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notesMasterIdLst>
    <p:notesMasterId r:id="rId12"/>
  </p:notesMasterIdLst>
  <p:sldIdLst>
    <p:sldId id="256" r:id="rId2"/>
    <p:sldId id="272" r:id="rId3"/>
    <p:sldId id="273" r:id="rId4"/>
    <p:sldId id="281" r:id="rId5"/>
    <p:sldId id="278" r:id="rId6"/>
    <p:sldId id="274" r:id="rId7"/>
    <p:sldId id="279" r:id="rId8"/>
    <p:sldId id="266" r:id="rId9"/>
    <p:sldId id="280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9264EF-74A7-4BDA-9E0F-87E525E7E8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7C530A-9DF3-4EC7-849E-FCA97E5D9E0F}">
      <dgm:prSet/>
      <dgm:spPr/>
      <dgm:t>
        <a:bodyPr/>
        <a:lstStyle/>
        <a:p>
          <a:pPr rtl="0"/>
          <a:r>
            <a:rPr lang="fr-FR" dirty="0" smtClean="0"/>
            <a:t>On March 19, the first case of coronavirus </a:t>
          </a:r>
          <a:r>
            <a:rPr lang="en-US" noProof="0" dirty="0" smtClean="0"/>
            <a:t>appeared</a:t>
          </a:r>
          <a:r>
            <a:rPr lang="fr-FR" dirty="0" smtClean="0"/>
            <a:t> in Niger </a:t>
          </a:r>
          <a:endParaRPr lang="fr-FR" dirty="0"/>
        </a:p>
      </dgm:t>
    </dgm:pt>
    <dgm:pt modelId="{40695F05-4215-458B-AB5C-4C5536577F2A}" type="parTrans" cxnId="{723FEE52-9001-4888-9C29-E333BEE5A36D}">
      <dgm:prSet/>
      <dgm:spPr/>
      <dgm:t>
        <a:bodyPr/>
        <a:lstStyle/>
        <a:p>
          <a:endParaRPr lang="fr-FR"/>
        </a:p>
      </dgm:t>
    </dgm:pt>
    <dgm:pt modelId="{A74FD5C3-BB89-40D7-9FAE-F6EA3448C25D}" type="sibTrans" cxnId="{723FEE52-9001-4888-9C29-E333BEE5A36D}">
      <dgm:prSet/>
      <dgm:spPr/>
      <dgm:t>
        <a:bodyPr/>
        <a:lstStyle/>
        <a:p>
          <a:endParaRPr lang="fr-FR"/>
        </a:p>
      </dgm:t>
    </dgm:pt>
    <dgm:pt modelId="{BDED9677-4C46-46C1-BC44-B7355EA175C9}">
      <dgm:prSet/>
      <dgm:spPr/>
      <dgm:t>
        <a:bodyPr/>
        <a:lstStyle/>
        <a:p>
          <a:pPr rtl="0"/>
          <a:r>
            <a:rPr lang="fr-FR" dirty="0" smtClean="0"/>
            <a:t> </a:t>
          </a:r>
          <a:r>
            <a:rPr lang="en-US" noProof="0" dirty="0" smtClean="0"/>
            <a:t>The  peak was reached on April 9 with 69 cases a day before decreasing </a:t>
          </a:r>
          <a:endParaRPr lang="en-US" noProof="0" dirty="0"/>
        </a:p>
      </dgm:t>
    </dgm:pt>
    <dgm:pt modelId="{F4D2BF7B-7935-41F6-935B-D61FE079262D}" type="parTrans" cxnId="{82A1015B-6EEA-45A7-B3A3-1F5070E225B7}">
      <dgm:prSet/>
      <dgm:spPr/>
      <dgm:t>
        <a:bodyPr/>
        <a:lstStyle/>
        <a:p>
          <a:endParaRPr lang="fr-FR"/>
        </a:p>
      </dgm:t>
    </dgm:pt>
    <dgm:pt modelId="{5457E4D8-D73F-44FD-9D7E-C4EA2AC70006}" type="sibTrans" cxnId="{82A1015B-6EEA-45A7-B3A3-1F5070E225B7}">
      <dgm:prSet/>
      <dgm:spPr/>
      <dgm:t>
        <a:bodyPr/>
        <a:lstStyle/>
        <a:p>
          <a:endParaRPr lang="fr-FR"/>
        </a:p>
      </dgm:t>
    </dgm:pt>
    <dgm:pt modelId="{4C4B453B-1AEC-4C50-9414-B211319BAAFC}">
      <dgm:prSet/>
      <dgm:spPr/>
      <dgm:t>
        <a:bodyPr/>
        <a:lstStyle/>
        <a:p>
          <a:pPr rtl="0"/>
          <a:r>
            <a:rPr lang="en-US" noProof="0" dirty="0" smtClean="0"/>
            <a:t>On September 21, 2020, there are 1189 cases among which 1104 healed, 16 in healing process and 69 dead.</a:t>
          </a:r>
          <a:endParaRPr lang="en-US" noProof="0" dirty="0"/>
        </a:p>
      </dgm:t>
    </dgm:pt>
    <dgm:pt modelId="{C4D26B6B-69FA-41CF-92E9-6DDCBD94984E}" type="parTrans" cxnId="{688B086D-57A7-419D-9CEC-BD0C54209019}">
      <dgm:prSet/>
      <dgm:spPr/>
      <dgm:t>
        <a:bodyPr/>
        <a:lstStyle/>
        <a:p>
          <a:endParaRPr lang="fr-FR"/>
        </a:p>
      </dgm:t>
    </dgm:pt>
    <dgm:pt modelId="{347DDC45-E024-449B-847D-37A8E98A5F33}" type="sibTrans" cxnId="{688B086D-57A7-419D-9CEC-BD0C54209019}">
      <dgm:prSet/>
      <dgm:spPr/>
      <dgm:t>
        <a:bodyPr/>
        <a:lstStyle/>
        <a:p>
          <a:endParaRPr lang="fr-FR"/>
        </a:p>
      </dgm:t>
    </dgm:pt>
    <dgm:pt modelId="{D531B541-D48E-4F91-A9CF-895D7809BD5C}">
      <dgm:prSet custT="1"/>
      <dgm:spPr/>
      <dgm:t>
        <a:bodyPr/>
        <a:lstStyle/>
        <a:p>
          <a:pPr rtl="0"/>
          <a:r>
            <a:rPr lang="fr-FR" sz="1400" dirty="0" smtClean="0">
              <a:solidFill>
                <a:srgbClr val="FFC000"/>
              </a:solidFill>
            </a:rPr>
            <a:t>Source/ MINISTRY OF PUBLIC HEALTH </a:t>
          </a:r>
          <a:endParaRPr lang="fr-FR" sz="1400" dirty="0">
            <a:solidFill>
              <a:srgbClr val="FFC000"/>
            </a:solidFill>
          </a:endParaRPr>
        </a:p>
      </dgm:t>
    </dgm:pt>
    <dgm:pt modelId="{AFAB9A37-525C-40EA-9F1C-72DA286EF032}" type="parTrans" cxnId="{9560CEF9-3756-4502-A5DF-4D4D325AB276}">
      <dgm:prSet/>
      <dgm:spPr/>
      <dgm:t>
        <a:bodyPr/>
        <a:lstStyle/>
        <a:p>
          <a:endParaRPr lang="fr-FR"/>
        </a:p>
      </dgm:t>
    </dgm:pt>
    <dgm:pt modelId="{679ACDDC-72D4-49AE-AE14-D50DF2AC1967}" type="sibTrans" cxnId="{9560CEF9-3756-4502-A5DF-4D4D325AB276}">
      <dgm:prSet/>
      <dgm:spPr/>
      <dgm:t>
        <a:bodyPr/>
        <a:lstStyle/>
        <a:p>
          <a:endParaRPr lang="fr-FR"/>
        </a:p>
      </dgm:t>
    </dgm:pt>
    <dgm:pt modelId="{F4137BDB-13C5-431B-8422-EA7201C9A920}" type="pres">
      <dgm:prSet presAssocID="{049264EF-74A7-4BDA-9E0F-87E525E7E8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D23DE4A-9896-42A7-9217-B13671CCFAB1}" type="pres">
      <dgm:prSet presAssocID="{B77C530A-9DF3-4EC7-849E-FCA97E5D9E0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9A5585-E511-4365-90FD-00AA96F70580}" type="pres">
      <dgm:prSet presAssocID="{A74FD5C3-BB89-40D7-9FAE-F6EA3448C25D}" presName="spacer" presStyleCnt="0"/>
      <dgm:spPr/>
    </dgm:pt>
    <dgm:pt modelId="{A7C87FFF-5695-4035-B017-5698992133B1}" type="pres">
      <dgm:prSet presAssocID="{BDED9677-4C46-46C1-BC44-B7355EA175C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F3C42C-3B82-4FB8-A5E4-C13FC11BCEE6}" type="pres">
      <dgm:prSet presAssocID="{5457E4D8-D73F-44FD-9D7E-C4EA2AC70006}" presName="spacer" presStyleCnt="0"/>
      <dgm:spPr/>
    </dgm:pt>
    <dgm:pt modelId="{BA0E51AD-326D-4260-BEDC-057312B2DC57}" type="pres">
      <dgm:prSet presAssocID="{4C4B453B-1AEC-4C50-9414-B211319BAAF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8319EF-B755-4BE9-8D80-71E16CF41FCC}" type="pres">
      <dgm:prSet presAssocID="{347DDC45-E024-449B-847D-37A8E98A5F33}" presName="spacer" presStyleCnt="0"/>
      <dgm:spPr/>
    </dgm:pt>
    <dgm:pt modelId="{F01A09C6-8017-4545-A593-A3CFF0E8301B}" type="pres">
      <dgm:prSet presAssocID="{D531B541-D48E-4F91-A9CF-895D7809BD5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DB139F-2808-4A0C-9009-7F5EA202CEA2}" type="presOf" srcId="{049264EF-74A7-4BDA-9E0F-87E525E7E851}" destId="{F4137BDB-13C5-431B-8422-EA7201C9A920}" srcOrd="0" destOrd="0" presId="urn:microsoft.com/office/officeart/2005/8/layout/vList2"/>
    <dgm:cxn modelId="{C9DF0338-E919-474B-A664-8D5980E93CA0}" type="presOf" srcId="{4C4B453B-1AEC-4C50-9414-B211319BAAFC}" destId="{BA0E51AD-326D-4260-BEDC-057312B2DC57}" srcOrd="0" destOrd="0" presId="urn:microsoft.com/office/officeart/2005/8/layout/vList2"/>
    <dgm:cxn modelId="{82A1015B-6EEA-45A7-B3A3-1F5070E225B7}" srcId="{049264EF-74A7-4BDA-9E0F-87E525E7E851}" destId="{BDED9677-4C46-46C1-BC44-B7355EA175C9}" srcOrd="1" destOrd="0" parTransId="{F4D2BF7B-7935-41F6-935B-D61FE079262D}" sibTransId="{5457E4D8-D73F-44FD-9D7E-C4EA2AC70006}"/>
    <dgm:cxn modelId="{DFCF407C-4A87-46BF-9D55-5FAAA0BC15DB}" type="presOf" srcId="{B77C530A-9DF3-4EC7-849E-FCA97E5D9E0F}" destId="{AD23DE4A-9896-42A7-9217-B13671CCFAB1}" srcOrd="0" destOrd="0" presId="urn:microsoft.com/office/officeart/2005/8/layout/vList2"/>
    <dgm:cxn modelId="{9560CEF9-3756-4502-A5DF-4D4D325AB276}" srcId="{049264EF-74A7-4BDA-9E0F-87E525E7E851}" destId="{D531B541-D48E-4F91-A9CF-895D7809BD5C}" srcOrd="3" destOrd="0" parTransId="{AFAB9A37-525C-40EA-9F1C-72DA286EF032}" sibTransId="{679ACDDC-72D4-49AE-AE14-D50DF2AC1967}"/>
    <dgm:cxn modelId="{723FEE52-9001-4888-9C29-E333BEE5A36D}" srcId="{049264EF-74A7-4BDA-9E0F-87E525E7E851}" destId="{B77C530A-9DF3-4EC7-849E-FCA97E5D9E0F}" srcOrd="0" destOrd="0" parTransId="{40695F05-4215-458B-AB5C-4C5536577F2A}" sibTransId="{A74FD5C3-BB89-40D7-9FAE-F6EA3448C25D}"/>
    <dgm:cxn modelId="{10A29676-55DD-4F2A-87F7-509F9934E417}" type="presOf" srcId="{D531B541-D48E-4F91-A9CF-895D7809BD5C}" destId="{F01A09C6-8017-4545-A593-A3CFF0E8301B}" srcOrd="0" destOrd="0" presId="urn:microsoft.com/office/officeart/2005/8/layout/vList2"/>
    <dgm:cxn modelId="{688B086D-57A7-419D-9CEC-BD0C54209019}" srcId="{049264EF-74A7-4BDA-9E0F-87E525E7E851}" destId="{4C4B453B-1AEC-4C50-9414-B211319BAAFC}" srcOrd="2" destOrd="0" parTransId="{C4D26B6B-69FA-41CF-92E9-6DDCBD94984E}" sibTransId="{347DDC45-E024-449B-847D-37A8E98A5F33}"/>
    <dgm:cxn modelId="{B34A8530-F9F7-400F-9364-81DFAD776FCF}" type="presOf" srcId="{BDED9677-4C46-46C1-BC44-B7355EA175C9}" destId="{A7C87FFF-5695-4035-B017-5698992133B1}" srcOrd="0" destOrd="0" presId="urn:microsoft.com/office/officeart/2005/8/layout/vList2"/>
    <dgm:cxn modelId="{2D4AD300-A7D5-4B36-AB7F-8C9D82257234}" type="presParOf" srcId="{F4137BDB-13C5-431B-8422-EA7201C9A920}" destId="{AD23DE4A-9896-42A7-9217-B13671CCFAB1}" srcOrd="0" destOrd="0" presId="urn:microsoft.com/office/officeart/2005/8/layout/vList2"/>
    <dgm:cxn modelId="{DB103770-0113-4DBE-8018-E83AE8CF07E7}" type="presParOf" srcId="{F4137BDB-13C5-431B-8422-EA7201C9A920}" destId="{F29A5585-E511-4365-90FD-00AA96F70580}" srcOrd="1" destOrd="0" presId="urn:microsoft.com/office/officeart/2005/8/layout/vList2"/>
    <dgm:cxn modelId="{DC8AA682-8788-444B-A228-DB52AA54199B}" type="presParOf" srcId="{F4137BDB-13C5-431B-8422-EA7201C9A920}" destId="{A7C87FFF-5695-4035-B017-5698992133B1}" srcOrd="2" destOrd="0" presId="urn:microsoft.com/office/officeart/2005/8/layout/vList2"/>
    <dgm:cxn modelId="{245DA390-6DA4-41A0-B6BB-4114BB1ADAF8}" type="presParOf" srcId="{F4137BDB-13C5-431B-8422-EA7201C9A920}" destId="{75F3C42C-3B82-4FB8-A5E4-C13FC11BCEE6}" srcOrd="3" destOrd="0" presId="urn:microsoft.com/office/officeart/2005/8/layout/vList2"/>
    <dgm:cxn modelId="{CCA07132-B25E-4C02-8D8A-E71F7B338D8B}" type="presParOf" srcId="{F4137BDB-13C5-431B-8422-EA7201C9A920}" destId="{BA0E51AD-326D-4260-BEDC-057312B2DC57}" srcOrd="4" destOrd="0" presId="urn:microsoft.com/office/officeart/2005/8/layout/vList2"/>
    <dgm:cxn modelId="{60BDE3B9-5F0B-4504-B79B-E7F2F071F19D}" type="presParOf" srcId="{F4137BDB-13C5-431B-8422-EA7201C9A920}" destId="{E68319EF-B755-4BE9-8D80-71E16CF41FCC}" srcOrd="5" destOrd="0" presId="urn:microsoft.com/office/officeart/2005/8/layout/vList2"/>
    <dgm:cxn modelId="{5719C416-9F50-45E2-A7DA-79200CEC6910}" type="presParOf" srcId="{F4137BDB-13C5-431B-8422-EA7201C9A920}" destId="{F01A09C6-8017-4545-A593-A3CFF0E8301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2E5E94-E77A-48C8-8970-FDAF78EC540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8CCAC31-2C56-4D70-AA15-08AAA315E311}">
      <dgm:prSet custT="1"/>
      <dgm:spPr/>
      <dgm:t>
        <a:bodyPr/>
        <a:lstStyle/>
        <a:p>
          <a:pPr algn="l"/>
          <a:r>
            <a:rPr lang="en-US" sz="2800" noProof="0" dirty="0" smtClean="0"/>
            <a:t>Strengths of the decree</a:t>
          </a:r>
          <a:endParaRPr lang="en-US" sz="2800" noProof="0" dirty="0"/>
        </a:p>
      </dgm:t>
    </dgm:pt>
    <dgm:pt modelId="{70297DBC-6D1A-4284-904B-4369BA209526}" type="parTrans" cxnId="{4A187901-359E-46AE-AE13-BB027EE8FD1D}">
      <dgm:prSet/>
      <dgm:spPr/>
      <dgm:t>
        <a:bodyPr/>
        <a:lstStyle/>
        <a:p>
          <a:endParaRPr lang="fr-FR"/>
        </a:p>
      </dgm:t>
    </dgm:pt>
    <dgm:pt modelId="{1C4F2017-5BA8-47A5-AF32-21225316E9E1}" type="sibTrans" cxnId="{4A187901-359E-46AE-AE13-BB027EE8FD1D}">
      <dgm:prSet/>
      <dgm:spPr/>
      <dgm:t>
        <a:bodyPr/>
        <a:lstStyle/>
        <a:p>
          <a:endParaRPr lang="fr-FR"/>
        </a:p>
      </dgm:t>
    </dgm:pt>
    <dgm:pt modelId="{991AC5F1-240A-4348-8770-5E494EE7D089}">
      <dgm:prSet/>
      <dgm:spPr/>
      <dgm:t>
        <a:bodyPr/>
        <a:lstStyle/>
        <a:p>
          <a:pPr algn="l" rtl="0"/>
          <a:r>
            <a:rPr lang="en-US" noProof="0" dirty="0" smtClean="0"/>
            <a:t>It brings in some derogative facilities, especially to the advertisement rules of the public procurement code and the deadline for tenders’ reception</a:t>
          </a:r>
          <a:endParaRPr lang="en-US" noProof="0" dirty="0"/>
        </a:p>
      </dgm:t>
    </dgm:pt>
    <dgm:pt modelId="{C391E72E-5427-4E9E-BA55-9D9284DD57BA}" type="parTrans" cxnId="{CF7C7F49-93E8-4523-92FE-70E872CA3D2C}">
      <dgm:prSet/>
      <dgm:spPr/>
      <dgm:t>
        <a:bodyPr/>
        <a:lstStyle/>
        <a:p>
          <a:endParaRPr lang="fr-FR"/>
        </a:p>
      </dgm:t>
    </dgm:pt>
    <dgm:pt modelId="{DC64F61B-A837-467B-854F-CFE8A2637CF2}" type="sibTrans" cxnId="{CF7C7F49-93E8-4523-92FE-70E872CA3D2C}">
      <dgm:prSet/>
      <dgm:spPr/>
      <dgm:t>
        <a:bodyPr/>
        <a:lstStyle/>
        <a:p>
          <a:endParaRPr lang="fr-FR"/>
        </a:p>
      </dgm:t>
    </dgm:pt>
    <dgm:pt modelId="{B0FB14F9-A5D6-4923-9076-6AE9E49B5759}">
      <dgm:prSet/>
      <dgm:spPr/>
      <dgm:t>
        <a:bodyPr/>
        <a:lstStyle/>
        <a:p>
          <a:pPr algn="l" rtl="0"/>
          <a:r>
            <a:rPr lang="en-US" noProof="0" dirty="0" smtClean="0"/>
            <a:t>Those derogations to the rules totally disrupt public procurement principles</a:t>
          </a:r>
          <a:endParaRPr lang="en-US" noProof="0" dirty="0"/>
        </a:p>
      </dgm:t>
    </dgm:pt>
    <dgm:pt modelId="{4B7AC240-E2B4-4579-A9E9-C18DF6515834}" type="parTrans" cxnId="{76A25F87-193E-4375-8406-3EE8A0F3B8D1}">
      <dgm:prSet/>
      <dgm:spPr/>
      <dgm:t>
        <a:bodyPr/>
        <a:lstStyle/>
        <a:p>
          <a:endParaRPr lang="fr-FR"/>
        </a:p>
      </dgm:t>
    </dgm:pt>
    <dgm:pt modelId="{53971963-9F17-4A02-A2A5-4872FAA32214}" type="sibTrans" cxnId="{76A25F87-193E-4375-8406-3EE8A0F3B8D1}">
      <dgm:prSet/>
      <dgm:spPr/>
      <dgm:t>
        <a:bodyPr/>
        <a:lstStyle/>
        <a:p>
          <a:endParaRPr lang="fr-FR"/>
        </a:p>
      </dgm:t>
    </dgm:pt>
    <dgm:pt modelId="{BF198D54-7596-4B80-B765-D4B7102407E8}">
      <dgm:prSet/>
      <dgm:spPr/>
      <dgm:t>
        <a:bodyPr/>
        <a:lstStyle/>
        <a:p>
          <a:pPr algn="l"/>
          <a:r>
            <a:rPr lang="en-US" noProof="0" dirty="0" smtClean="0"/>
            <a:t>Direct agreement with or without competitive tendering as the sole mode of public procurement adopted by the decree</a:t>
          </a:r>
          <a:endParaRPr lang="en-US" noProof="0" dirty="0"/>
        </a:p>
      </dgm:t>
    </dgm:pt>
    <dgm:pt modelId="{E37F5175-F740-4EEB-AC05-CB1140725A95}" type="parTrans" cxnId="{7EC421E8-7868-473A-9A90-B814A73E3D8D}">
      <dgm:prSet/>
      <dgm:spPr/>
      <dgm:t>
        <a:bodyPr/>
        <a:lstStyle/>
        <a:p>
          <a:endParaRPr lang="fr-FR"/>
        </a:p>
      </dgm:t>
    </dgm:pt>
    <dgm:pt modelId="{84F737FE-7584-46A0-B882-77C74C093C7B}" type="sibTrans" cxnId="{7EC421E8-7868-473A-9A90-B814A73E3D8D}">
      <dgm:prSet/>
      <dgm:spPr/>
      <dgm:t>
        <a:bodyPr/>
        <a:lstStyle/>
        <a:p>
          <a:endParaRPr lang="fr-FR"/>
        </a:p>
      </dgm:t>
    </dgm:pt>
    <dgm:pt modelId="{FB42D1FF-6262-47AB-A10E-5256830E622C}" type="pres">
      <dgm:prSet presAssocID="{CB2E5E94-E77A-48C8-8970-FDAF78EC540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05422264-58C7-477D-86A7-E4BA1608A3C6}" type="pres">
      <dgm:prSet presAssocID="{78CCAC31-2C56-4D70-AA15-08AAA315E311}" presName="composite" presStyleCnt="0"/>
      <dgm:spPr/>
    </dgm:pt>
    <dgm:pt modelId="{E91BF014-D2DF-4558-89FA-E5C586C84C65}" type="pres">
      <dgm:prSet presAssocID="{78CCAC31-2C56-4D70-AA15-08AAA315E311}" presName="LShape" presStyleLbl="alignNode1" presStyleIdx="0" presStyleCnt="7"/>
      <dgm:spPr/>
    </dgm:pt>
    <dgm:pt modelId="{541C0D70-DEFE-43E3-9026-93770740C886}" type="pres">
      <dgm:prSet presAssocID="{78CCAC31-2C56-4D70-AA15-08AAA315E311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C97824-5B8C-478D-8F8F-85BAE02A31F5}" type="pres">
      <dgm:prSet presAssocID="{78CCAC31-2C56-4D70-AA15-08AAA315E311}" presName="Triangle" presStyleLbl="alignNode1" presStyleIdx="1" presStyleCnt="7"/>
      <dgm:spPr/>
    </dgm:pt>
    <dgm:pt modelId="{502E7148-3A29-48A4-AB42-19695B3D42AE}" type="pres">
      <dgm:prSet presAssocID="{1C4F2017-5BA8-47A5-AF32-21225316E9E1}" presName="sibTrans" presStyleCnt="0"/>
      <dgm:spPr/>
    </dgm:pt>
    <dgm:pt modelId="{76529064-7A1C-46A7-B758-DE690C7CB8BF}" type="pres">
      <dgm:prSet presAssocID="{1C4F2017-5BA8-47A5-AF32-21225316E9E1}" presName="space" presStyleCnt="0"/>
      <dgm:spPr/>
    </dgm:pt>
    <dgm:pt modelId="{92E873C1-3162-4BEF-AF7D-585E99D25A08}" type="pres">
      <dgm:prSet presAssocID="{991AC5F1-240A-4348-8770-5E494EE7D089}" presName="composite" presStyleCnt="0"/>
      <dgm:spPr/>
    </dgm:pt>
    <dgm:pt modelId="{4370B585-F375-4D1E-8157-256073C0B5AB}" type="pres">
      <dgm:prSet presAssocID="{991AC5F1-240A-4348-8770-5E494EE7D089}" presName="LShape" presStyleLbl="alignNode1" presStyleIdx="2" presStyleCnt="7"/>
      <dgm:spPr/>
    </dgm:pt>
    <dgm:pt modelId="{5F71C644-0044-4684-AA66-5CC2050AE2E3}" type="pres">
      <dgm:prSet presAssocID="{991AC5F1-240A-4348-8770-5E494EE7D089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4FD251-ED3F-423B-81C5-F326ACE3294F}" type="pres">
      <dgm:prSet presAssocID="{991AC5F1-240A-4348-8770-5E494EE7D089}" presName="Triangle" presStyleLbl="alignNode1" presStyleIdx="3" presStyleCnt="7"/>
      <dgm:spPr/>
    </dgm:pt>
    <dgm:pt modelId="{8E5DF244-8421-453E-8C77-4079C829F45B}" type="pres">
      <dgm:prSet presAssocID="{DC64F61B-A837-467B-854F-CFE8A2637CF2}" presName="sibTrans" presStyleCnt="0"/>
      <dgm:spPr/>
    </dgm:pt>
    <dgm:pt modelId="{A34527C6-E6A8-4184-9461-1467BDFDF41C}" type="pres">
      <dgm:prSet presAssocID="{DC64F61B-A837-467B-854F-CFE8A2637CF2}" presName="space" presStyleCnt="0"/>
      <dgm:spPr/>
    </dgm:pt>
    <dgm:pt modelId="{C49B7541-D5F1-4147-9A47-F8A6C337CDCF}" type="pres">
      <dgm:prSet presAssocID="{B0FB14F9-A5D6-4923-9076-6AE9E49B5759}" presName="composite" presStyleCnt="0"/>
      <dgm:spPr/>
    </dgm:pt>
    <dgm:pt modelId="{4960B9CC-8945-4F33-A3F5-992C0C327F22}" type="pres">
      <dgm:prSet presAssocID="{B0FB14F9-A5D6-4923-9076-6AE9E49B5759}" presName="LShape" presStyleLbl="alignNode1" presStyleIdx="4" presStyleCnt="7"/>
      <dgm:spPr/>
    </dgm:pt>
    <dgm:pt modelId="{250691C2-519D-43F9-948D-D15D0FC6DEA4}" type="pres">
      <dgm:prSet presAssocID="{B0FB14F9-A5D6-4923-9076-6AE9E49B5759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A7D775-B25A-425B-8DA2-5817B937E2D1}" type="pres">
      <dgm:prSet presAssocID="{B0FB14F9-A5D6-4923-9076-6AE9E49B5759}" presName="Triangle" presStyleLbl="alignNode1" presStyleIdx="5" presStyleCnt="7"/>
      <dgm:spPr/>
    </dgm:pt>
    <dgm:pt modelId="{D70CCC57-AFA2-48C9-829E-77EADAB8548F}" type="pres">
      <dgm:prSet presAssocID="{53971963-9F17-4A02-A2A5-4872FAA32214}" presName="sibTrans" presStyleCnt="0"/>
      <dgm:spPr/>
    </dgm:pt>
    <dgm:pt modelId="{AA6960EE-69E8-45B0-BB1E-962EB4AA71B3}" type="pres">
      <dgm:prSet presAssocID="{53971963-9F17-4A02-A2A5-4872FAA32214}" presName="space" presStyleCnt="0"/>
      <dgm:spPr/>
    </dgm:pt>
    <dgm:pt modelId="{3A2CB44A-EBF2-4CD0-9E64-9F1E8DE32A07}" type="pres">
      <dgm:prSet presAssocID="{BF198D54-7596-4B80-B765-D4B7102407E8}" presName="composite" presStyleCnt="0"/>
      <dgm:spPr/>
    </dgm:pt>
    <dgm:pt modelId="{96326520-E49D-461E-8C0B-6CA4ECDDA193}" type="pres">
      <dgm:prSet presAssocID="{BF198D54-7596-4B80-B765-D4B7102407E8}" presName="LShape" presStyleLbl="alignNode1" presStyleIdx="6" presStyleCnt="7"/>
      <dgm:spPr/>
    </dgm:pt>
    <dgm:pt modelId="{57FC2034-708E-40A2-90DC-2D4C76C6CD1C}" type="pres">
      <dgm:prSet presAssocID="{BF198D54-7596-4B80-B765-D4B7102407E8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AFF9B84-002A-4160-8203-130E0308F6C8}" type="presOf" srcId="{78CCAC31-2C56-4D70-AA15-08AAA315E311}" destId="{541C0D70-DEFE-43E3-9026-93770740C886}" srcOrd="0" destOrd="0" presId="urn:microsoft.com/office/officeart/2009/3/layout/StepUpProcess"/>
    <dgm:cxn modelId="{3B330D34-AB0A-4FE9-90A5-44518F58737D}" type="presOf" srcId="{991AC5F1-240A-4348-8770-5E494EE7D089}" destId="{5F71C644-0044-4684-AA66-5CC2050AE2E3}" srcOrd="0" destOrd="0" presId="urn:microsoft.com/office/officeart/2009/3/layout/StepUpProcess"/>
    <dgm:cxn modelId="{5FCEDB32-E1DF-48FB-956E-E66FD14799DE}" type="presOf" srcId="{B0FB14F9-A5D6-4923-9076-6AE9E49B5759}" destId="{250691C2-519D-43F9-948D-D15D0FC6DEA4}" srcOrd="0" destOrd="0" presId="urn:microsoft.com/office/officeart/2009/3/layout/StepUpProcess"/>
    <dgm:cxn modelId="{A3F7D2F1-0CFC-4E8D-99C8-AEA983B75B86}" type="presOf" srcId="{CB2E5E94-E77A-48C8-8970-FDAF78EC5404}" destId="{FB42D1FF-6262-47AB-A10E-5256830E622C}" srcOrd="0" destOrd="0" presId="urn:microsoft.com/office/officeart/2009/3/layout/StepUpProcess"/>
    <dgm:cxn modelId="{7EC421E8-7868-473A-9A90-B814A73E3D8D}" srcId="{CB2E5E94-E77A-48C8-8970-FDAF78EC5404}" destId="{BF198D54-7596-4B80-B765-D4B7102407E8}" srcOrd="3" destOrd="0" parTransId="{E37F5175-F740-4EEB-AC05-CB1140725A95}" sibTransId="{84F737FE-7584-46A0-B882-77C74C093C7B}"/>
    <dgm:cxn modelId="{CF7C7F49-93E8-4523-92FE-70E872CA3D2C}" srcId="{CB2E5E94-E77A-48C8-8970-FDAF78EC5404}" destId="{991AC5F1-240A-4348-8770-5E494EE7D089}" srcOrd="1" destOrd="0" parTransId="{C391E72E-5427-4E9E-BA55-9D9284DD57BA}" sibTransId="{DC64F61B-A837-467B-854F-CFE8A2637CF2}"/>
    <dgm:cxn modelId="{76A25F87-193E-4375-8406-3EE8A0F3B8D1}" srcId="{CB2E5E94-E77A-48C8-8970-FDAF78EC5404}" destId="{B0FB14F9-A5D6-4923-9076-6AE9E49B5759}" srcOrd="2" destOrd="0" parTransId="{4B7AC240-E2B4-4579-A9E9-C18DF6515834}" sibTransId="{53971963-9F17-4A02-A2A5-4872FAA32214}"/>
    <dgm:cxn modelId="{4A187901-359E-46AE-AE13-BB027EE8FD1D}" srcId="{CB2E5E94-E77A-48C8-8970-FDAF78EC5404}" destId="{78CCAC31-2C56-4D70-AA15-08AAA315E311}" srcOrd="0" destOrd="0" parTransId="{70297DBC-6D1A-4284-904B-4369BA209526}" sibTransId="{1C4F2017-5BA8-47A5-AF32-21225316E9E1}"/>
    <dgm:cxn modelId="{E9F40A2E-1F42-4353-BB14-A0D3FB802AF7}" type="presOf" srcId="{BF198D54-7596-4B80-B765-D4B7102407E8}" destId="{57FC2034-708E-40A2-90DC-2D4C76C6CD1C}" srcOrd="0" destOrd="0" presId="urn:microsoft.com/office/officeart/2009/3/layout/StepUpProcess"/>
    <dgm:cxn modelId="{44114BCA-1E1F-454A-8AC1-EAC2129ADD81}" type="presParOf" srcId="{FB42D1FF-6262-47AB-A10E-5256830E622C}" destId="{05422264-58C7-477D-86A7-E4BA1608A3C6}" srcOrd="0" destOrd="0" presId="urn:microsoft.com/office/officeart/2009/3/layout/StepUpProcess"/>
    <dgm:cxn modelId="{63CD35F3-7108-4BB7-8C01-1678455FB5A4}" type="presParOf" srcId="{05422264-58C7-477D-86A7-E4BA1608A3C6}" destId="{E91BF014-D2DF-4558-89FA-E5C586C84C65}" srcOrd="0" destOrd="0" presId="urn:microsoft.com/office/officeart/2009/3/layout/StepUpProcess"/>
    <dgm:cxn modelId="{BA449454-F82D-4F37-AA30-743194BC5541}" type="presParOf" srcId="{05422264-58C7-477D-86A7-E4BA1608A3C6}" destId="{541C0D70-DEFE-43E3-9026-93770740C886}" srcOrd="1" destOrd="0" presId="urn:microsoft.com/office/officeart/2009/3/layout/StepUpProcess"/>
    <dgm:cxn modelId="{F0B12788-05D0-434F-9E03-27B4EFBCEB79}" type="presParOf" srcId="{05422264-58C7-477D-86A7-E4BA1608A3C6}" destId="{63C97824-5B8C-478D-8F8F-85BAE02A31F5}" srcOrd="2" destOrd="0" presId="urn:microsoft.com/office/officeart/2009/3/layout/StepUpProcess"/>
    <dgm:cxn modelId="{38DDC89E-DFC3-4AA2-A9DD-16F831C1F58C}" type="presParOf" srcId="{FB42D1FF-6262-47AB-A10E-5256830E622C}" destId="{502E7148-3A29-48A4-AB42-19695B3D42AE}" srcOrd="1" destOrd="0" presId="urn:microsoft.com/office/officeart/2009/3/layout/StepUpProcess"/>
    <dgm:cxn modelId="{110C7406-1E6C-473F-AF08-482AC08A56B6}" type="presParOf" srcId="{502E7148-3A29-48A4-AB42-19695B3D42AE}" destId="{76529064-7A1C-46A7-B758-DE690C7CB8BF}" srcOrd="0" destOrd="0" presId="urn:microsoft.com/office/officeart/2009/3/layout/StepUpProcess"/>
    <dgm:cxn modelId="{77659903-7DBF-43FA-AA4F-22B83D5EB75A}" type="presParOf" srcId="{FB42D1FF-6262-47AB-A10E-5256830E622C}" destId="{92E873C1-3162-4BEF-AF7D-585E99D25A08}" srcOrd="2" destOrd="0" presId="urn:microsoft.com/office/officeart/2009/3/layout/StepUpProcess"/>
    <dgm:cxn modelId="{26F693BD-63D8-4701-9D20-8A89C854B497}" type="presParOf" srcId="{92E873C1-3162-4BEF-AF7D-585E99D25A08}" destId="{4370B585-F375-4D1E-8157-256073C0B5AB}" srcOrd="0" destOrd="0" presId="urn:microsoft.com/office/officeart/2009/3/layout/StepUpProcess"/>
    <dgm:cxn modelId="{D093EF19-597D-407F-A8B8-D4A2C81438E5}" type="presParOf" srcId="{92E873C1-3162-4BEF-AF7D-585E99D25A08}" destId="{5F71C644-0044-4684-AA66-5CC2050AE2E3}" srcOrd="1" destOrd="0" presId="urn:microsoft.com/office/officeart/2009/3/layout/StepUpProcess"/>
    <dgm:cxn modelId="{C44193F5-82F1-4576-8029-21780472594B}" type="presParOf" srcId="{92E873C1-3162-4BEF-AF7D-585E99D25A08}" destId="{324FD251-ED3F-423B-81C5-F326ACE3294F}" srcOrd="2" destOrd="0" presId="urn:microsoft.com/office/officeart/2009/3/layout/StepUpProcess"/>
    <dgm:cxn modelId="{00580404-C176-402C-A5A4-2F98A9D9B7D5}" type="presParOf" srcId="{FB42D1FF-6262-47AB-A10E-5256830E622C}" destId="{8E5DF244-8421-453E-8C77-4079C829F45B}" srcOrd="3" destOrd="0" presId="urn:microsoft.com/office/officeart/2009/3/layout/StepUpProcess"/>
    <dgm:cxn modelId="{5E499BFD-0E5C-4F4B-ABE1-BDAFD4C51D57}" type="presParOf" srcId="{8E5DF244-8421-453E-8C77-4079C829F45B}" destId="{A34527C6-E6A8-4184-9461-1467BDFDF41C}" srcOrd="0" destOrd="0" presId="urn:microsoft.com/office/officeart/2009/3/layout/StepUpProcess"/>
    <dgm:cxn modelId="{8664DCBE-4B8A-44B7-B6D3-055A3B26CAE9}" type="presParOf" srcId="{FB42D1FF-6262-47AB-A10E-5256830E622C}" destId="{C49B7541-D5F1-4147-9A47-F8A6C337CDCF}" srcOrd="4" destOrd="0" presId="urn:microsoft.com/office/officeart/2009/3/layout/StepUpProcess"/>
    <dgm:cxn modelId="{C7FBDD8D-1397-4B77-9D44-F5D97A11C669}" type="presParOf" srcId="{C49B7541-D5F1-4147-9A47-F8A6C337CDCF}" destId="{4960B9CC-8945-4F33-A3F5-992C0C327F22}" srcOrd="0" destOrd="0" presId="urn:microsoft.com/office/officeart/2009/3/layout/StepUpProcess"/>
    <dgm:cxn modelId="{F8D09C97-4BA2-4B83-8DCC-80DB4CCB609D}" type="presParOf" srcId="{C49B7541-D5F1-4147-9A47-F8A6C337CDCF}" destId="{250691C2-519D-43F9-948D-D15D0FC6DEA4}" srcOrd="1" destOrd="0" presId="urn:microsoft.com/office/officeart/2009/3/layout/StepUpProcess"/>
    <dgm:cxn modelId="{C98657B2-71F5-4D77-A97D-CF54BACC73CA}" type="presParOf" srcId="{C49B7541-D5F1-4147-9A47-F8A6C337CDCF}" destId="{2BA7D775-B25A-425B-8DA2-5817B937E2D1}" srcOrd="2" destOrd="0" presId="urn:microsoft.com/office/officeart/2009/3/layout/StepUpProcess"/>
    <dgm:cxn modelId="{1FDFA379-EBA5-472C-B8E6-932A2716D071}" type="presParOf" srcId="{FB42D1FF-6262-47AB-A10E-5256830E622C}" destId="{D70CCC57-AFA2-48C9-829E-77EADAB8548F}" srcOrd="5" destOrd="0" presId="urn:microsoft.com/office/officeart/2009/3/layout/StepUpProcess"/>
    <dgm:cxn modelId="{37F2355E-F26A-483C-88AE-21B9A0283692}" type="presParOf" srcId="{D70CCC57-AFA2-48C9-829E-77EADAB8548F}" destId="{AA6960EE-69E8-45B0-BB1E-962EB4AA71B3}" srcOrd="0" destOrd="0" presId="urn:microsoft.com/office/officeart/2009/3/layout/StepUpProcess"/>
    <dgm:cxn modelId="{996C2657-F1F7-45EF-9348-855A20ACE93C}" type="presParOf" srcId="{FB42D1FF-6262-47AB-A10E-5256830E622C}" destId="{3A2CB44A-EBF2-4CD0-9E64-9F1E8DE32A07}" srcOrd="6" destOrd="0" presId="urn:microsoft.com/office/officeart/2009/3/layout/StepUpProcess"/>
    <dgm:cxn modelId="{322DBB7C-FB23-4139-AC2F-2F3E4C43FF6E}" type="presParOf" srcId="{3A2CB44A-EBF2-4CD0-9E64-9F1E8DE32A07}" destId="{96326520-E49D-461E-8C0B-6CA4ECDDA193}" srcOrd="0" destOrd="0" presId="urn:microsoft.com/office/officeart/2009/3/layout/StepUpProcess"/>
    <dgm:cxn modelId="{F5EDBDBD-6201-4980-AF47-899735308208}" type="presParOf" srcId="{3A2CB44A-EBF2-4CD0-9E64-9F1E8DE32A07}" destId="{57FC2034-708E-40A2-90DC-2D4C76C6CD1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0F0A4F-C298-45CD-9CE4-772CA37C7F73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B88C09F8-9328-488A-9722-E1F406A2E35A}">
      <dgm:prSet/>
      <dgm:spPr/>
      <dgm:t>
        <a:bodyPr/>
        <a:lstStyle/>
        <a:p>
          <a:pPr algn="l" rtl="0"/>
          <a:r>
            <a:rPr lang="en-US" noProof="0" dirty="0" smtClean="0"/>
            <a:t>The administrative body in charge of public procurement control is now the Prime Minister’s office which has the power to approve procurement plans</a:t>
          </a:r>
          <a:endParaRPr lang="en-US" noProof="0" dirty="0"/>
        </a:p>
      </dgm:t>
    </dgm:pt>
    <dgm:pt modelId="{B852D514-C380-4A9A-BF83-5AC5D2727F02}" type="parTrans" cxnId="{773672F8-59B4-43C1-925D-EE6CC8EEEC68}">
      <dgm:prSet/>
      <dgm:spPr/>
      <dgm:t>
        <a:bodyPr/>
        <a:lstStyle/>
        <a:p>
          <a:endParaRPr lang="fr-FR"/>
        </a:p>
      </dgm:t>
    </dgm:pt>
    <dgm:pt modelId="{FDC1FF23-2924-4258-ADF9-50CD86A24C1A}" type="sibTrans" cxnId="{773672F8-59B4-43C1-925D-EE6CC8EEEC68}">
      <dgm:prSet/>
      <dgm:spPr/>
      <dgm:t>
        <a:bodyPr/>
        <a:lstStyle/>
        <a:p>
          <a:endParaRPr lang="fr-FR"/>
        </a:p>
      </dgm:t>
    </dgm:pt>
    <dgm:pt modelId="{B98E5284-5BA5-4BF8-82B9-E2A1DE9BDF76}">
      <dgm:prSet/>
      <dgm:spPr/>
      <dgm:t>
        <a:bodyPr/>
        <a:lstStyle/>
        <a:p>
          <a:pPr algn="l" rtl="0"/>
          <a:r>
            <a:rPr lang="en-US" noProof="0" dirty="0" smtClean="0"/>
            <a:t>Direct agreement, though appropriate to face the situation, could lead to misconduct in the name of emergency</a:t>
          </a:r>
          <a:endParaRPr lang="en-US" noProof="0" dirty="0"/>
        </a:p>
      </dgm:t>
    </dgm:pt>
    <dgm:pt modelId="{24AA2418-18F9-408A-B89D-5E3855E74DF7}" type="sibTrans" cxnId="{1799C4DE-1B62-40B9-B02F-0AE259929C5F}">
      <dgm:prSet/>
      <dgm:spPr/>
      <dgm:t>
        <a:bodyPr/>
        <a:lstStyle/>
        <a:p>
          <a:endParaRPr lang="fr-FR"/>
        </a:p>
      </dgm:t>
    </dgm:pt>
    <dgm:pt modelId="{D40583CE-BE32-428F-AB51-37A2DAF1CBFE}" type="parTrans" cxnId="{1799C4DE-1B62-40B9-B02F-0AE259929C5F}">
      <dgm:prSet/>
      <dgm:spPr/>
      <dgm:t>
        <a:bodyPr/>
        <a:lstStyle/>
        <a:p>
          <a:endParaRPr lang="fr-FR"/>
        </a:p>
      </dgm:t>
    </dgm:pt>
    <dgm:pt modelId="{37867239-F08C-4085-A680-1667B360101A}" type="pres">
      <dgm:prSet presAssocID="{320F0A4F-C298-45CD-9CE4-772CA37C7F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09D7093-E083-4035-8A3E-762FE316D214}" type="pres">
      <dgm:prSet presAssocID="{B98E5284-5BA5-4BF8-82B9-E2A1DE9BDF76}" presName="hierRoot1" presStyleCnt="0"/>
      <dgm:spPr/>
    </dgm:pt>
    <dgm:pt modelId="{533DA7F1-60FB-4A7F-B0D9-8557F7650305}" type="pres">
      <dgm:prSet presAssocID="{B98E5284-5BA5-4BF8-82B9-E2A1DE9BDF76}" presName="composite" presStyleCnt="0"/>
      <dgm:spPr/>
    </dgm:pt>
    <dgm:pt modelId="{C8074DD2-0004-4EEA-B792-D87CB31A4F0C}" type="pres">
      <dgm:prSet presAssocID="{B98E5284-5BA5-4BF8-82B9-E2A1DE9BDF76}" presName="background" presStyleLbl="node0" presStyleIdx="0" presStyleCnt="2"/>
      <dgm:spPr/>
    </dgm:pt>
    <dgm:pt modelId="{042A36D6-8D7E-43D0-83FA-A05C2D17D5D2}" type="pres">
      <dgm:prSet presAssocID="{B98E5284-5BA5-4BF8-82B9-E2A1DE9BDF76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B14803-C633-4353-A5E0-F20BD3C14DF2}" type="pres">
      <dgm:prSet presAssocID="{B98E5284-5BA5-4BF8-82B9-E2A1DE9BDF76}" presName="hierChild2" presStyleCnt="0"/>
      <dgm:spPr/>
    </dgm:pt>
    <dgm:pt modelId="{1CD7FED4-1B4D-45ED-B33D-A9E5A8300D1D}" type="pres">
      <dgm:prSet presAssocID="{B88C09F8-9328-488A-9722-E1F406A2E35A}" presName="hierRoot1" presStyleCnt="0"/>
      <dgm:spPr/>
    </dgm:pt>
    <dgm:pt modelId="{271285A9-30DD-4F3E-860A-0DDD99413A33}" type="pres">
      <dgm:prSet presAssocID="{B88C09F8-9328-488A-9722-E1F406A2E35A}" presName="composite" presStyleCnt="0"/>
      <dgm:spPr/>
    </dgm:pt>
    <dgm:pt modelId="{D0BD2F8E-787E-4428-AE22-95A77669EE0D}" type="pres">
      <dgm:prSet presAssocID="{B88C09F8-9328-488A-9722-E1F406A2E35A}" presName="background" presStyleLbl="node0" presStyleIdx="1" presStyleCnt="2"/>
      <dgm:spPr/>
    </dgm:pt>
    <dgm:pt modelId="{374AC563-F9A7-40A5-BFA7-AE0A1899211E}" type="pres">
      <dgm:prSet presAssocID="{B88C09F8-9328-488A-9722-E1F406A2E35A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FF0370F-7AA7-4DAA-948E-570416B89A10}" type="pres">
      <dgm:prSet presAssocID="{B88C09F8-9328-488A-9722-E1F406A2E35A}" presName="hierChild2" presStyleCnt="0"/>
      <dgm:spPr/>
    </dgm:pt>
  </dgm:ptLst>
  <dgm:cxnLst>
    <dgm:cxn modelId="{0BE65F30-58DF-438E-BE62-423E343D9B21}" type="presOf" srcId="{320F0A4F-C298-45CD-9CE4-772CA37C7F73}" destId="{37867239-F08C-4085-A680-1667B360101A}" srcOrd="0" destOrd="0" presId="urn:microsoft.com/office/officeart/2005/8/layout/hierarchy1"/>
    <dgm:cxn modelId="{BAF49D13-3AF3-4961-B555-B71B8C719EED}" type="presOf" srcId="{B88C09F8-9328-488A-9722-E1F406A2E35A}" destId="{374AC563-F9A7-40A5-BFA7-AE0A1899211E}" srcOrd="0" destOrd="0" presId="urn:microsoft.com/office/officeart/2005/8/layout/hierarchy1"/>
    <dgm:cxn modelId="{773672F8-59B4-43C1-925D-EE6CC8EEEC68}" srcId="{320F0A4F-C298-45CD-9CE4-772CA37C7F73}" destId="{B88C09F8-9328-488A-9722-E1F406A2E35A}" srcOrd="1" destOrd="0" parTransId="{B852D514-C380-4A9A-BF83-5AC5D2727F02}" sibTransId="{FDC1FF23-2924-4258-ADF9-50CD86A24C1A}"/>
    <dgm:cxn modelId="{1799C4DE-1B62-40B9-B02F-0AE259929C5F}" srcId="{320F0A4F-C298-45CD-9CE4-772CA37C7F73}" destId="{B98E5284-5BA5-4BF8-82B9-E2A1DE9BDF76}" srcOrd="0" destOrd="0" parTransId="{D40583CE-BE32-428F-AB51-37A2DAF1CBFE}" sibTransId="{24AA2418-18F9-408A-B89D-5E3855E74DF7}"/>
    <dgm:cxn modelId="{EA611612-E70A-4AA8-B4F2-2B314A872DE6}" type="presOf" srcId="{B98E5284-5BA5-4BF8-82B9-E2A1DE9BDF76}" destId="{042A36D6-8D7E-43D0-83FA-A05C2D17D5D2}" srcOrd="0" destOrd="0" presId="urn:microsoft.com/office/officeart/2005/8/layout/hierarchy1"/>
    <dgm:cxn modelId="{4D8CA227-4841-4B41-A8D1-3576F183C958}" type="presParOf" srcId="{37867239-F08C-4085-A680-1667B360101A}" destId="{009D7093-E083-4035-8A3E-762FE316D214}" srcOrd="0" destOrd="0" presId="urn:microsoft.com/office/officeart/2005/8/layout/hierarchy1"/>
    <dgm:cxn modelId="{06432468-01A3-44B3-976F-B255D3926375}" type="presParOf" srcId="{009D7093-E083-4035-8A3E-762FE316D214}" destId="{533DA7F1-60FB-4A7F-B0D9-8557F7650305}" srcOrd="0" destOrd="0" presId="urn:microsoft.com/office/officeart/2005/8/layout/hierarchy1"/>
    <dgm:cxn modelId="{678226B8-D6F0-4541-B982-BEF2BDECA6FC}" type="presParOf" srcId="{533DA7F1-60FB-4A7F-B0D9-8557F7650305}" destId="{C8074DD2-0004-4EEA-B792-D87CB31A4F0C}" srcOrd="0" destOrd="0" presId="urn:microsoft.com/office/officeart/2005/8/layout/hierarchy1"/>
    <dgm:cxn modelId="{EBAE9F22-C85C-4BB9-AA7B-314BC08A21FE}" type="presParOf" srcId="{533DA7F1-60FB-4A7F-B0D9-8557F7650305}" destId="{042A36D6-8D7E-43D0-83FA-A05C2D17D5D2}" srcOrd="1" destOrd="0" presId="urn:microsoft.com/office/officeart/2005/8/layout/hierarchy1"/>
    <dgm:cxn modelId="{71C48081-086D-4722-A884-DDE80A00542C}" type="presParOf" srcId="{009D7093-E083-4035-8A3E-762FE316D214}" destId="{B5B14803-C633-4353-A5E0-F20BD3C14DF2}" srcOrd="1" destOrd="0" presId="urn:microsoft.com/office/officeart/2005/8/layout/hierarchy1"/>
    <dgm:cxn modelId="{F120604C-7D50-474A-8B03-28D33520B2D3}" type="presParOf" srcId="{37867239-F08C-4085-A680-1667B360101A}" destId="{1CD7FED4-1B4D-45ED-B33D-A9E5A8300D1D}" srcOrd="1" destOrd="0" presId="urn:microsoft.com/office/officeart/2005/8/layout/hierarchy1"/>
    <dgm:cxn modelId="{DBA2AB7F-DD61-4B75-9363-539087FEB848}" type="presParOf" srcId="{1CD7FED4-1B4D-45ED-B33D-A9E5A8300D1D}" destId="{271285A9-30DD-4F3E-860A-0DDD99413A33}" srcOrd="0" destOrd="0" presId="urn:microsoft.com/office/officeart/2005/8/layout/hierarchy1"/>
    <dgm:cxn modelId="{7C3DD030-FD3D-4530-A7B5-606B83954442}" type="presParOf" srcId="{271285A9-30DD-4F3E-860A-0DDD99413A33}" destId="{D0BD2F8E-787E-4428-AE22-95A77669EE0D}" srcOrd="0" destOrd="0" presId="urn:microsoft.com/office/officeart/2005/8/layout/hierarchy1"/>
    <dgm:cxn modelId="{1E75C3A3-C46E-4AED-B22F-7C36E6BC16BB}" type="presParOf" srcId="{271285A9-30DD-4F3E-860A-0DDD99413A33}" destId="{374AC563-F9A7-40A5-BFA7-AE0A1899211E}" srcOrd="1" destOrd="0" presId="urn:microsoft.com/office/officeart/2005/8/layout/hierarchy1"/>
    <dgm:cxn modelId="{08D247EA-8AFA-4345-811E-AC50987A7F93}" type="presParOf" srcId="{1CD7FED4-1B4D-45ED-B33D-A9E5A8300D1D}" destId="{3FF0370F-7AA7-4DAA-948E-570416B89A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3DE4A-9896-42A7-9217-B13671CCFAB1}">
      <dsp:nvSpPr>
        <dsp:cNvPr id="0" name=""/>
        <dsp:cNvSpPr/>
      </dsp:nvSpPr>
      <dsp:spPr>
        <a:xfrm>
          <a:off x="0" y="66949"/>
          <a:ext cx="11809552" cy="103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On March 19, the first case of coronavirus </a:t>
          </a:r>
          <a:r>
            <a:rPr lang="en-US" sz="2600" kern="1200" noProof="0" dirty="0" smtClean="0"/>
            <a:t>appeared</a:t>
          </a:r>
          <a:r>
            <a:rPr lang="fr-FR" sz="2600" kern="1200" dirty="0" smtClean="0"/>
            <a:t> in Niger </a:t>
          </a:r>
          <a:endParaRPr lang="fr-FR" sz="2600" kern="1200" dirty="0"/>
        </a:p>
      </dsp:txBody>
      <dsp:txXfrm>
        <a:off x="50420" y="117369"/>
        <a:ext cx="11708712" cy="932014"/>
      </dsp:txXfrm>
    </dsp:sp>
    <dsp:sp modelId="{A7C87FFF-5695-4035-B017-5698992133B1}">
      <dsp:nvSpPr>
        <dsp:cNvPr id="0" name=""/>
        <dsp:cNvSpPr/>
      </dsp:nvSpPr>
      <dsp:spPr>
        <a:xfrm>
          <a:off x="0" y="1174683"/>
          <a:ext cx="11809552" cy="103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 </a:t>
          </a:r>
          <a:r>
            <a:rPr lang="en-US" sz="2600" kern="1200" noProof="0" dirty="0" smtClean="0"/>
            <a:t>The  peak was reached on April 9 with 69 cases a day before decreasing </a:t>
          </a:r>
          <a:endParaRPr lang="en-US" sz="2600" kern="1200" noProof="0" dirty="0"/>
        </a:p>
      </dsp:txBody>
      <dsp:txXfrm>
        <a:off x="50420" y="1225103"/>
        <a:ext cx="11708712" cy="932014"/>
      </dsp:txXfrm>
    </dsp:sp>
    <dsp:sp modelId="{BA0E51AD-326D-4260-BEDC-057312B2DC57}">
      <dsp:nvSpPr>
        <dsp:cNvPr id="0" name=""/>
        <dsp:cNvSpPr/>
      </dsp:nvSpPr>
      <dsp:spPr>
        <a:xfrm>
          <a:off x="0" y="2282417"/>
          <a:ext cx="11809552" cy="103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/>
            <a:t>On September 21, 2020, there are 1189 cases among which 1104 healed, 16 in healing process and 69 dead.</a:t>
          </a:r>
          <a:endParaRPr lang="en-US" sz="2600" kern="1200" noProof="0" dirty="0"/>
        </a:p>
      </dsp:txBody>
      <dsp:txXfrm>
        <a:off x="50420" y="2332837"/>
        <a:ext cx="11708712" cy="932014"/>
      </dsp:txXfrm>
    </dsp:sp>
    <dsp:sp modelId="{F01A09C6-8017-4545-A593-A3CFF0E8301B}">
      <dsp:nvSpPr>
        <dsp:cNvPr id="0" name=""/>
        <dsp:cNvSpPr/>
      </dsp:nvSpPr>
      <dsp:spPr>
        <a:xfrm>
          <a:off x="0" y="3390151"/>
          <a:ext cx="11809552" cy="103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FFC000"/>
              </a:solidFill>
            </a:rPr>
            <a:t>Source/ MINISTRY OF PUBLIC HEALTH </a:t>
          </a:r>
          <a:endParaRPr lang="fr-FR" sz="1400" kern="1200" dirty="0">
            <a:solidFill>
              <a:srgbClr val="FFC000"/>
            </a:solidFill>
          </a:endParaRPr>
        </a:p>
      </dsp:txBody>
      <dsp:txXfrm>
        <a:off x="50420" y="3440571"/>
        <a:ext cx="11708712" cy="932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BF014-D2DF-4558-89FA-E5C586C84C65}">
      <dsp:nvSpPr>
        <dsp:cNvPr id="0" name=""/>
        <dsp:cNvSpPr/>
      </dsp:nvSpPr>
      <dsp:spPr>
        <a:xfrm rot="5400000">
          <a:off x="677353" y="1557752"/>
          <a:ext cx="1506289" cy="250643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C0D70-DEFE-43E3-9026-93770740C886}">
      <dsp:nvSpPr>
        <dsp:cNvPr id="0" name=""/>
        <dsp:cNvSpPr/>
      </dsp:nvSpPr>
      <dsp:spPr>
        <a:xfrm>
          <a:off x="425915" y="2306635"/>
          <a:ext cx="2262820" cy="1983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Strengths of the decree</a:t>
          </a:r>
          <a:endParaRPr lang="en-US" sz="2800" kern="1200" noProof="0" dirty="0"/>
        </a:p>
      </dsp:txBody>
      <dsp:txXfrm>
        <a:off x="425915" y="2306635"/>
        <a:ext cx="2262820" cy="1983494"/>
      </dsp:txXfrm>
    </dsp:sp>
    <dsp:sp modelId="{63C97824-5B8C-478D-8F8F-85BAE02A31F5}">
      <dsp:nvSpPr>
        <dsp:cNvPr id="0" name=""/>
        <dsp:cNvSpPr/>
      </dsp:nvSpPr>
      <dsp:spPr>
        <a:xfrm>
          <a:off x="2261789" y="1373226"/>
          <a:ext cx="426947" cy="42694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0B585-F375-4D1E-8157-256073C0B5AB}">
      <dsp:nvSpPr>
        <dsp:cNvPr id="0" name=""/>
        <dsp:cNvSpPr/>
      </dsp:nvSpPr>
      <dsp:spPr>
        <a:xfrm rot="5400000">
          <a:off x="3447487" y="872280"/>
          <a:ext cx="1506289" cy="250643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1C644-0044-4684-AA66-5CC2050AE2E3}">
      <dsp:nvSpPr>
        <dsp:cNvPr id="0" name=""/>
        <dsp:cNvSpPr/>
      </dsp:nvSpPr>
      <dsp:spPr>
        <a:xfrm>
          <a:off x="3196050" y="1621163"/>
          <a:ext cx="2262820" cy="1983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It brings in some derogative facilities, especially to the advertisement rules of the public procurement code and the deadline for tenders’ reception</a:t>
          </a:r>
          <a:endParaRPr lang="en-US" sz="1700" kern="1200" noProof="0" dirty="0"/>
        </a:p>
      </dsp:txBody>
      <dsp:txXfrm>
        <a:off x="3196050" y="1621163"/>
        <a:ext cx="2262820" cy="1983494"/>
      </dsp:txXfrm>
    </dsp:sp>
    <dsp:sp modelId="{324FD251-ED3F-423B-81C5-F326ACE3294F}">
      <dsp:nvSpPr>
        <dsp:cNvPr id="0" name=""/>
        <dsp:cNvSpPr/>
      </dsp:nvSpPr>
      <dsp:spPr>
        <a:xfrm>
          <a:off x="5031923" y="687754"/>
          <a:ext cx="426947" cy="42694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0B9CC-8945-4F33-A3F5-992C0C327F22}">
      <dsp:nvSpPr>
        <dsp:cNvPr id="0" name=""/>
        <dsp:cNvSpPr/>
      </dsp:nvSpPr>
      <dsp:spPr>
        <a:xfrm rot="5400000">
          <a:off x="6217621" y="186807"/>
          <a:ext cx="1506289" cy="250643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691C2-519D-43F9-948D-D15D0FC6DEA4}">
      <dsp:nvSpPr>
        <dsp:cNvPr id="0" name=""/>
        <dsp:cNvSpPr/>
      </dsp:nvSpPr>
      <dsp:spPr>
        <a:xfrm>
          <a:off x="5966184" y="935690"/>
          <a:ext cx="2262820" cy="1983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Those derogations to the rules totally disrupt public procurement principles</a:t>
          </a:r>
          <a:endParaRPr lang="en-US" sz="1700" kern="1200" noProof="0" dirty="0"/>
        </a:p>
      </dsp:txBody>
      <dsp:txXfrm>
        <a:off x="5966184" y="935690"/>
        <a:ext cx="2262820" cy="1983494"/>
      </dsp:txXfrm>
    </dsp:sp>
    <dsp:sp modelId="{2BA7D775-B25A-425B-8DA2-5817B937E2D1}">
      <dsp:nvSpPr>
        <dsp:cNvPr id="0" name=""/>
        <dsp:cNvSpPr/>
      </dsp:nvSpPr>
      <dsp:spPr>
        <a:xfrm>
          <a:off x="7802057" y="2281"/>
          <a:ext cx="426947" cy="42694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26520-E49D-461E-8C0B-6CA4ECDDA193}">
      <dsp:nvSpPr>
        <dsp:cNvPr id="0" name=""/>
        <dsp:cNvSpPr/>
      </dsp:nvSpPr>
      <dsp:spPr>
        <a:xfrm rot="5400000">
          <a:off x="8987755" y="-498664"/>
          <a:ext cx="1506289" cy="250643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C2034-708E-40A2-90DC-2D4C76C6CD1C}">
      <dsp:nvSpPr>
        <dsp:cNvPr id="0" name=""/>
        <dsp:cNvSpPr/>
      </dsp:nvSpPr>
      <dsp:spPr>
        <a:xfrm>
          <a:off x="8736318" y="250218"/>
          <a:ext cx="2262820" cy="1983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Direct agreement with or without competitive tendering as the sole mode of public procurement adopted by the decree</a:t>
          </a:r>
          <a:endParaRPr lang="en-US" sz="1700" kern="1200" noProof="0" dirty="0"/>
        </a:p>
      </dsp:txBody>
      <dsp:txXfrm>
        <a:off x="8736318" y="250218"/>
        <a:ext cx="2262820" cy="19834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74DD2-0004-4EEA-B792-D87CB31A4F0C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2A36D6-8D7E-43D0-83FA-A05C2D17D5D2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Direct agreement, though appropriate to face the situation, could lead to misconduct in the name of emergency</a:t>
          </a:r>
          <a:endParaRPr lang="en-US" sz="2800" kern="1200" noProof="0" dirty="0"/>
        </a:p>
      </dsp:txBody>
      <dsp:txXfrm>
        <a:off x="585701" y="1066737"/>
        <a:ext cx="4337991" cy="2693452"/>
      </dsp:txXfrm>
    </dsp:sp>
    <dsp:sp modelId="{D0BD2F8E-787E-4428-AE22-95A77669EE0D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4AC563-F9A7-40A5-BFA7-AE0A1899211E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The administrative body in charge of public procurement control is now the Prime Minister’s office which has the power to approve procurement plans</a:t>
          </a:r>
          <a:endParaRPr lang="en-US" sz="2800" kern="1200" noProof="0" dirty="0"/>
        </a:p>
      </dsp:txBody>
      <dsp:txXfrm>
        <a:off x="6092527" y="1066737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FC465-3AAF-4A08-B110-2D8CF96151AC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A8301-3CFA-4B03-B27E-515A87B0E1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86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50" dirty="0"/>
              <a:t>Source</a:t>
            </a:r>
            <a:r>
              <a:rPr lang="fr-FR" sz="1050" baseline="0" dirty="0"/>
              <a:t> plan de riposte humanitaire OCHA</a:t>
            </a:r>
            <a:endParaRPr lang="fr-FR" sz="10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8301-3CFA-4B03-B27E-515A87B0E1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61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5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6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9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1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5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0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7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5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082" y="2740083"/>
            <a:ext cx="10579810" cy="940963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Public Procurement and COVID-19: The Experience of Niger</a:t>
            </a:r>
            <a:endParaRPr lang="en-US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752" y="6451405"/>
            <a:ext cx="8853055" cy="81319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sz="1600" dirty="0">
                <a:solidFill>
                  <a:schemeClr val="accent2"/>
                </a:solidFill>
              </a:rPr>
              <a:t>ARMP/NIGER-SEPTEMBRE 2020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81"/>
            <a:ext cx="12192000" cy="257694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381"/>
            <a:ext cx="4967280" cy="257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5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32429"/>
            <a:ext cx="10718075" cy="618308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/>
            </a:r>
            <a:br>
              <a:rPr lang="fr-FR" dirty="0"/>
            </a:br>
            <a:r>
              <a:rPr lang="fr-FR" dirty="0"/>
              <a:t>Perspectives</a:t>
            </a:r>
            <a:br>
              <a:rPr lang="fr-FR" dirty="0"/>
            </a:b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1911925" y="1322354"/>
            <a:ext cx="8368146" cy="5003218"/>
            <a:chOff x="2908170" y="1356053"/>
            <a:chExt cx="6189512" cy="4060506"/>
          </a:xfrm>
        </p:grpSpPr>
        <p:sp>
          <p:nvSpPr>
            <p:cNvPr id="6" name="Forme libre 5"/>
            <p:cNvSpPr/>
            <p:nvPr/>
          </p:nvSpPr>
          <p:spPr>
            <a:xfrm>
              <a:off x="4712685" y="1356053"/>
              <a:ext cx="2351884" cy="1153129"/>
            </a:xfrm>
            <a:custGeom>
              <a:avLst/>
              <a:gdLst>
                <a:gd name="connsiteX0" fmla="*/ 0 w 2351884"/>
                <a:gd name="connsiteY0" fmla="*/ 117594 h 1175942"/>
                <a:gd name="connsiteX1" fmla="*/ 117594 w 2351884"/>
                <a:gd name="connsiteY1" fmla="*/ 0 h 1175942"/>
                <a:gd name="connsiteX2" fmla="*/ 2234290 w 2351884"/>
                <a:gd name="connsiteY2" fmla="*/ 0 h 1175942"/>
                <a:gd name="connsiteX3" fmla="*/ 2351884 w 2351884"/>
                <a:gd name="connsiteY3" fmla="*/ 117594 h 1175942"/>
                <a:gd name="connsiteX4" fmla="*/ 2351884 w 2351884"/>
                <a:gd name="connsiteY4" fmla="*/ 1058348 h 1175942"/>
                <a:gd name="connsiteX5" fmla="*/ 2234290 w 2351884"/>
                <a:gd name="connsiteY5" fmla="*/ 1175942 h 1175942"/>
                <a:gd name="connsiteX6" fmla="*/ 117594 w 2351884"/>
                <a:gd name="connsiteY6" fmla="*/ 1175942 h 1175942"/>
                <a:gd name="connsiteX7" fmla="*/ 0 w 2351884"/>
                <a:gd name="connsiteY7" fmla="*/ 1058348 h 1175942"/>
                <a:gd name="connsiteX8" fmla="*/ 0 w 2351884"/>
                <a:gd name="connsiteY8" fmla="*/ 117594 h 117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1884" h="1175942">
                  <a:moveTo>
                    <a:pt x="0" y="117594"/>
                  </a:moveTo>
                  <a:cubicBezTo>
                    <a:pt x="0" y="52649"/>
                    <a:pt x="52649" y="0"/>
                    <a:pt x="117594" y="0"/>
                  </a:cubicBezTo>
                  <a:lnTo>
                    <a:pt x="2234290" y="0"/>
                  </a:lnTo>
                  <a:cubicBezTo>
                    <a:pt x="2299235" y="0"/>
                    <a:pt x="2351884" y="52649"/>
                    <a:pt x="2351884" y="117594"/>
                  </a:cubicBezTo>
                  <a:lnTo>
                    <a:pt x="2351884" y="1058348"/>
                  </a:lnTo>
                  <a:cubicBezTo>
                    <a:pt x="2351884" y="1123293"/>
                    <a:pt x="2299235" y="1175942"/>
                    <a:pt x="2234290" y="1175942"/>
                  </a:cubicBezTo>
                  <a:lnTo>
                    <a:pt x="117594" y="1175942"/>
                  </a:lnTo>
                  <a:cubicBezTo>
                    <a:pt x="52649" y="1175942"/>
                    <a:pt x="0" y="1123293"/>
                    <a:pt x="0" y="1058348"/>
                  </a:cubicBezTo>
                  <a:lnTo>
                    <a:pt x="0" y="117594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80162" tIns="80162" rIns="80162" bIns="80162" numCol="1" spcCol="1270" anchor="ctr" anchorCtr="0">
              <a:noAutofit/>
            </a:bodyPr>
            <a:lstStyle/>
            <a:p>
              <a:pPr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/>
                <a:t>The pandemic has serious impacts on procurement and implementation processes which haven’t been assessed so far</a:t>
              </a:r>
            </a:p>
            <a:p>
              <a:pPr lvl="0" algn="just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b="1" kern="1200" dirty="0"/>
            </a:p>
          </p:txBody>
        </p:sp>
        <p:sp>
          <p:nvSpPr>
            <p:cNvPr id="7" name="Forme libre 6"/>
            <p:cNvSpPr/>
            <p:nvPr/>
          </p:nvSpPr>
          <p:spPr>
            <a:xfrm rot="3371150">
              <a:off x="6310095" y="3204162"/>
              <a:ext cx="1190177" cy="411579"/>
            </a:xfrm>
            <a:custGeom>
              <a:avLst/>
              <a:gdLst>
                <a:gd name="connsiteX0" fmla="*/ 0 w 1190177"/>
                <a:gd name="connsiteY0" fmla="*/ 205790 h 411579"/>
                <a:gd name="connsiteX1" fmla="*/ 205790 w 1190177"/>
                <a:gd name="connsiteY1" fmla="*/ 0 h 411579"/>
                <a:gd name="connsiteX2" fmla="*/ 205790 w 1190177"/>
                <a:gd name="connsiteY2" fmla="*/ 82316 h 411579"/>
                <a:gd name="connsiteX3" fmla="*/ 984388 w 1190177"/>
                <a:gd name="connsiteY3" fmla="*/ 82316 h 411579"/>
                <a:gd name="connsiteX4" fmla="*/ 984388 w 1190177"/>
                <a:gd name="connsiteY4" fmla="*/ 0 h 411579"/>
                <a:gd name="connsiteX5" fmla="*/ 1190177 w 1190177"/>
                <a:gd name="connsiteY5" fmla="*/ 205790 h 411579"/>
                <a:gd name="connsiteX6" fmla="*/ 984388 w 1190177"/>
                <a:gd name="connsiteY6" fmla="*/ 411579 h 411579"/>
                <a:gd name="connsiteX7" fmla="*/ 984388 w 1190177"/>
                <a:gd name="connsiteY7" fmla="*/ 329263 h 411579"/>
                <a:gd name="connsiteX8" fmla="*/ 205790 w 1190177"/>
                <a:gd name="connsiteY8" fmla="*/ 329263 h 411579"/>
                <a:gd name="connsiteX9" fmla="*/ 205790 w 1190177"/>
                <a:gd name="connsiteY9" fmla="*/ 411579 h 411579"/>
                <a:gd name="connsiteX10" fmla="*/ 0 w 1190177"/>
                <a:gd name="connsiteY10" fmla="*/ 205790 h 41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0177" h="411579">
                  <a:moveTo>
                    <a:pt x="0" y="205790"/>
                  </a:moveTo>
                  <a:lnTo>
                    <a:pt x="205790" y="0"/>
                  </a:lnTo>
                  <a:lnTo>
                    <a:pt x="205790" y="82316"/>
                  </a:lnTo>
                  <a:lnTo>
                    <a:pt x="984388" y="82316"/>
                  </a:lnTo>
                  <a:lnTo>
                    <a:pt x="984388" y="0"/>
                  </a:lnTo>
                  <a:lnTo>
                    <a:pt x="1190177" y="205790"/>
                  </a:lnTo>
                  <a:lnTo>
                    <a:pt x="984388" y="411579"/>
                  </a:lnTo>
                  <a:lnTo>
                    <a:pt x="984388" y="329263"/>
                  </a:lnTo>
                  <a:lnTo>
                    <a:pt x="205790" y="329263"/>
                  </a:lnTo>
                  <a:lnTo>
                    <a:pt x="205790" y="411579"/>
                  </a:lnTo>
                  <a:lnTo>
                    <a:pt x="0" y="20579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474" tIns="82315" rIns="123473" bIns="82316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700" kern="1200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6745798" y="4240617"/>
              <a:ext cx="2351884" cy="1175942"/>
            </a:xfrm>
            <a:custGeom>
              <a:avLst/>
              <a:gdLst>
                <a:gd name="connsiteX0" fmla="*/ 0 w 2351884"/>
                <a:gd name="connsiteY0" fmla="*/ 117594 h 1175942"/>
                <a:gd name="connsiteX1" fmla="*/ 117594 w 2351884"/>
                <a:gd name="connsiteY1" fmla="*/ 0 h 1175942"/>
                <a:gd name="connsiteX2" fmla="*/ 2234290 w 2351884"/>
                <a:gd name="connsiteY2" fmla="*/ 0 h 1175942"/>
                <a:gd name="connsiteX3" fmla="*/ 2351884 w 2351884"/>
                <a:gd name="connsiteY3" fmla="*/ 117594 h 1175942"/>
                <a:gd name="connsiteX4" fmla="*/ 2351884 w 2351884"/>
                <a:gd name="connsiteY4" fmla="*/ 1058348 h 1175942"/>
                <a:gd name="connsiteX5" fmla="*/ 2234290 w 2351884"/>
                <a:gd name="connsiteY5" fmla="*/ 1175942 h 1175942"/>
                <a:gd name="connsiteX6" fmla="*/ 117594 w 2351884"/>
                <a:gd name="connsiteY6" fmla="*/ 1175942 h 1175942"/>
                <a:gd name="connsiteX7" fmla="*/ 0 w 2351884"/>
                <a:gd name="connsiteY7" fmla="*/ 1058348 h 1175942"/>
                <a:gd name="connsiteX8" fmla="*/ 0 w 2351884"/>
                <a:gd name="connsiteY8" fmla="*/ 117594 h 117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1884" h="1175942">
                  <a:moveTo>
                    <a:pt x="0" y="117594"/>
                  </a:moveTo>
                  <a:cubicBezTo>
                    <a:pt x="0" y="52649"/>
                    <a:pt x="52649" y="0"/>
                    <a:pt x="117594" y="0"/>
                  </a:cubicBezTo>
                  <a:lnTo>
                    <a:pt x="2234290" y="0"/>
                  </a:lnTo>
                  <a:cubicBezTo>
                    <a:pt x="2299235" y="0"/>
                    <a:pt x="2351884" y="52649"/>
                    <a:pt x="2351884" y="117594"/>
                  </a:cubicBezTo>
                  <a:lnTo>
                    <a:pt x="2351884" y="1058348"/>
                  </a:lnTo>
                  <a:cubicBezTo>
                    <a:pt x="2351884" y="1123293"/>
                    <a:pt x="2299235" y="1175942"/>
                    <a:pt x="2234290" y="1175942"/>
                  </a:cubicBezTo>
                  <a:lnTo>
                    <a:pt x="117594" y="1175942"/>
                  </a:lnTo>
                  <a:cubicBezTo>
                    <a:pt x="52649" y="1175942"/>
                    <a:pt x="0" y="1123293"/>
                    <a:pt x="0" y="1058348"/>
                  </a:cubicBezTo>
                  <a:lnTo>
                    <a:pt x="0" y="117594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72542" tIns="72542" rIns="72542" bIns="72542" numCol="1" spcCol="1270" anchor="ctr" anchorCtr="0">
              <a:noAutofit/>
            </a:bodyPr>
            <a:lstStyle/>
            <a:p>
              <a:pPr lvl="0" algn="just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To learn lessons from the situation, it’s judicious to create mechanisms enabling assessment of the impacts on the public procurement by the contracting body. </a:t>
              </a:r>
              <a:endParaRPr lang="en-US" sz="1600" b="1" kern="1200" dirty="0"/>
            </a:p>
          </p:txBody>
        </p:sp>
        <p:sp>
          <p:nvSpPr>
            <p:cNvPr id="9" name="Forme libre 8"/>
            <p:cNvSpPr/>
            <p:nvPr/>
          </p:nvSpPr>
          <p:spPr>
            <a:xfrm rot="21777327">
              <a:off x="5407838" y="4622798"/>
              <a:ext cx="1190177" cy="411580"/>
            </a:xfrm>
            <a:custGeom>
              <a:avLst/>
              <a:gdLst>
                <a:gd name="connsiteX0" fmla="*/ 0 w 1190177"/>
                <a:gd name="connsiteY0" fmla="*/ 205790 h 411579"/>
                <a:gd name="connsiteX1" fmla="*/ 205790 w 1190177"/>
                <a:gd name="connsiteY1" fmla="*/ 0 h 411579"/>
                <a:gd name="connsiteX2" fmla="*/ 205790 w 1190177"/>
                <a:gd name="connsiteY2" fmla="*/ 82316 h 411579"/>
                <a:gd name="connsiteX3" fmla="*/ 984388 w 1190177"/>
                <a:gd name="connsiteY3" fmla="*/ 82316 h 411579"/>
                <a:gd name="connsiteX4" fmla="*/ 984388 w 1190177"/>
                <a:gd name="connsiteY4" fmla="*/ 0 h 411579"/>
                <a:gd name="connsiteX5" fmla="*/ 1190177 w 1190177"/>
                <a:gd name="connsiteY5" fmla="*/ 205790 h 411579"/>
                <a:gd name="connsiteX6" fmla="*/ 984388 w 1190177"/>
                <a:gd name="connsiteY6" fmla="*/ 411579 h 411579"/>
                <a:gd name="connsiteX7" fmla="*/ 984388 w 1190177"/>
                <a:gd name="connsiteY7" fmla="*/ 329263 h 411579"/>
                <a:gd name="connsiteX8" fmla="*/ 205790 w 1190177"/>
                <a:gd name="connsiteY8" fmla="*/ 329263 h 411579"/>
                <a:gd name="connsiteX9" fmla="*/ 205790 w 1190177"/>
                <a:gd name="connsiteY9" fmla="*/ 411579 h 411579"/>
                <a:gd name="connsiteX10" fmla="*/ 0 w 1190177"/>
                <a:gd name="connsiteY10" fmla="*/ 205790 h 41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0177" h="411579">
                  <a:moveTo>
                    <a:pt x="1190177" y="205789"/>
                  </a:moveTo>
                  <a:lnTo>
                    <a:pt x="984387" y="411578"/>
                  </a:lnTo>
                  <a:lnTo>
                    <a:pt x="984387" y="329262"/>
                  </a:lnTo>
                  <a:lnTo>
                    <a:pt x="205789" y="329262"/>
                  </a:lnTo>
                  <a:lnTo>
                    <a:pt x="205789" y="411578"/>
                  </a:lnTo>
                  <a:lnTo>
                    <a:pt x="0" y="205789"/>
                  </a:lnTo>
                  <a:lnTo>
                    <a:pt x="205789" y="1"/>
                  </a:lnTo>
                  <a:lnTo>
                    <a:pt x="205789" y="82317"/>
                  </a:lnTo>
                  <a:lnTo>
                    <a:pt x="984387" y="82317"/>
                  </a:lnTo>
                  <a:lnTo>
                    <a:pt x="984387" y="1"/>
                  </a:lnTo>
                  <a:lnTo>
                    <a:pt x="1190177" y="205789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474" tIns="82316" rIns="123473" bIns="82316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700" kern="1200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2908170" y="4240617"/>
              <a:ext cx="2351884" cy="1175942"/>
            </a:xfrm>
            <a:custGeom>
              <a:avLst/>
              <a:gdLst>
                <a:gd name="connsiteX0" fmla="*/ 0 w 2351884"/>
                <a:gd name="connsiteY0" fmla="*/ 117594 h 1175942"/>
                <a:gd name="connsiteX1" fmla="*/ 117594 w 2351884"/>
                <a:gd name="connsiteY1" fmla="*/ 0 h 1175942"/>
                <a:gd name="connsiteX2" fmla="*/ 2234290 w 2351884"/>
                <a:gd name="connsiteY2" fmla="*/ 0 h 1175942"/>
                <a:gd name="connsiteX3" fmla="*/ 2351884 w 2351884"/>
                <a:gd name="connsiteY3" fmla="*/ 117594 h 1175942"/>
                <a:gd name="connsiteX4" fmla="*/ 2351884 w 2351884"/>
                <a:gd name="connsiteY4" fmla="*/ 1058348 h 1175942"/>
                <a:gd name="connsiteX5" fmla="*/ 2234290 w 2351884"/>
                <a:gd name="connsiteY5" fmla="*/ 1175942 h 1175942"/>
                <a:gd name="connsiteX6" fmla="*/ 117594 w 2351884"/>
                <a:gd name="connsiteY6" fmla="*/ 1175942 h 1175942"/>
                <a:gd name="connsiteX7" fmla="*/ 0 w 2351884"/>
                <a:gd name="connsiteY7" fmla="*/ 1058348 h 1175942"/>
                <a:gd name="connsiteX8" fmla="*/ 0 w 2351884"/>
                <a:gd name="connsiteY8" fmla="*/ 117594 h 117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1884" h="1175942">
                  <a:moveTo>
                    <a:pt x="0" y="117594"/>
                  </a:moveTo>
                  <a:cubicBezTo>
                    <a:pt x="0" y="52649"/>
                    <a:pt x="52649" y="0"/>
                    <a:pt x="117594" y="0"/>
                  </a:cubicBezTo>
                  <a:lnTo>
                    <a:pt x="2234290" y="0"/>
                  </a:lnTo>
                  <a:cubicBezTo>
                    <a:pt x="2299235" y="0"/>
                    <a:pt x="2351884" y="52649"/>
                    <a:pt x="2351884" y="117594"/>
                  </a:cubicBezTo>
                  <a:lnTo>
                    <a:pt x="2351884" y="1058348"/>
                  </a:lnTo>
                  <a:cubicBezTo>
                    <a:pt x="2351884" y="1123293"/>
                    <a:pt x="2299235" y="1175942"/>
                    <a:pt x="2234290" y="1175942"/>
                  </a:cubicBezTo>
                  <a:lnTo>
                    <a:pt x="117594" y="1175942"/>
                  </a:lnTo>
                  <a:cubicBezTo>
                    <a:pt x="52649" y="1175942"/>
                    <a:pt x="0" y="1123293"/>
                    <a:pt x="0" y="1058348"/>
                  </a:cubicBezTo>
                  <a:lnTo>
                    <a:pt x="0" y="117594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542" tIns="72542" rIns="72542" bIns="72542" numCol="1" spcCol="1270" anchor="ctr" anchorCtr="0">
              <a:noAutofit/>
            </a:bodyPr>
            <a:lstStyle/>
            <a:p>
              <a:pPr lvl="0" algn="just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It’s essential to imagine resilience strategies in the frame of new forms of actions in the management system of public procurement in times of crisis</a:t>
              </a:r>
              <a:endParaRPr lang="en-US" sz="1600" b="1" kern="1200" dirty="0"/>
            </a:p>
          </p:txBody>
        </p:sp>
        <p:sp>
          <p:nvSpPr>
            <p:cNvPr id="11" name="Forme libre 10"/>
            <p:cNvSpPr/>
            <p:nvPr/>
          </p:nvSpPr>
          <p:spPr>
            <a:xfrm rot="18147388">
              <a:off x="4391282" y="3105097"/>
              <a:ext cx="1190177" cy="411579"/>
            </a:xfrm>
            <a:custGeom>
              <a:avLst/>
              <a:gdLst>
                <a:gd name="connsiteX0" fmla="*/ 0 w 1190177"/>
                <a:gd name="connsiteY0" fmla="*/ 205790 h 411579"/>
                <a:gd name="connsiteX1" fmla="*/ 205790 w 1190177"/>
                <a:gd name="connsiteY1" fmla="*/ 0 h 411579"/>
                <a:gd name="connsiteX2" fmla="*/ 205790 w 1190177"/>
                <a:gd name="connsiteY2" fmla="*/ 82316 h 411579"/>
                <a:gd name="connsiteX3" fmla="*/ 984388 w 1190177"/>
                <a:gd name="connsiteY3" fmla="*/ 82316 h 411579"/>
                <a:gd name="connsiteX4" fmla="*/ 984388 w 1190177"/>
                <a:gd name="connsiteY4" fmla="*/ 0 h 411579"/>
                <a:gd name="connsiteX5" fmla="*/ 1190177 w 1190177"/>
                <a:gd name="connsiteY5" fmla="*/ 205790 h 411579"/>
                <a:gd name="connsiteX6" fmla="*/ 984388 w 1190177"/>
                <a:gd name="connsiteY6" fmla="*/ 411579 h 411579"/>
                <a:gd name="connsiteX7" fmla="*/ 984388 w 1190177"/>
                <a:gd name="connsiteY7" fmla="*/ 329263 h 411579"/>
                <a:gd name="connsiteX8" fmla="*/ 205790 w 1190177"/>
                <a:gd name="connsiteY8" fmla="*/ 329263 h 411579"/>
                <a:gd name="connsiteX9" fmla="*/ 205790 w 1190177"/>
                <a:gd name="connsiteY9" fmla="*/ 411579 h 411579"/>
                <a:gd name="connsiteX10" fmla="*/ 0 w 1190177"/>
                <a:gd name="connsiteY10" fmla="*/ 205790 h 41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0177" h="411579">
                  <a:moveTo>
                    <a:pt x="0" y="205790"/>
                  </a:moveTo>
                  <a:lnTo>
                    <a:pt x="205790" y="0"/>
                  </a:lnTo>
                  <a:lnTo>
                    <a:pt x="205790" y="82316"/>
                  </a:lnTo>
                  <a:lnTo>
                    <a:pt x="984388" y="82316"/>
                  </a:lnTo>
                  <a:lnTo>
                    <a:pt x="984388" y="0"/>
                  </a:lnTo>
                  <a:lnTo>
                    <a:pt x="1190177" y="205790"/>
                  </a:lnTo>
                  <a:lnTo>
                    <a:pt x="984388" y="411579"/>
                  </a:lnTo>
                  <a:lnTo>
                    <a:pt x="984388" y="329263"/>
                  </a:lnTo>
                  <a:lnTo>
                    <a:pt x="205790" y="329263"/>
                  </a:lnTo>
                  <a:lnTo>
                    <a:pt x="205790" y="411579"/>
                  </a:lnTo>
                  <a:lnTo>
                    <a:pt x="0" y="20579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473" tIns="82316" rIns="123474" bIns="823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7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428616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567" y="213807"/>
            <a:ext cx="6427778" cy="64014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STOCKTAKING OF THE CASE COVID-19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734415"/>
              </p:ext>
            </p:extLst>
          </p:nvPr>
        </p:nvGraphicFramePr>
        <p:xfrm>
          <a:off x="254292" y="1834167"/>
          <a:ext cx="11809552" cy="4489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45" y="-176217"/>
            <a:ext cx="3543299" cy="201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5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160" y="18224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Response Measures</a:t>
            </a:r>
            <a:endParaRPr lang="en-US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manage the consequences of the pandemic, the authorities took a series of pragmatic, regulatory and institutional measures on March 17:</a:t>
            </a:r>
          </a:p>
          <a:p>
            <a:r>
              <a:rPr lang="en-US" dirty="0" smtClean="0"/>
              <a:t>The establishment of an interdepartmental committee</a:t>
            </a:r>
          </a:p>
          <a:p>
            <a:endParaRPr lang="en-US" dirty="0" smtClean="0"/>
          </a:p>
          <a:p>
            <a:r>
              <a:rPr lang="en-US" dirty="0" smtClean="0"/>
              <a:t>State of health emergency declared in the entire country until July 11, 2020 and renewed for three new months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Forbiddance to exceed 50 people gathering, which hindered training activities.</a:t>
            </a:r>
            <a:endParaRPr lang="en-US" sz="2800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348" y="1825173"/>
            <a:ext cx="974651" cy="464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160" y="18224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Response Measures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68" y="1846890"/>
            <a:ext cx="10515600" cy="4351338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en-US" dirty="0" smtClean="0"/>
              <a:t>Forbiddance to travel from the capital to the inwards of the country and vice versa</a:t>
            </a:r>
          </a:p>
          <a:p>
            <a:pPr marL="0" indent="0">
              <a:buNone/>
            </a:pPr>
            <a:endParaRPr lang="fr-FR" dirty="0"/>
          </a:p>
          <a:p>
            <a:r>
              <a:rPr lang="en-US" dirty="0" smtClean="0"/>
              <a:t>The introduction of curfews from 7 p.m. to 6 a.m. in Niamey (the epicenter of the pandemic)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closure of land, air borders blocked the provision system, consultants’ travels and travels for study purposes, etc.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535" y="1851755"/>
            <a:ext cx="1240465" cy="464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Modification of Public and Private Services Operation </a:t>
            </a:r>
            <a:endParaRPr lang="en-US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Reshuffling of public services with adapted time reducing people and team presence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Digitization of communication to avoid maximum physical contacts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Example: Issuing of no exclusion certifications to public procurement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571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137" y="365125"/>
            <a:ext cx="10909663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Adoption of Specific Measures to Public Procurement Management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8180" y="2098962"/>
            <a:ext cx="9013329" cy="3868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3000" dirty="0"/>
          </a:p>
          <a:p>
            <a:pPr algn="just"/>
            <a:r>
              <a:rPr lang="en-US" sz="2600" dirty="0" smtClean="0"/>
              <a:t>The pandemic COVID-19 forced to readapt the ruling texts of public procurement with the adoption of the decree </a:t>
            </a:r>
            <a:r>
              <a:rPr lang="en-US" sz="2600" dirty="0" smtClean="0">
                <a:solidFill>
                  <a:prstClr val="black"/>
                </a:solidFill>
              </a:rPr>
              <a:t>2020-301/PRN/PM/MF on April 22, 2020 departing from public procurement rules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On instructions of the government, the Regulatory Authority proposed a specific draft text of public procurement management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0582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The Objectives of the </a:t>
            </a:r>
            <a:r>
              <a:rPr lang="fr-FR" sz="2800" b="1" dirty="0" smtClean="0">
                <a:solidFill>
                  <a:prstClr val="black"/>
                </a:solidFill>
              </a:rPr>
              <a:t>2020-301/PRN/PM/MF </a:t>
            </a:r>
            <a:r>
              <a:rPr lang="en-US" sz="2800" b="1" dirty="0" smtClean="0">
                <a:solidFill>
                  <a:prstClr val="black"/>
                </a:solidFill>
              </a:rPr>
              <a:t>Decree</a:t>
            </a:r>
            <a:r>
              <a:rPr lang="fr-FR" sz="2800" b="1" dirty="0" smtClean="0">
                <a:solidFill>
                  <a:prstClr val="black"/>
                </a:solidFill>
              </a:rPr>
              <a:t> of April 22, 2020</a:t>
            </a:r>
            <a:r>
              <a:rPr lang="fr-FR" sz="2800" b="1" dirty="0" smtClean="0"/>
              <a:t> 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3810"/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Government has taken some derogative measures enabling to act smoothly</a:t>
            </a:r>
          </a:p>
          <a:p>
            <a:pPr marL="0" marR="3810" indent="0">
              <a:buNone/>
            </a:pPr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3810"/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decree aims at covering the insufficiencies of the public procurement code  in order to regulate all the acquisitions necessary to fight against the pandemic</a:t>
            </a:r>
          </a:p>
          <a:p>
            <a:pPr marL="0" marR="3810" indent="0">
              <a:buNone/>
            </a:pPr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381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decree has become a special regulation regarding time derogation granted, the mode of procurement adopted, the control measures a priori set up as well as its scope of application</a:t>
            </a:r>
          </a:p>
          <a:p>
            <a:endParaRPr lang="fr-FR" dirty="0"/>
          </a:p>
          <a:p>
            <a:pPr marR="3810"/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/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091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8972" y="9572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Advantages of the Decree</a:t>
            </a:r>
            <a:endParaRPr lang="en-US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069512"/>
              </p:ext>
            </p:extLst>
          </p:nvPr>
        </p:nvGraphicFramePr>
        <p:xfrm>
          <a:off x="388562" y="1421285"/>
          <a:ext cx="11176421" cy="429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209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049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Inconveniencies of the Decree</a:t>
            </a:r>
            <a:endParaRPr lang="en-US" sz="32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2674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5210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</TotalTime>
  <Words>547</Words>
  <Application>Microsoft Office PowerPoint</Application>
  <PresentationFormat>Grand écran</PresentationFormat>
  <Paragraphs>55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Public Procurement and COVID-19: The Experience of Niger</vt:lpstr>
      <vt:lpstr> STOCKTAKING OF THE CASE COVID-19 </vt:lpstr>
      <vt:lpstr>Response Measures</vt:lpstr>
      <vt:lpstr>Response Measures</vt:lpstr>
      <vt:lpstr>Modification of Public and Private Services Operation </vt:lpstr>
      <vt:lpstr>Adoption of Specific Measures to Public Procurement Management</vt:lpstr>
      <vt:lpstr>The Objectives of the 2020-301/PRN/PM/MF Decree of April 22, 2020 </vt:lpstr>
      <vt:lpstr>The Advantages of the Decree</vt:lpstr>
      <vt:lpstr>The Inconveniencies of the Decree</vt:lpstr>
      <vt:lpstr> Perspectives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pandémie de la COV19 et les leçons qu’elle a dicté dans la paysage de l’achat public:  l’expérience du Niger</dc:title>
  <dc:creator>ARMP DRAJ</dc:creator>
  <cp:lastModifiedBy>Hewlett-Packard Company</cp:lastModifiedBy>
  <cp:revision>125</cp:revision>
  <dcterms:created xsi:type="dcterms:W3CDTF">2020-09-21T18:22:10Z</dcterms:created>
  <dcterms:modified xsi:type="dcterms:W3CDTF">2020-11-14T18:11:24Z</dcterms:modified>
</cp:coreProperties>
</file>