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725" r:id="rId2"/>
  </p:sldMasterIdLst>
  <p:sldIdLst>
    <p:sldId id="313" r:id="rId3"/>
    <p:sldId id="327" r:id="rId4"/>
    <p:sldId id="316" r:id="rId5"/>
    <p:sldId id="325" r:id="rId6"/>
    <p:sldId id="319" r:id="rId7"/>
    <p:sldId id="318" r:id="rId8"/>
    <p:sldId id="299" r:id="rId9"/>
    <p:sldId id="291" r:id="rId10"/>
    <p:sldId id="320" r:id="rId11"/>
    <p:sldId id="326" r:id="rId12"/>
    <p:sldId id="295" r:id="rId13"/>
    <p:sldId id="324" r:id="rId14"/>
    <p:sldId id="296" r:id="rId15"/>
    <p:sldId id="321" r:id="rId16"/>
    <p:sldId id="308" r:id="rId17"/>
    <p:sldId id="310" r:id="rId18"/>
    <p:sldId id="300" r:id="rId19"/>
    <p:sldId id="301" r:id="rId20"/>
    <p:sldId id="304" r:id="rId21"/>
    <p:sldId id="322" r:id="rId22"/>
    <p:sldId id="305" r:id="rId23"/>
    <p:sldId id="311" r:id="rId24"/>
    <p:sldId id="298" r:id="rId25"/>
    <p:sldId id="290" r:id="rId2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0"/>
  </p:normalViewPr>
  <p:slideViewPr>
    <p:cSldViewPr snapToGrid="0" snapToObjects="1">
      <p:cViewPr varScale="1">
        <p:scale>
          <a:sx n="80" d="100"/>
          <a:sy n="80" d="100"/>
        </p:scale>
        <p:origin x="11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smtClean="0"/>
              <a:t>Cliquez et modifiez le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smtClean="0"/>
              <a:t>Cliquez et modifiez le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smtClean="0"/>
              <a:t>Cliquez et modifiez le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smtClean="0"/>
              <a:t>Cliquez et modifiez le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smtClean="0"/>
              <a:t>Cliquez et modifiez le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smtClean="0"/>
              <a:t>Cliquez et modifiez le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Cliquez pour 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smtClean="0"/>
              <a:t>Cliquez et modifiez le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1911" y="2514600"/>
            <a:ext cx="6686549" cy="2262781"/>
          </a:xfrm>
        </p:spPr>
        <p:txBody>
          <a:bodyPr anchor="b">
            <a:normAutofit/>
          </a:bodyPr>
          <a:lstStyle>
            <a:lvl1pPr>
              <a:defRPr sz="4050"/>
            </a:lvl1pPr>
          </a:lstStyle>
          <a:p>
            <a:r>
              <a:rPr lang="fr-FR" smtClean="0"/>
              <a:t>Modifiez le style du titre</a:t>
            </a:r>
            <a:endParaRPr lang="en-US" dirty="0"/>
          </a:p>
        </p:txBody>
      </p:sp>
      <p:sp>
        <p:nvSpPr>
          <p:cNvPr id="3" name="Subtitle 2"/>
          <p:cNvSpPr>
            <a:spLocks noGrp="1"/>
          </p:cNvSpPr>
          <p:nvPr>
            <p:ph type="subTitle" idx="1"/>
          </p:nvPr>
        </p:nvSpPr>
        <p:spPr>
          <a:xfrm>
            <a:off x="1941911"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7" name="Freeform 6"/>
          <p:cNvSpPr/>
          <p:nvPr/>
        </p:nvSpPr>
        <p:spPr bwMode="auto">
          <a:xfrm>
            <a:off x="1"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1" y="4529540"/>
            <a:ext cx="584825" cy="365125"/>
          </a:xfrm>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2163296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4695" y="624109"/>
            <a:ext cx="6683765" cy="1280891"/>
          </a:xfrm>
        </p:spPr>
        <p:txBody>
          <a:bodyPr/>
          <a:lstStyle/>
          <a:p>
            <a:r>
              <a:rPr lang="fr-FR" smtClean="0"/>
              <a:t>Modifiez le style du titre</a:t>
            </a:r>
            <a:endParaRPr lang="en-US" dirty="0"/>
          </a:p>
        </p:txBody>
      </p:sp>
      <p:sp>
        <p:nvSpPr>
          <p:cNvPr id="3" name="Content Placeholder 2"/>
          <p:cNvSpPr>
            <a:spLocks noGrp="1"/>
          </p:cNvSpPr>
          <p:nvPr>
            <p:ph idx="1"/>
          </p:nvPr>
        </p:nvSpPr>
        <p:spPr>
          <a:xfrm>
            <a:off x="1941909" y="2133601"/>
            <a:ext cx="6686550" cy="377762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8"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1276716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1911" y="2058751"/>
            <a:ext cx="6686549" cy="1468800"/>
          </a:xfrm>
        </p:spPr>
        <p:txBody>
          <a:bodyPr anchor="b"/>
          <a:lstStyle>
            <a:lvl1pPr algn="l">
              <a:defRPr sz="3000" b="0" cap="none"/>
            </a:lvl1pPr>
          </a:lstStyle>
          <a:p>
            <a:r>
              <a:rPr lang="fr-FR" smtClean="0"/>
              <a:t>Modifiez le style du titre</a:t>
            </a:r>
            <a:endParaRPr lang="en-US" dirty="0"/>
          </a:p>
        </p:txBody>
      </p:sp>
      <p:sp>
        <p:nvSpPr>
          <p:cNvPr id="3" name="Text Placeholder 2"/>
          <p:cNvSpPr>
            <a:spLocks noGrp="1"/>
          </p:cNvSpPr>
          <p:nvPr>
            <p:ph type="body" idx="1"/>
          </p:nvPr>
        </p:nvSpPr>
        <p:spPr>
          <a:xfrm>
            <a:off x="1941911"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9" name="Freeform 11"/>
          <p:cNvSpPr/>
          <p:nvPr/>
        </p:nvSpPr>
        <p:spPr bwMode="auto">
          <a:xfrm flipV="1">
            <a:off x="-3141" y="31781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3244140"/>
            <a:ext cx="584825" cy="365125"/>
          </a:xfrm>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52084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941909" y="2133601"/>
            <a:ext cx="3235398" cy="377762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393060" y="2126222"/>
            <a:ext cx="3235398" cy="3777623"/>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10"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1" y="787783"/>
            <a:ext cx="584825" cy="365125"/>
          </a:xfrm>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177190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204531" y="1972703"/>
            <a:ext cx="2994549" cy="576263"/>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29973" y="1969475"/>
            <a:ext cx="2999251" cy="576263"/>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12"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1" y="787783"/>
            <a:ext cx="584825" cy="365125"/>
          </a:xfrm>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3346393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7"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2497943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6"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3330257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1" y="446088"/>
            <a:ext cx="2628899" cy="976312"/>
          </a:xfrm>
        </p:spPr>
        <p:txBody>
          <a:bodyPr anchor="b"/>
          <a:lstStyle>
            <a:lvl1pPr algn="l">
              <a:defRPr sz="1500" b="0"/>
            </a:lvl1pPr>
          </a:lstStyle>
          <a:p>
            <a:r>
              <a:rPr lang="fr-FR" smtClean="0"/>
              <a:t>Modifiez le style du titre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941911" y="1598614"/>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9"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3487984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9"/>
          </a:xfrm>
        </p:spPr>
        <p:txBody>
          <a:bodyPr anchor="b">
            <a:normAutofit/>
          </a:bodyPr>
          <a:lstStyle>
            <a:lvl1pPr algn="l">
              <a:defRPr sz="18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88"/>
            <a:ext cx="584825" cy="365125"/>
          </a:xfrm>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3231868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1" y="609600"/>
            <a:ext cx="6686549" cy="3117040"/>
          </a:xfrm>
        </p:spPr>
        <p:txBody>
          <a:bodyPr anchor="ctr">
            <a:normAutofit/>
          </a:bodyPr>
          <a:lstStyle>
            <a:lvl1pPr algn="l">
              <a:defRPr sz="3600" b="0" cap="none"/>
            </a:lvl1pPr>
          </a:lstStyle>
          <a:p>
            <a:r>
              <a:rPr lang="fr-FR" smtClean="0"/>
              <a:t>Modifiez le style du titre</a:t>
            </a:r>
            <a:endParaRPr lang="en-US" dirty="0"/>
          </a:p>
        </p:txBody>
      </p:sp>
      <p:sp>
        <p:nvSpPr>
          <p:cNvPr id="3" name="Text Placeholder 2"/>
          <p:cNvSpPr>
            <a:spLocks noGrp="1"/>
          </p:cNvSpPr>
          <p:nvPr>
            <p:ph type="body" idx="1"/>
          </p:nvPr>
        </p:nvSpPr>
        <p:spPr>
          <a:xfrm>
            <a:off x="1941911" y="4354047"/>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9" name="Freeform 11"/>
          <p:cNvSpPr/>
          <p:nvPr/>
        </p:nvSpPr>
        <p:spPr bwMode="auto">
          <a:xfrm flipV="1">
            <a:off x="-3141" y="31781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3244140"/>
            <a:ext cx="584825" cy="365125"/>
          </a:xfrm>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2917188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37463" y="609600"/>
            <a:ext cx="6295445" cy="2895600"/>
          </a:xfrm>
        </p:spPr>
        <p:txBody>
          <a:bodyPr anchor="ctr">
            <a:normAutofit/>
          </a:bodyPr>
          <a:lstStyle>
            <a:lvl1pPr algn="l">
              <a:defRPr sz="36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1941911" y="4354047"/>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11" name="Freeform 11"/>
          <p:cNvSpPr/>
          <p:nvPr/>
        </p:nvSpPr>
        <p:spPr bwMode="auto">
          <a:xfrm flipV="1">
            <a:off x="-3141" y="31781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3244140"/>
            <a:ext cx="584825" cy="365125"/>
          </a:xfrm>
        </p:spPr>
        <p:txBody>
          <a:bodyPr/>
          <a:lstStyle/>
          <a:p>
            <a:pPr defTabSz="914400" latinLnBrk="1"/>
            <a:fld id="{66CAB4FF-F1E6-4822-A87F-3A4C99556AE1}" type="slidenum">
              <a:rPr lang="en-US" smtClean="0"/>
              <a:pPr defTabSz="914400" latinLnBrk="1"/>
              <a:t>‹N°›</a:t>
            </a:fld>
            <a:endParaRPr lang="en-US"/>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8336139" y="2905307"/>
            <a:ext cx="457200" cy="584776"/>
          </a:xfrm>
          <a:prstGeom prst="rect">
            <a:avLst/>
          </a:prstGeom>
        </p:spPr>
        <p:txBody>
          <a:bodyPr vert="horz" lIns="68580" tIns="34290" rIns="68580" bIns="34290" rtlCol="0" anchor="ctr">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2909940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0"/>
            <a:ext cx="6686550" cy="2724845"/>
          </a:xfrm>
        </p:spPr>
        <p:txBody>
          <a:bodyPr anchor="b">
            <a:normAutofit/>
          </a:bodyPr>
          <a:lstStyle>
            <a:lvl1pPr algn="l">
              <a:defRPr sz="3600" b="0"/>
            </a:lvl1pPr>
          </a:lstStyle>
          <a:p>
            <a:r>
              <a:rPr lang="fr-FR" smtClean="0"/>
              <a:t>Modifiez le style du titre</a:t>
            </a:r>
            <a:endParaRPr lang="en-US" dirty="0"/>
          </a:p>
        </p:txBody>
      </p:sp>
      <p:sp>
        <p:nvSpPr>
          <p:cNvPr id="4" name="Text Placeholder 3"/>
          <p:cNvSpPr>
            <a:spLocks noGrp="1"/>
          </p:cNvSpPr>
          <p:nvPr>
            <p:ph type="body" sz="half" idx="2"/>
          </p:nvPr>
        </p:nvSpPr>
        <p:spPr>
          <a:xfrm>
            <a:off x="1941910" y="5181601"/>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88"/>
            <a:ext cx="584825" cy="365125"/>
          </a:xfrm>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2571575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137463" y="609600"/>
            <a:ext cx="6295445" cy="2895600"/>
          </a:xfrm>
        </p:spPr>
        <p:txBody>
          <a:bodyPr anchor="ctr">
            <a:normAutofit/>
          </a:bodyPr>
          <a:lstStyle>
            <a:lvl1pPr algn="l">
              <a:defRPr sz="36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1941910" y="5181601"/>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88"/>
            <a:ext cx="584825" cy="365125"/>
          </a:xfrm>
        </p:spPr>
        <p:txBody>
          <a:bodyPr/>
          <a:lstStyle/>
          <a:p>
            <a:pPr defTabSz="914400" latinLnBrk="1"/>
            <a:fld id="{66CAB4FF-F1E6-4822-A87F-3A4C99556AE1}" type="slidenum">
              <a:rPr lang="en-US" smtClean="0"/>
              <a:pPr defTabSz="914400" latinLnBrk="1"/>
              <a:t>‹N°›</a:t>
            </a:fld>
            <a:endParaRPr lang="en-US"/>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8336139" y="2905307"/>
            <a:ext cx="457200" cy="584776"/>
          </a:xfrm>
          <a:prstGeom prst="rect">
            <a:avLst/>
          </a:prstGeom>
        </p:spPr>
        <p:txBody>
          <a:bodyPr vert="horz" lIns="68580" tIns="34290" rIns="68580" bIns="34290" rtlCol="0" anchor="ctr">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480567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smtClean="0"/>
              <a:t>Cliquez et modifiez le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734A471B-3722-0F4E-B2FE-186646B5FDF1}" type="datetimeFigureOut">
              <a:rPr lang="fr-FR" smtClean="0"/>
              <a:t>29/12/2020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1911" y="627407"/>
            <a:ext cx="6686549" cy="2880020"/>
          </a:xfrm>
        </p:spPr>
        <p:txBody>
          <a:bodyPr anchor="ctr">
            <a:normAutofit/>
          </a:bodyPr>
          <a:lstStyle>
            <a:lvl1pPr algn="l">
              <a:defRPr sz="36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1941910" y="5181601"/>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88"/>
            <a:ext cx="584825" cy="365125"/>
          </a:xfrm>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684212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8"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913247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0" y="627406"/>
            <a:ext cx="16557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defTabSz="914400" latinLnBrk="1"/>
            <a:fld id="{EA9324FC-929E-4362-A116-E5987A3CBACD}" type="datetimeFigureOut">
              <a:rPr lang="en-US" smtClean="0">
                <a:solidFill>
                  <a:prstClr val="black">
                    <a:tint val="75000"/>
                  </a:prstClr>
                </a:solidFill>
              </a:rPr>
              <a:pPr defTabSz="914400" latinLnBrk="1"/>
              <a:t>12/29/2020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latinLnBrk="1"/>
            <a:endParaRPr lang="en-US">
              <a:solidFill>
                <a:prstClr val="black">
                  <a:tint val="75000"/>
                </a:prstClr>
              </a:solidFill>
            </a:endParaRPr>
          </a:p>
        </p:txBody>
      </p:sp>
      <p:sp>
        <p:nvSpPr>
          <p:cNvPr id="8"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914400" latinLnBrk="1"/>
            <a:fld id="{66CAB4FF-F1E6-4822-A87F-3A4C99556AE1}" type="slidenum">
              <a:rPr lang="en-US" smtClean="0"/>
              <a:pPr defTabSz="914400" latinLnBrk="1"/>
              <a:t>‹N°›</a:t>
            </a:fld>
            <a:endParaRPr lang="en-US"/>
          </a:p>
        </p:txBody>
      </p:sp>
    </p:spTree>
    <p:extLst>
      <p:ext uri="{BB962C8B-B14F-4D97-AF65-F5344CB8AC3E}">
        <p14:creationId xmlns:p14="http://schemas.microsoft.com/office/powerpoint/2010/main" val="3565469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4485118"/>
            <a:ext cx="9144000" cy="1920213"/>
          </a:xfrm>
          <a:prstGeom prst="rect">
            <a:avLst/>
          </a:prstGeom>
          <a:gradFill flip="none" rotWithShape="1">
            <a:gsLst>
              <a:gs pos="0">
                <a:schemeClr val="bg1">
                  <a:alpha val="70000"/>
                </a:schemeClr>
              </a:gs>
              <a:gs pos="50000">
                <a:schemeClr val="bg1">
                  <a:alpha val="88000"/>
                </a:schemeClr>
              </a:gs>
              <a:gs pos="100000">
                <a:schemeClr val="bg1">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 Placeholder 9"/>
          <p:cNvSpPr>
            <a:spLocks noGrp="1"/>
          </p:cNvSpPr>
          <p:nvPr>
            <p:ph type="body" sz="quarter" idx="10" hasCustomPrompt="1"/>
          </p:nvPr>
        </p:nvSpPr>
        <p:spPr>
          <a:xfrm>
            <a:off x="0" y="4833677"/>
            <a:ext cx="9144000" cy="637489"/>
          </a:xfrm>
          <a:prstGeom prst="rect">
            <a:avLst/>
          </a:prstGeom>
        </p:spPr>
        <p:txBody>
          <a:bodyPr anchor="ctr"/>
          <a:lstStyle>
            <a:lvl1pPr marL="0" indent="0" algn="ctr">
              <a:lnSpc>
                <a:spcPct val="100000"/>
              </a:lnSpc>
              <a:buNone/>
              <a:defRPr b="0" baseline="0">
                <a:solidFill>
                  <a:schemeClr val="tx1">
                    <a:lumMod val="75000"/>
                    <a:lumOff val="25000"/>
                  </a:schemeClr>
                </a:solidFill>
                <a:latin typeface="+mj-lt"/>
                <a:cs typeface="Arial" pitchFamily="34" charset="0"/>
              </a:defRPr>
            </a:lvl1pPr>
          </a:lstStyle>
          <a:p>
            <a:pPr lvl="0"/>
            <a:r>
              <a:rPr lang="en-US" altLang="ko-KR" dirty="0"/>
              <a:t>FREE PPT TEMPLATES</a:t>
            </a:r>
          </a:p>
        </p:txBody>
      </p:sp>
      <p:sp>
        <p:nvSpPr>
          <p:cNvPr id="11" name="Text Placeholder 9"/>
          <p:cNvSpPr>
            <a:spLocks noGrp="1"/>
          </p:cNvSpPr>
          <p:nvPr>
            <p:ph type="body" sz="quarter" idx="11" hasCustomPrompt="1"/>
          </p:nvPr>
        </p:nvSpPr>
        <p:spPr>
          <a:xfrm>
            <a:off x="-148" y="5471166"/>
            <a:ext cx="9144000" cy="636591"/>
          </a:xfrm>
          <a:prstGeom prst="rect">
            <a:avLst/>
          </a:prstGeom>
        </p:spPr>
        <p:txBody>
          <a:bodyPr anchor="ctr"/>
          <a:lstStyle>
            <a:lvl1pPr marL="0" indent="0" algn="ctr">
              <a:lnSpc>
                <a:spcPct val="100000"/>
              </a:lnSpc>
              <a:buNone/>
              <a:defRPr sz="1400" b="0" baseline="0">
                <a:solidFill>
                  <a:schemeClr val="tx1">
                    <a:lumMod val="75000"/>
                    <a:lumOff val="25000"/>
                  </a:schemeClr>
                </a:solidFill>
                <a:latin typeface="+mn-lt"/>
                <a:cs typeface="Arial" pitchFamily="34" charset="0"/>
              </a:defRPr>
            </a:lvl1pPr>
          </a:lstStyle>
          <a:p>
            <a:pPr lvl="0"/>
            <a:r>
              <a:rPr lang="en-US" altLang="ko-KR" dirty="0"/>
              <a:t>INSTERT THE TITLE</a:t>
            </a:r>
          </a:p>
          <a:p>
            <a:pPr lvl="0"/>
            <a:r>
              <a:rPr lang="en-US" altLang="ko-KR" dirty="0"/>
              <a:t>OF YOUR PRESENTATION HERE</a:t>
            </a:r>
            <a:endParaRPr lang="ko-KR" altLang="en-US" dirty="0"/>
          </a:p>
        </p:txBody>
      </p:sp>
    </p:spTree>
    <p:extLst>
      <p:ext uri="{BB962C8B-B14F-4D97-AF65-F5344CB8AC3E}">
        <p14:creationId xmlns:p14="http://schemas.microsoft.com/office/powerpoint/2010/main" val="3819642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158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691680" y="2458292"/>
            <a:ext cx="7452320" cy="192021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 Placeholder 9"/>
          <p:cNvSpPr>
            <a:spLocks noGrp="1"/>
          </p:cNvSpPr>
          <p:nvPr>
            <p:ph type="body" sz="quarter" idx="10" hasCustomPrompt="1"/>
          </p:nvPr>
        </p:nvSpPr>
        <p:spPr>
          <a:xfrm>
            <a:off x="3960440" y="2908905"/>
            <a:ext cx="5183560" cy="63143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960440" y="3540340"/>
            <a:ext cx="5183560"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553" y="1756727"/>
            <a:ext cx="3151673" cy="3567227"/>
          </a:xfrm>
          <a:prstGeom prst="rect">
            <a:avLst/>
          </a:prstGeom>
        </p:spPr>
      </p:pic>
    </p:spTree>
    <p:extLst>
      <p:ext uri="{BB962C8B-B14F-4D97-AF65-F5344CB8AC3E}">
        <p14:creationId xmlns:p14="http://schemas.microsoft.com/office/powerpoint/2010/main" val="3606723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71926" y="848277"/>
            <a:ext cx="4655223" cy="5269023"/>
          </a:xfrm>
          <a:prstGeom prst="rect">
            <a:avLst/>
          </a:prstGeom>
        </p:spPr>
      </p:pic>
      <p:sp>
        <p:nvSpPr>
          <p:cNvPr id="10" name="Text Placeholder 9"/>
          <p:cNvSpPr>
            <a:spLocks noGrp="1"/>
          </p:cNvSpPr>
          <p:nvPr>
            <p:ph type="body" sz="quarter" idx="10" hasCustomPrompt="1"/>
          </p:nvPr>
        </p:nvSpPr>
        <p:spPr>
          <a:xfrm>
            <a:off x="0" y="2948947"/>
            <a:ext cx="9144000" cy="768084"/>
          </a:xfrm>
          <a:prstGeom prst="rect">
            <a:avLst/>
          </a:prstGeom>
        </p:spPr>
        <p:txBody>
          <a:bodyPr anchor="ctr"/>
          <a:lstStyle>
            <a:lvl1pPr marL="0" indent="0" algn="ctr">
              <a:buNone/>
              <a:defRPr sz="3600" b="0" baseline="0">
                <a:solidFill>
                  <a:schemeClr val="bg1"/>
                </a:solidFill>
                <a:latin typeface="+mn-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3717032"/>
            <a:ext cx="9144000" cy="384043"/>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39024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1691680" y="164638"/>
            <a:ext cx="7452320"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1691680" y="932723"/>
            <a:ext cx="7452320"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6264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98" y="740702"/>
            <a:ext cx="9144000" cy="768085"/>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398" y="1508787"/>
            <a:ext cx="9144000" cy="384043"/>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552185" y="2133181"/>
            <a:ext cx="1944000" cy="29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5" name="Picture Placeholder 2"/>
          <p:cNvSpPr>
            <a:spLocks noGrp="1"/>
          </p:cNvSpPr>
          <p:nvPr>
            <p:ph type="pic" idx="1" hasCustomPrompt="1"/>
          </p:nvPr>
        </p:nvSpPr>
        <p:spPr>
          <a:xfrm>
            <a:off x="657515" y="2323053"/>
            <a:ext cx="1730767" cy="2546128"/>
          </a:xfrm>
          <a:custGeom>
            <a:avLst/>
            <a:gdLst>
              <a:gd name="connsiteX0" fmla="*/ 0 w 1728191"/>
              <a:gd name="connsiteY0" fmla="*/ 0 h 1908000"/>
              <a:gd name="connsiteX1" fmla="*/ 1728191 w 1728191"/>
              <a:gd name="connsiteY1" fmla="*/ 0 h 1908000"/>
              <a:gd name="connsiteX2" fmla="*/ 1728191 w 1728191"/>
              <a:gd name="connsiteY2" fmla="*/ 1908000 h 1908000"/>
              <a:gd name="connsiteX3" fmla="*/ 0 w 1728191"/>
              <a:gd name="connsiteY3" fmla="*/ 1908000 h 1908000"/>
              <a:gd name="connsiteX4" fmla="*/ 0 w 1728191"/>
              <a:gd name="connsiteY4" fmla="*/ 0 h 1908000"/>
              <a:gd name="connsiteX0" fmla="*/ 0 w 1728191"/>
              <a:gd name="connsiteY0" fmla="*/ 1596 h 1909596"/>
              <a:gd name="connsiteX1" fmla="*/ 301499 w 1728191"/>
              <a:gd name="connsiteY1" fmla="*/ 0 h 1909596"/>
              <a:gd name="connsiteX2" fmla="*/ 1728191 w 1728191"/>
              <a:gd name="connsiteY2" fmla="*/ 1596 h 1909596"/>
              <a:gd name="connsiteX3" fmla="*/ 1728191 w 1728191"/>
              <a:gd name="connsiteY3" fmla="*/ 1909596 h 1909596"/>
              <a:gd name="connsiteX4" fmla="*/ 0 w 1728191"/>
              <a:gd name="connsiteY4" fmla="*/ 1909596 h 1909596"/>
              <a:gd name="connsiteX5" fmla="*/ 0 w 1728191"/>
              <a:gd name="connsiteY5" fmla="*/ 1596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2576 w 1730767"/>
              <a:gd name="connsiteY4" fmla="*/ 1909596 h 1909596"/>
              <a:gd name="connsiteX5" fmla="*/ 0 w 1730767"/>
              <a:gd name="connsiteY5"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1401355 w 1730767"/>
              <a:gd name="connsiteY4" fmla="*/ 1906073 h 1909596"/>
              <a:gd name="connsiteX5" fmla="*/ 2576 w 1730767"/>
              <a:gd name="connsiteY5" fmla="*/ 1909596 h 1909596"/>
              <a:gd name="connsiteX6" fmla="*/ 0 w 1730767"/>
              <a:gd name="connsiteY6"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579897 h 1909596"/>
              <a:gd name="connsiteX4" fmla="*/ 1401355 w 1730767"/>
              <a:gd name="connsiteY4" fmla="*/ 1906073 h 1909596"/>
              <a:gd name="connsiteX5" fmla="*/ 2576 w 1730767"/>
              <a:gd name="connsiteY5" fmla="*/ 1909596 h 1909596"/>
              <a:gd name="connsiteX6" fmla="*/ 0 w 1730767"/>
              <a:gd name="connsiteY6" fmla="*/ 308113 h 19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767" h="1909596">
                <a:moveTo>
                  <a:pt x="0" y="308113"/>
                </a:moveTo>
                <a:lnTo>
                  <a:pt x="304075" y="0"/>
                </a:lnTo>
                <a:lnTo>
                  <a:pt x="1730767" y="1596"/>
                </a:lnTo>
                <a:lnTo>
                  <a:pt x="1730767" y="1579897"/>
                </a:lnTo>
                <a:lnTo>
                  <a:pt x="1401355" y="1906073"/>
                </a:lnTo>
                <a:lnTo>
                  <a:pt x="2576" y="1909596"/>
                </a:lnTo>
                <a:cubicBezTo>
                  <a:pt x="1717" y="1375768"/>
                  <a:pt x="859" y="841941"/>
                  <a:pt x="0" y="308113"/>
                </a:cubicBezTo>
                <a:close/>
              </a:path>
            </a:pathLst>
          </a:custGeom>
          <a:solidFill>
            <a:schemeClr val="bg1">
              <a:lumMod val="95000"/>
            </a:schemeClr>
          </a:solidFill>
        </p:spPr>
        <p:txBody>
          <a:bodyPr anchor="ctr"/>
          <a:lstStyle>
            <a:lvl1pPr marL="0" indent="0" algn="ctr">
              <a:buNone/>
              <a:defRPr sz="14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6" name="Rectangle 5"/>
          <p:cNvSpPr/>
          <p:nvPr userDrawn="1"/>
        </p:nvSpPr>
        <p:spPr>
          <a:xfrm>
            <a:off x="2582135" y="2133181"/>
            <a:ext cx="1944000" cy="29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7" name="Picture Placeholder 2"/>
          <p:cNvSpPr>
            <a:spLocks noGrp="1"/>
          </p:cNvSpPr>
          <p:nvPr>
            <p:ph type="pic" idx="12" hasCustomPrompt="1"/>
          </p:nvPr>
        </p:nvSpPr>
        <p:spPr>
          <a:xfrm>
            <a:off x="2687894" y="2323053"/>
            <a:ext cx="1730767" cy="2546128"/>
          </a:xfrm>
          <a:custGeom>
            <a:avLst/>
            <a:gdLst>
              <a:gd name="connsiteX0" fmla="*/ 0 w 1728191"/>
              <a:gd name="connsiteY0" fmla="*/ 0 h 1908000"/>
              <a:gd name="connsiteX1" fmla="*/ 1728191 w 1728191"/>
              <a:gd name="connsiteY1" fmla="*/ 0 h 1908000"/>
              <a:gd name="connsiteX2" fmla="*/ 1728191 w 1728191"/>
              <a:gd name="connsiteY2" fmla="*/ 1908000 h 1908000"/>
              <a:gd name="connsiteX3" fmla="*/ 0 w 1728191"/>
              <a:gd name="connsiteY3" fmla="*/ 1908000 h 1908000"/>
              <a:gd name="connsiteX4" fmla="*/ 0 w 1728191"/>
              <a:gd name="connsiteY4" fmla="*/ 0 h 1908000"/>
              <a:gd name="connsiteX0" fmla="*/ 0 w 1728191"/>
              <a:gd name="connsiteY0" fmla="*/ 1596 h 1909596"/>
              <a:gd name="connsiteX1" fmla="*/ 301499 w 1728191"/>
              <a:gd name="connsiteY1" fmla="*/ 0 h 1909596"/>
              <a:gd name="connsiteX2" fmla="*/ 1728191 w 1728191"/>
              <a:gd name="connsiteY2" fmla="*/ 1596 h 1909596"/>
              <a:gd name="connsiteX3" fmla="*/ 1728191 w 1728191"/>
              <a:gd name="connsiteY3" fmla="*/ 1909596 h 1909596"/>
              <a:gd name="connsiteX4" fmla="*/ 0 w 1728191"/>
              <a:gd name="connsiteY4" fmla="*/ 1909596 h 1909596"/>
              <a:gd name="connsiteX5" fmla="*/ 0 w 1728191"/>
              <a:gd name="connsiteY5" fmla="*/ 1596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2576 w 1730767"/>
              <a:gd name="connsiteY4" fmla="*/ 1909596 h 1909596"/>
              <a:gd name="connsiteX5" fmla="*/ 0 w 1730767"/>
              <a:gd name="connsiteY5"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1401355 w 1730767"/>
              <a:gd name="connsiteY4" fmla="*/ 1906073 h 1909596"/>
              <a:gd name="connsiteX5" fmla="*/ 2576 w 1730767"/>
              <a:gd name="connsiteY5" fmla="*/ 1909596 h 1909596"/>
              <a:gd name="connsiteX6" fmla="*/ 0 w 1730767"/>
              <a:gd name="connsiteY6"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579897 h 1909596"/>
              <a:gd name="connsiteX4" fmla="*/ 1401355 w 1730767"/>
              <a:gd name="connsiteY4" fmla="*/ 1906073 h 1909596"/>
              <a:gd name="connsiteX5" fmla="*/ 2576 w 1730767"/>
              <a:gd name="connsiteY5" fmla="*/ 1909596 h 1909596"/>
              <a:gd name="connsiteX6" fmla="*/ 0 w 1730767"/>
              <a:gd name="connsiteY6" fmla="*/ 308113 h 19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767" h="1909596">
                <a:moveTo>
                  <a:pt x="0" y="308113"/>
                </a:moveTo>
                <a:lnTo>
                  <a:pt x="304075" y="0"/>
                </a:lnTo>
                <a:lnTo>
                  <a:pt x="1730767" y="1596"/>
                </a:lnTo>
                <a:lnTo>
                  <a:pt x="1730767" y="1579897"/>
                </a:lnTo>
                <a:lnTo>
                  <a:pt x="1401355" y="1906073"/>
                </a:lnTo>
                <a:lnTo>
                  <a:pt x="2576" y="1909596"/>
                </a:lnTo>
                <a:cubicBezTo>
                  <a:pt x="1717" y="1375768"/>
                  <a:pt x="859" y="841941"/>
                  <a:pt x="0" y="308113"/>
                </a:cubicBezTo>
                <a:close/>
              </a:path>
            </a:pathLst>
          </a:custGeom>
          <a:solidFill>
            <a:schemeClr val="bg1">
              <a:lumMod val="95000"/>
            </a:schemeClr>
          </a:solidFill>
        </p:spPr>
        <p:txBody>
          <a:bodyPr anchor="ctr"/>
          <a:lstStyle>
            <a:lvl1pPr marL="0" indent="0" algn="ctr">
              <a:buNone/>
              <a:defRPr sz="14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8" name="Rectangle 7"/>
          <p:cNvSpPr/>
          <p:nvPr userDrawn="1"/>
        </p:nvSpPr>
        <p:spPr>
          <a:xfrm>
            <a:off x="4612085" y="2133181"/>
            <a:ext cx="1944000" cy="29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9" name="Picture Placeholder 2"/>
          <p:cNvSpPr>
            <a:spLocks noGrp="1"/>
          </p:cNvSpPr>
          <p:nvPr>
            <p:ph type="pic" idx="13" hasCustomPrompt="1"/>
          </p:nvPr>
        </p:nvSpPr>
        <p:spPr>
          <a:xfrm>
            <a:off x="4718273" y="2323053"/>
            <a:ext cx="1730767" cy="2546128"/>
          </a:xfrm>
          <a:custGeom>
            <a:avLst/>
            <a:gdLst>
              <a:gd name="connsiteX0" fmla="*/ 0 w 1728191"/>
              <a:gd name="connsiteY0" fmla="*/ 0 h 1908000"/>
              <a:gd name="connsiteX1" fmla="*/ 1728191 w 1728191"/>
              <a:gd name="connsiteY1" fmla="*/ 0 h 1908000"/>
              <a:gd name="connsiteX2" fmla="*/ 1728191 w 1728191"/>
              <a:gd name="connsiteY2" fmla="*/ 1908000 h 1908000"/>
              <a:gd name="connsiteX3" fmla="*/ 0 w 1728191"/>
              <a:gd name="connsiteY3" fmla="*/ 1908000 h 1908000"/>
              <a:gd name="connsiteX4" fmla="*/ 0 w 1728191"/>
              <a:gd name="connsiteY4" fmla="*/ 0 h 1908000"/>
              <a:gd name="connsiteX0" fmla="*/ 0 w 1728191"/>
              <a:gd name="connsiteY0" fmla="*/ 1596 h 1909596"/>
              <a:gd name="connsiteX1" fmla="*/ 301499 w 1728191"/>
              <a:gd name="connsiteY1" fmla="*/ 0 h 1909596"/>
              <a:gd name="connsiteX2" fmla="*/ 1728191 w 1728191"/>
              <a:gd name="connsiteY2" fmla="*/ 1596 h 1909596"/>
              <a:gd name="connsiteX3" fmla="*/ 1728191 w 1728191"/>
              <a:gd name="connsiteY3" fmla="*/ 1909596 h 1909596"/>
              <a:gd name="connsiteX4" fmla="*/ 0 w 1728191"/>
              <a:gd name="connsiteY4" fmla="*/ 1909596 h 1909596"/>
              <a:gd name="connsiteX5" fmla="*/ 0 w 1728191"/>
              <a:gd name="connsiteY5" fmla="*/ 1596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2576 w 1730767"/>
              <a:gd name="connsiteY4" fmla="*/ 1909596 h 1909596"/>
              <a:gd name="connsiteX5" fmla="*/ 0 w 1730767"/>
              <a:gd name="connsiteY5"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1401355 w 1730767"/>
              <a:gd name="connsiteY4" fmla="*/ 1906073 h 1909596"/>
              <a:gd name="connsiteX5" fmla="*/ 2576 w 1730767"/>
              <a:gd name="connsiteY5" fmla="*/ 1909596 h 1909596"/>
              <a:gd name="connsiteX6" fmla="*/ 0 w 1730767"/>
              <a:gd name="connsiteY6"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579897 h 1909596"/>
              <a:gd name="connsiteX4" fmla="*/ 1401355 w 1730767"/>
              <a:gd name="connsiteY4" fmla="*/ 1906073 h 1909596"/>
              <a:gd name="connsiteX5" fmla="*/ 2576 w 1730767"/>
              <a:gd name="connsiteY5" fmla="*/ 1909596 h 1909596"/>
              <a:gd name="connsiteX6" fmla="*/ 0 w 1730767"/>
              <a:gd name="connsiteY6" fmla="*/ 308113 h 19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767" h="1909596">
                <a:moveTo>
                  <a:pt x="0" y="308113"/>
                </a:moveTo>
                <a:lnTo>
                  <a:pt x="304075" y="0"/>
                </a:lnTo>
                <a:lnTo>
                  <a:pt x="1730767" y="1596"/>
                </a:lnTo>
                <a:lnTo>
                  <a:pt x="1730767" y="1579897"/>
                </a:lnTo>
                <a:lnTo>
                  <a:pt x="1401355" y="1906073"/>
                </a:lnTo>
                <a:lnTo>
                  <a:pt x="2576" y="1909596"/>
                </a:lnTo>
                <a:cubicBezTo>
                  <a:pt x="1717" y="1375768"/>
                  <a:pt x="859" y="841941"/>
                  <a:pt x="0" y="308113"/>
                </a:cubicBezTo>
                <a:close/>
              </a:path>
            </a:pathLst>
          </a:custGeom>
          <a:solidFill>
            <a:schemeClr val="bg1">
              <a:lumMod val="95000"/>
            </a:schemeClr>
          </a:solidFill>
        </p:spPr>
        <p:txBody>
          <a:bodyPr anchor="ctr"/>
          <a:lstStyle>
            <a:lvl1pPr marL="0" indent="0" algn="ctr">
              <a:buNone/>
              <a:defRPr sz="14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2" name="Rectangle 11"/>
          <p:cNvSpPr/>
          <p:nvPr userDrawn="1"/>
        </p:nvSpPr>
        <p:spPr>
          <a:xfrm>
            <a:off x="6642034" y="2133181"/>
            <a:ext cx="1944000" cy="29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13" name="Picture Placeholder 2"/>
          <p:cNvSpPr>
            <a:spLocks noGrp="1"/>
          </p:cNvSpPr>
          <p:nvPr>
            <p:ph type="pic" idx="14" hasCustomPrompt="1"/>
          </p:nvPr>
        </p:nvSpPr>
        <p:spPr>
          <a:xfrm>
            <a:off x="6748651" y="2323053"/>
            <a:ext cx="1730767" cy="2546128"/>
          </a:xfrm>
          <a:custGeom>
            <a:avLst/>
            <a:gdLst>
              <a:gd name="connsiteX0" fmla="*/ 0 w 1728191"/>
              <a:gd name="connsiteY0" fmla="*/ 0 h 1908000"/>
              <a:gd name="connsiteX1" fmla="*/ 1728191 w 1728191"/>
              <a:gd name="connsiteY1" fmla="*/ 0 h 1908000"/>
              <a:gd name="connsiteX2" fmla="*/ 1728191 w 1728191"/>
              <a:gd name="connsiteY2" fmla="*/ 1908000 h 1908000"/>
              <a:gd name="connsiteX3" fmla="*/ 0 w 1728191"/>
              <a:gd name="connsiteY3" fmla="*/ 1908000 h 1908000"/>
              <a:gd name="connsiteX4" fmla="*/ 0 w 1728191"/>
              <a:gd name="connsiteY4" fmla="*/ 0 h 1908000"/>
              <a:gd name="connsiteX0" fmla="*/ 0 w 1728191"/>
              <a:gd name="connsiteY0" fmla="*/ 1596 h 1909596"/>
              <a:gd name="connsiteX1" fmla="*/ 301499 w 1728191"/>
              <a:gd name="connsiteY1" fmla="*/ 0 h 1909596"/>
              <a:gd name="connsiteX2" fmla="*/ 1728191 w 1728191"/>
              <a:gd name="connsiteY2" fmla="*/ 1596 h 1909596"/>
              <a:gd name="connsiteX3" fmla="*/ 1728191 w 1728191"/>
              <a:gd name="connsiteY3" fmla="*/ 1909596 h 1909596"/>
              <a:gd name="connsiteX4" fmla="*/ 0 w 1728191"/>
              <a:gd name="connsiteY4" fmla="*/ 1909596 h 1909596"/>
              <a:gd name="connsiteX5" fmla="*/ 0 w 1728191"/>
              <a:gd name="connsiteY5" fmla="*/ 1596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2576 w 1730767"/>
              <a:gd name="connsiteY4" fmla="*/ 1909596 h 1909596"/>
              <a:gd name="connsiteX5" fmla="*/ 0 w 1730767"/>
              <a:gd name="connsiteY5"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1401355 w 1730767"/>
              <a:gd name="connsiteY4" fmla="*/ 1906073 h 1909596"/>
              <a:gd name="connsiteX5" fmla="*/ 2576 w 1730767"/>
              <a:gd name="connsiteY5" fmla="*/ 1909596 h 1909596"/>
              <a:gd name="connsiteX6" fmla="*/ 0 w 1730767"/>
              <a:gd name="connsiteY6"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579897 h 1909596"/>
              <a:gd name="connsiteX4" fmla="*/ 1401355 w 1730767"/>
              <a:gd name="connsiteY4" fmla="*/ 1906073 h 1909596"/>
              <a:gd name="connsiteX5" fmla="*/ 2576 w 1730767"/>
              <a:gd name="connsiteY5" fmla="*/ 1909596 h 1909596"/>
              <a:gd name="connsiteX6" fmla="*/ 0 w 1730767"/>
              <a:gd name="connsiteY6" fmla="*/ 308113 h 19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767" h="1909596">
                <a:moveTo>
                  <a:pt x="0" y="308113"/>
                </a:moveTo>
                <a:lnTo>
                  <a:pt x="304075" y="0"/>
                </a:lnTo>
                <a:lnTo>
                  <a:pt x="1730767" y="1596"/>
                </a:lnTo>
                <a:lnTo>
                  <a:pt x="1730767" y="1579897"/>
                </a:lnTo>
                <a:lnTo>
                  <a:pt x="1401355" y="1906073"/>
                </a:lnTo>
                <a:lnTo>
                  <a:pt x="2576" y="1909596"/>
                </a:lnTo>
                <a:cubicBezTo>
                  <a:pt x="1717" y="1375768"/>
                  <a:pt x="859" y="841941"/>
                  <a:pt x="0" y="308113"/>
                </a:cubicBezTo>
                <a:close/>
              </a:path>
            </a:pathLst>
          </a:custGeom>
          <a:solidFill>
            <a:schemeClr val="bg1">
              <a:lumMod val="95000"/>
            </a:schemeClr>
          </a:solidFill>
        </p:spPr>
        <p:txBody>
          <a:bodyPr anchor="ctr"/>
          <a:lstStyle>
            <a:lvl1pPr marL="0" indent="0" algn="ctr">
              <a:buNone/>
              <a:defRPr sz="14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1841284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9144000" cy="384043"/>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9956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4A471B-3722-0F4E-B2FE-186646B5FDF1}" type="datetimeFigureOut">
              <a:rPr lang="fr-FR" smtClean="0"/>
              <a:t>29/12/2020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0" y="0"/>
            <a:ext cx="9144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66663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6444208" y="356659"/>
            <a:ext cx="2160000" cy="288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0" hasCustomPrompt="1"/>
          </p:nvPr>
        </p:nvSpPr>
        <p:spPr>
          <a:xfrm>
            <a:off x="6444208" y="3621021"/>
            <a:ext cx="2160000" cy="288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1" hasCustomPrompt="1"/>
          </p:nvPr>
        </p:nvSpPr>
        <p:spPr>
          <a:xfrm>
            <a:off x="3986213" y="356659"/>
            <a:ext cx="2160000" cy="288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2" hasCustomPrompt="1"/>
          </p:nvPr>
        </p:nvSpPr>
        <p:spPr>
          <a:xfrm>
            <a:off x="3986213" y="3621021"/>
            <a:ext cx="2160000" cy="288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978024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 y="4060923"/>
            <a:ext cx="9153525" cy="2797076"/>
          </a:xfrm>
          <a:custGeom>
            <a:avLst/>
            <a:gdLst>
              <a:gd name="connsiteX0" fmla="*/ 0 w 9144000"/>
              <a:gd name="connsiteY0" fmla="*/ 0 h 1059582"/>
              <a:gd name="connsiteX1" fmla="*/ 9144000 w 9144000"/>
              <a:gd name="connsiteY1" fmla="*/ 0 h 1059582"/>
              <a:gd name="connsiteX2" fmla="*/ 9144000 w 9144000"/>
              <a:gd name="connsiteY2" fmla="*/ 1059582 h 1059582"/>
              <a:gd name="connsiteX3" fmla="*/ 0 w 9144000"/>
              <a:gd name="connsiteY3" fmla="*/ 1059582 h 1059582"/>
              <a:gd name="connsiteX4" fmla="*/ 0 w 9144000"/>
              <a:gd name="connsiteY4" fmla="*/ 0 h 1059582"/>
              <a:gd name="connsiteX0" fmla="*/ 0 w 9153525"/>
              <a:gd name="connsiteY0" fmla="*/ 1038225 h 2097807"/>
              <a:gd name="connsiteX1" fmla="*/ 9153525 w 9153525"/>
              <a:gd name="connsiteY1" fmla="*/ 0 h 2097807"/>
              <a:gd name="connsiteX2" fmla="*/ 9144000 w 9153525"/>
              <a:gd name="connsiteY2" fmla="*/ 2097807 h 2097807"/>
              <a:gd name="connsiteX3" fmla="*/ 0 w 9153525"/>
              <a:gd name="connsiteY3" fmla="*/ 2097807 h 2097807"/>
              <a:gd name="connsiteX4" fmla="*/ 0 w 9153525"/>
              <a:gd name="connsiteY4" fmla="*/ 1038225 h 2097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2097807">
                <a:moveTo>
                  <a:pt x="0" y="1038225"/>
                </a:moveTo>
                <a:lnTo>
                  <a:pt x="9153525" y="0"/>
                </a:lnTo>
                <a:lnTo>
                  <a:pt x="9144000" y="2097807"/>
                </a:lnTo>
                <a:lnTo>
                  <a:pt x="0" y="2097807"/>
                </a:lnTo>
                <a:lnTo>
                  <a:pt x="0" y="10382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10"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5" name="Picture 2" descr="D:\KBM-정애\014-Fullppt\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1560" y="1619125"/>
            <a:ext cx="3816424" cy="4882216"/>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2" hasCustomPrompt="1"/>
          </p:nvPr>
        </p:nvSpPr>
        <p:spPr>
          <a:xfrm>
            <a:off x="771161" y="1833032"/>
            <a:ext cx="3455535" cy="3098392"/>
          </a:xfrm>
          <a:prstGeom prst="rect">
            <a:avLst/>
          </a:prstGeom>
          <a:solidFill>
            <a:schemeClr val="bg1">
              <a:lumMod val="95000"/>
            </a:schemeClr>
          </a:solidFill>
        </p:spPr>
        <p:txBody>
          <a:bodyPr anchor="ctr"/>
          <a:lstStyle>
            <a:lvl1pPr marL="0" indent="0" algn="ctr">
              <a:buNone/>
              <a:defRPr sz="1200" strike="noStrike"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2985120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3" name="Rectangle 2"/>
          <p:cNvSpPr/>
          <p:nvPr userDrawn="1"/>
        </p:nvSpPr>
        <p:spPr>
          <a:xfrm>
            <a:off x="755576" y="622168"/>
            <a:ext cx="7620148" cy="56171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Picture Placeholder 2"/>
          <p:cNvSpPr>
            <a:spLocks noGrp="1"/>
          </p:cNvSpPr>
          <p:nvPr>
            <p:ph type="pic" idx="1" hasCustomPrompt="1"/>
          </p:nvPr>
        </p:nvSpPr>
        <p:spPr>
          <a:xfrm>
            <a:off x="3275856" y="0"/>
            <a:ext cx="2592288"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211594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4000" b="0" baseline="0">
                <a:solidFill>
                  <a:schemeClr val="bg1"/>
                </a:solidFill>
                <a:latin typeface="Arial" pitchFamily="34" charset="0"/>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bg1"/>
                </a:solidFill>
                <a:latin typeface="Arial" pitchFamily="34" charset="0"/>
                <a:cs typeface="Arial" pitchFamily="34" charset="0"/>
              </a:defRPr>
            </a:lvl1pPr>
          </a:lstStyle>
          <a:p>
            <a:pPr lvl="0"/>
            <a:r>
              <a:rPr lang="en-US" altLang="ko-KR" dirty="0"/>
              <a:t>Insert the title of your subtitle Here</a:t>
            </a:r>
          </a:p>
        </p:txBody>
      </p:sp>
      <p:sp>
        <p:nvSpPr>
          <p:cNvPr id="4" name="Frame 3"/>
          <p:cNvSpPr/>
          <p:nvPr userDrawn="1"/>
        </p:nvSpPr>
        <p:spPr>
          <a:xfrm>
            <a:off x="540000" y="3236979"/>
            <a:ext cx="2591840" cy="2901021"/>
          </a:xfrm>
          <a:prstGeom prst="frame">
            <a:avLst>
              <a:gd name="adj1" fmla="val 15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entury Gothic" panose="020B0502020202020204"/>
              <a:cs typeface="+mn-cs"/>
            </a:endParaRPr>
          </a:p>
        </p:txBody>
      </p:sp>
      <p:sp>
        <p:nvSpPr>
          <p:cNvPr id="5" name="Frame 4"/>
          <p:cNvSpPr/>
          <p:nvPr userDrawn="1"/>
        </p:nvSpPr>
        <p:spPr>
          <a:xfrm>
            <a:off x="3276080" y="3236979"/>
            <a:ext cx="2591840" cy="2901021"/>
          </a:xfrm>
          <a:prstGeom prst="frame">
            <a:avLst>
              <a:gd name="adj1" fmla="val 15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entury Gothic" panose="020B0502020202020204"/>
              <a:cs typeface="+mn-cs"/>
            </a:endParaRPr>
          </a:p>
        </p:txBody>
      </p:sp>
      <p:sp>
        <p:nvSpPr>
          <p:cNvPr id="6" name="Frame 5"/>
          <p:cNvSpPr/>
          <p:nvPr userDrawn="1"/>
        </p:nvSpPr>
        <p:spPr>
          <a:xfrm>
            <a:off x="6012160" y="3236979"/>
            <a:ext cx="2591840" cy="2901021"/>
          </a:xfrm>
          <a:prstGeom prst="frame">
            <a:avLst>
              <a:gd name="adj1" fmla="val 15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entury Gothic" panose="020B0502020202020204"/>
              <a:cs typeface="+mn-cs"/>
            </a:endParaRPr>
          </a:p>
        </p:txBody>
      </p:sp>
      <p:sp>
        <p:nvSpPr>
          <p:cNvPr id="7" name="Picture Placeholder 2"/>
          <p:cNvSpPr>
            <a:spLocks noGrp="1"/>
          </p:cNvSpPr>
          <p:nvPr>
            <p:ph type="pic" idx="12" hasCustomPrompt="1"/>
          </p:nvPr>
        </p:nvSpPr>
        <p:spPr>
          <a:xfrm>
            <a:off x="753718" y="1997805"/>
            <a:ext cx="2164404" cy="248731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8" name="Picture Placeholder 2"/>
          <p:cNvSpPr>
            <a:spLocks noGrp="1"/>
          </p:cNvSpPr>
          <p:nvPr>
            <p:ph type="pic" idx="13" hasCustomPrompt="1"/>
          </p:nvPr>
        </p:nvSpPr>
        <p:spPr>
          <a:xfrm>
            <a:off x="3483054" y="1997805"/>
            <a:ext cx="2164404" cy="248731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9" name="Picture Placeholder 2"/>
          <p:cNvSpPr>
            <a:spLocks noGrp="1"/>
          </p:cNvSpPr>
          <p:nvPr>
            <p:ph type="pic" idx="14" hasCustomPrompt="1"/>
          </p:nvPr>
        </p:nvSpPr>
        <p:spPr>
          <a:xfrm>
            <a:off x="6225878" y="1997805"/>
            <a:ext cx="2164404" cy="248731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119249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Images and Contents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548680"/>
            <a:ext cx="6444208" cy="5760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8" name="그림 개체 틀 7">
            <a:extLst>
              <a:ext uri="{FF2B5EF4-FFF2-40B4-BE49-F238E27FC236}">
                <a16:creationId xmlns:a16="http://schemas.microsoft.com/office/drawing/2014/main" id="{9F2EC2D3-607F-4842-8AB5-DAC56E382FAF}"/>
              </a:ext>
            </a:extLst>
          </p:cNvPr>
          <p:cNvSpPr>
            <a:spLocks noGrp="1"/>
          </p:cNvSpPr>
          <p:nvPr>
            <p:ph type="pic" idx="1" hasCustomPrompt="1"/>
          </p:nvPr>
        </p:nvSpPr>
        <p:spPr>
          <a:xfrm>
            <a:off x="135622" y="260650"/>
            <a:ext cx="6120680" cy="6336701"/>
          </a:xfrm>
          <a:custGeom>
            <a:avLst/>
            <a:gdLst>
              <a:gd name="connsiteX0" fmla="*/ 2088232 w 6120680"/>
              <a:gd name="connsiteY0" fmla="*/ 0 h 4752526"/>
              <a:gd name="connsiteX1" fmla="*/ 4032448 w 6120680"/>
              <a:gd name="connsiteY1" fmla="*/ 0 h 4752526"/>
              <a:gd name="connsiteX2" fmla="*/ 4032448 w 6120680"/>
              <a:gd name="connsiteY2" fmla="*/ 4752526 h 4752526"/>
              <a:gd name="connsiteX3" fmla="*/ 2088232 w 6120680"/>
              <a:gd name="connsiteY3" fmla="*/ 4752526 h 4752526"/>
              <a:gd name="connsiteX4" fmla="*/ 0 w 6120680"/>
              <a:gd name="connsiteY4" fmla="*/ 0 h 4752526"/>
              <a:gd name="connsiteX5" fmla="*/ 1944216 w 6120680"/>
              <a:gd name="connsiteY5" fmla="*/ 0 h 4752526"/>
              <a:gd name="connsiteX6" fmla="*/ 1944216 w 6120680"/>
              <a:gd name="connsiteY6" fmla="*/ 4752526 h 4752526"/>
              <a:gd name="connsiteX7" fmla="*/ 0 w 6120680"/>
              <a:gd name="connsiteY7" fmla="*/ 4752526 h 4752526"/>
              <a:gd name="connsiteX8" fmla="*/ 4176464 w 6120680"/>
              <a:gd name="connsiteY8" fmla="*/ 0 h 4752526"/>
              <a:gd name="connsiteX9" fmla="*/ 6120680 w 6120680"/>
              <a:gd name="connsiteY9" fmla="*/ 0 h 4752526"/>
              <a:gd name="connsiteX10" fmla="*/ 6120680 w 6120680"/>
              <a:gd name="connsiteY10" fmla="*/ 4752526 h 4752526"/>
              <a:gd name="connsiteX11" fmla="*/ 4176464 w 6120680"/>
              <a:gd name="connsiteY11" fmla="*/ 4752526 h 47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0680" h="4752526">
                <a:moveTo>
                  <a:pt x="2088232" y="0"/>
                </a:moveTo>
                <a:lnTo>
                  <a:pt x="4032448" y="0"/>
                </a:lnTo>
                <a:lnTo>
                  <a:pt x="4032448" y="4752526"/>
                </a:lnTo>
                <a:lnTo>
                  <a:pt x="2088232" y="4752526"/>
                </a:lnTo>
                <a:close/>
                <a:moveTo>
                  <a:pt x="0" y="0"/>
                </a:moveTo>
                <a:lnTo>
                  <a:pt x="1944216" y="0"/>
                </a:lnTo>
                <a:lnTo>
                  <a:pt x="1944216" y="4752526"/>
                </a:lnTo>
                <a:lnTo>
                  <a:pt x="0" y="4752526"/>
                </a:lnTo>
                <a:close/>
                <a:moveTo>
                  <a:pt x="4176464" y="0"/>
                </a:moveTo>
                <a:lnTo>
                  <a:pt x="6120680" y="0"/>
                </a:lnTo>
                <a:lnTo>
                  <a:pt x="6120680" y="4752526"/>
                </a:lnTo>
                <a:lnTo>
                  <a:pt x="4176464" y="4752526"/>
                </a:lnTo>
                <a:close/>
              </a:path>
            </a:pathLst>
          </a:custGeom>
          <a:solidFill>
            <a:schemeClr val="bg1">
              <a:lumMod val="95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143953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9144000" cy="4128459"/>
          </a:xfrm>
          <a:prstGeom prst="rect">
            <a:avLst/>
          </a:prstGeom>
          <a:solidFill>
            <a:schemeClr val="bg1">
              <a:lumMod val="8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933501" y="1988841"/>
            <a:ext cx="2644455" cy="26556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085264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43808" y="0"/>
            <a:ext cx="345638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Picture Placeholder 2"/>
          <p:cNvSpPr>
            <a:spLocks noGrp="1"/>
          </p:cNvSpPr>
          <p:nvPr>
            <p:ph type="pic" idx="12" hasCustomPrompt="1"/>
          </p:nvPr>
        </p:nvSpPr>
        <p:spPr>
          <a:xfrm>
            <a:off x="3616303" y="1558944"/>
            <a:ext cx="1915817" cy="3982291"/>
          </a:xfrm>
          <a:prstGeom prst="rect">
            <a:avLst/>
          </a:prstGeom>
          <a:solidFill>
            <a:schemeClr val="bg1">
              <a:lumMod val="8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자유형: 도형 9">
            <a:extLst>
              <a:ext uri="{FF2B5EF4-FFF2-40B4-BE49-F238E27FC236}">
                <a16:creationId xmlns:a16="http://schemas.microsoft.com/office/drawing/2014/main" id="{D9B7425D-12B5-4BD3-AFE0-E211BEC2925B}"/>
              </a:ext>
            </a:extLst>
          </p:cNvPr>
          <p:cNvSpPr/>
          <p:nvPr userDrawn="1"/>
        </p:nvSpPr>
        <p:spPr>
          <a:xfrm>
            <a:off x="3449685" y="1028734"/>
            <a:ext cx="2244633" cy="5376597"/>
          </a:xfrm>
          <a:custGeom>
            <a:avLst/>
            <a:gdLst>
              <a:gd name="connsiteX0" fmla="*/ 1074311 w 2244633"/>
              <a:gd name="connsiteY0" fmla="*/ 3650043 h 4032448"/>
              <a:gd name="connsiteX1" fmla="*/ 1170321 w 2244633"/>
              <a:gd name="connsiteY1" fmla="*/ 3650043 h 4032448"/>
              <a:gd name="connsiteX2" fmla="*/ 1194324 w 2244633"/>
              <a:gd name="connsiteY2" fmla="*/ 3674046 h 4032448"/>
              <a:gd name="connsiteX3" fmla="*/ 1194324 w 2244633"/>
              <a:gd name="connsiteY3" fmla="*/ 3770056 h 4032448"/>
              <a:gd name="connsiteX4" fmla="*/ 1170321 w 2244633"/>
              <a:gd name="connsiteY4" fmla="*/ 3794059 h 4032448"/>
              <a:gd name="connsiteX5" fmla="*/ 1074311 w 2244633"/>
              <a:gd name="connsiteY5" fmla="*/ 3794059 h 4032448"/>
              <a:gd name="connsiteX6" fmla="*/ 1050308 w 2244633"/>
              <a:gd name="connsiteY6" fmla="*/ 3770056 h 4032448"/>
              <a:gd name="connsiteX7" fmla="*/ 1050308 w 2244633"/>
              <a:gd name="connsiteY7" fmla="*/ 3674046 h 4032448"/>
              <a:gd name="connsiteX8" fmla="*/ 1074311 w 2244633"/>
              <a:gd name="connsiteY8" fmla="*/ 3650043 h 4032448"/>
              <a:gd name="connsiteX9" fmla="*/ 1122317 w 2244633"/>
              <a:gd name="connsiteY9" fmla="*/ 3550171 h 4032448"/>
              <a:gd name="connsiteX10" fmla="*/ 960590 w 2244633"/>
              <a:gd name="connsiteY10" fmla="*/ 3718057 h 4032448"/>
              <a:gd name="connsiteX11" fmla="*/ 1122317 w 2244633"/>
              <a:gd name="connsiteY11" fmla="*/ 3885942 h 4032448"/>
              <a:gd name="connsiteX12" fmla="*/ 1284043 w 2244633"/>
              <a:gd name="connsiteY12" fmla="*/ 3718057 h 4032448"/>
              <a:gd name="connsiteX13" fmla="*/ 1122317 w 2244633"/>
              <a:gd name="connsiteY13" fmla="*/ 3550171 h 4032448"/>
              <a:gd name="connsiteX14" fmla="*/ 172664 w 2244633"/>
              <a:gd name="connsiteY14" fmla="*/ 402120 h 4032448"/>
              <a:gd name="connsiteX15" fmla="*/ 172664 w 2244633"/>
              <a:gd name="connsiteY15" fmla="*/ 3359577 h 4032448"/>
              <a:gd name="connsiteX16" fmla="*/ 2071969 w 2244633"/>
              <a:gd name="connsiteY16" fmla="*/ 3359577 h 4032448"/>
              <a:gd name="connsiteX17" fmla="*/ 2071969 w 2244633"/>
              <a:gd name="connsiteY17" fmla="*/ 402120 h 4032448"/>
              <a:gd name="connsiteX18" fmla="*/ 863349 w 2244633"/>
              <a:gd name="connsiteY18" fmla="*/ 133260 h 4032448"/>
              <a:gd name="connsiteX19" fmla="*/ 798608 w 2244633"/>
              <a:gd name="connsiteY19" fmla="*/ 200468 h 4032448"/>
              <a:gd name="connsiteX20" fmla="*/ 863349 w 2244633"/>
              <a:gd name="connsiteY20" fmla="*/ 267675 h 4032448"/>
              <a:gd name="connsiteX21" fmla="*/ 1381284 w 2244633"/>
              <a:gd name="connsiteY21" fmla="*/ 267675 h 4032448"/>
              <a:gd name="connsiteX22" fmla="*/ 1446026 w 2244633"/>
              <a:gd name="connsiteY22" fmla="*/ 200468 h 4032448"/>
              <a:gd name="connsiteX23" fmla="*/ 1381284 w 2244633"/>
              <a:gd name="connsiteY23" fmla="*/ 133260 h 4032448"/>
              <a:gd name="connsiteX24" fmla="*/ 631322 w 2244633"/>
              <a:gd name="connsiteY24" fmla="*/ 126821 h 4032448"/>
              <a:gd name="connsiteX25" fmla="*/ 559314 w 2244633"/>
              <a:gd name="connsiteY25" fmla="*/ 198829 h 4032448"/>
              <a:gd name="connsiteX26" fmla="*/ 631322 w 2244633"/>
              <a:gd name="connsiteY26" fmla="*/ 270837 h 4032448"/>
              <a:gd name="connsiteX27" fmla="*/ 703330 w 2244633"/>
              <a:gd name="connsiteY27" fmla="*/ 198829 h 4032448"/>
              <a:gd name="connsiteX28" fmla="*/ 631322 w 2244633"/>
              <a:gd name="connsiteY28" fmla="*/ 126821 h 4032448"/>
              <a:gd name="connsiteX29" fmla="*/ 374113 w 2244633"/>
              <a:gd name="connsiteY29" fmla="*/ 0 h 4032448"/>
              <a:gd name="connsiteX30" fmla="*/ 1870520 w 2244633"/>
              <a:gd name="connsiteY30" fmla="*/ 0 h 4032448"/>
              <a:gd name="connsiteX31" fmla="*/ 2244633 w 2244633"/>
              <a:gd name="connsiteY31" fmla="*/ 388361 h 4032448"/>
              <a:gd name="connsiteX32" fmla="*/ 2244633 w 2244633"/>
              <a:gd name="connsiteY32" fmla="*/ 3644087 h 4032448"/>
              <a:gd name="connsiteX33" fmla="*/ 1870520 w 2244633"/>
              <a:gd name="connsiteY33" fmla="*/ 4032448 h 4032448"/>
              <a:gd name="connsiteX34" fmla="*/ 374113 w 2244633"/>
              <a:gd name="connsiteY34" fmla="*/ 4032448 h 4032448"/>
              <a:gd name="connsiteX35" fmla="*/ 0 w 2244633"/>
              <a:gd name="connsiteY35" fmla="*/ 3644087 h 4032448"/>
              <a:gd name="connsiteX36" fmla="*/ 0 w 2244633"/>
              <a:gd name="connsiteY36" fmla="*/ 388361 h 4032448"/>
              <a:gd name="connsiteX37" fmla="*/ 374113 w 2244633"/>
              <a:gd name="connsiteY37" fmla="*/ 0 h 40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44633" h="4032448">
                <a:moveTo>
                  <a:pt x="1074311" y="3650043"/>
                </a:moveTo>
                <a:lnTo>
                  <a:pt x="1170321" y="3650043"/>
                </a:lnTo>
                <a:cubicBezTo>
                  <a:pt x="1183577" y="3650043"/>
                  <a:pt x="1194324" y="3660790"/>
                  <a:pt x="1194324" y="3674046"/>
                </a:cubicBezTo>
                <a:lnTo>
                  <a:pt x="1194324" y="3770056"/>
                </a:lnTo>
                <a:cubicBezTo>
                  <a:pt x="1194324" y="3783312"/>
                  <a:pt x="1183577" y="3794059"/>
                  <a:pt x="1170321" y="3794059"/>
                </a:cubicBezTo>
                <a:lnTo>
                  <a:pt x="1074311" y="3794059"/>
                </a:lnTo>
                <a:cubicBezTo>
                  <a:pt x="1061055" y="3794059"/>
                  <a:pt x="1050308" y="3783312"/>
                  <a:pt x="1050308" y="3770056"/>
                </a:cubicBezTo>
                <a:lnTo>
                  <a:pt x="1050308" y="3674046"/>
                </a:lnTo>
                <a:cubicBezTo>
                  <a:pt x="1050308" y="3660790"/>
                  <a:pt x="1061055" y="3650043"/>
                  <a:pt x="1074311" y="3650043"/>
                </a:cubicBezTo>
                <a:close/>
                <a:moveTo>
                  <a:pt x="1122317" y="3550171"/>
                </a:moveTo>
                <a:cubicBezTo>
                  <a:pt x="1032998" y="3550171"/>
                  <a:pt x="960590" y="3625336"/>
                  <a:pt x="960590" y="3718057"/>
                </a:cubicBezTo>
                <a:cubicBezTo>
                  <a:pt x="960590" y="3810777"/>
                  <a:pt x="1032998" y="3885942"/>
                  <a:pt x="1122317" y="3885942"/>
                </a:cubicBezTo>
                <a:cubicBezTo>
                  <a:pt x="1211635" y="3885942"/>
                  <a:pt x="1284043" y="3810777"/>
                  <a:pt x="1284043" y="3718057"/>
                </a:cubicBezTo>
                <a:cubicBezTo>
                  <a:pt x="1284043" y="3625336"/>
                  <a:pt x="1211635" y="3550171"/>
                  <a:pt x="1122317" y="3550171"/>
                </a:cubicBezTo>
                <a:close/>
                <a:moveTo>
                  <a:pt x="172664" y="402120"/>
                </a:moveTo>
                <a:lnTo>
                  <a:pt x="172664" y="3359577"/>
                </a:lnTo>
                <a:lnTo>
                  <a:pt x="2071969" y="3359577"/>
                </a:lnTo>
                <a:lnTo>
                  <a:pt x="2071969" y="402120"/>
                </a:lnTo>
                <a:close/>
                <a:moveTo>
                  <a:pt x="863349" y="133260"/>
                </a:moveTo>
                <a:cubicBezTo>
                  <a:pt x="827594" y="133260"/>
                  <a:pt x="798608" y="163350"/>
                  <a:pt x="798608" y="200468"/>
                </a:cubicBezTo>
                <a:cubicBezTo>
                  <a:pt x="798608" y="237585"/>
                  <a:pt x="827594" y="267675"/>
                  <a:pt x="863349" y="267675"/>
                </a:cubicBezTo>
                <a:lnTo>
                  <a:pt x="1381284" y="267675"/>
                </a:lnTo>
                <a:cubicBezTo>
                  <a:pt x="1417040" y="267675"/>
                  <a:pt x="1446026" y="237585"/>
                  <a:pt x="1446026" y="200468"/>
                </a:cubicBezTo>
                <a:cubicBezTo>
                  <a:pt x="1446026" y="163350"/>
                  <a:pt x="1417040" y="133260"/>
                  <a:pt x="1381284" y="133260"/>
                </a:cubicBezTo>
                <a:close/>
                <a:moveTo>
                  <a:pt x="631322" y="126821"/>
                </a:moveTo>
                <a:cubicBezTo>
                  <a:pt x="591553" y="126821"/>
                  <a:pt x="559314" y="159060"/>
                  <a:pt x="559314" y="198829"/>
                </a:cubicBezTo>
                <a:cubicBezTo>
                  <a:pt x="559314" y="238598"/>
                  <a:pt x="591553" y="270837"/>
                  <a:pt x="631322" y="270837"/>
                </a:cubicBezTo>
                <a:cubicBezTo>
                  <a:pt x="671091" y="270837"/>
                  <a:pt x="703330" y="238598"/>
                  <a:pt x="703330" y="198829"/>
                </a:cubicBezTo>
                <a:cubicBezTo>
                  <a:pt x="703330" y="159060"/>
                  <a:pt x="671091" y="126821"/>
                  <a:pt x="631322" y="126821"/>
                </a:cubicBezTo>
                <a:close/>
                <a:moveTo>
                  <a:pt x="374113" y="0"/>
                </a:moveTo>
                <a:lnTo>
                  <a:pt x="1870520" y="0"/>
                </a:lnTo>
                <a:cubicBezTo>
                  <a:pt x="2077136" y="0"/>
                  <a:pt x="2244633" y="173876"/>
                  <a:pt x="2244633" y="388361"/>
                </a:cubicBezTo>
                <a:lnTo>
                  <a:pt x="2244633" y="3644087"/>
                </a:lnTo>
                <a:cubicBezTo>
                  <a:pt x="2244633" y="3858572"/>
                  <a:pt x="2077136" y="4032448"/>
                  <a:pt x="1870520" y="4032448"/>
                </a:cubicBezTo>
                <a:lnTo>
                  <a:pt x="374113" y="4032448"/>
                </a:lnTo>
                <a:cubicBezTo>
                  <a:pt x="167497" y="4032448"/>
                  <a:pt x="0" y="3858572"/>
                  <a:pt x="0" y="3644087"/>
                </a:cubicBezTo>
                <a:lnTo>
                  <a:pt x="0" y="388361"/>
                </a:lnTo>
                <a:cubicBezTo>
                  <a:pt x="0" y="173876"/>
                  <a:pt x="167497" y="0"/>
                  <a:pt x="3741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entury Gothic" panose="020B0502020202020204"/>
              <a:cs typeface="+mn-cs"/>
            </a:endParaRPr>
          </a:p>
        </p:txBody>
      </p:sp>
    </p:spTree>
    <p:extLst>
      <p:ext uri="{BB962C8B-B14F-4D97-AF65-F5344CB8AC3E}">
        <p14:creationId xmlns:p14="http://schemas.microsoft.com/office/powerpoint/2010/main" val="29303127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_Images and Contents Layout">
    <p:bg>
      <p:bgPr>
        <a:blipFill>
          <a:blip r:embed="rId2"/>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960440" y="356659"/>
            <a:ext cx="3294112"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4" hasCustomPrompt="1"/>
          </p:nvPr>
        </p:nvSpPr>
        <p:spPr>
          <a:xfrm>
            <a:off x="7308472" y="2468893"/>
            <a:ext cx="1512000"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5742552" y="4581128"/>
            <a:ext cx="3077920"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3960440" y="2468893"/>
            <a:ext cx="1728192"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5742552" y="2468132"/>
            <a:ext cx="1512000"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8" hasCustomPrompt="1"/>
          </p:nvPr>
        </p:nvSpPr>
        <p:spPr>
          <a:xfrm>
            <a:off x="7308472" y="356659"/>
            <a:ext cx="1512000"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9" hasCustomPrompt="1"/>
          </p:nvPr>
        </p:nvSpPr>
        <p:spPr>
          <a:xfrm>
            <a:off x="323528" y="356659"/>
            <a:ext cx="3273112" cy="624069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03781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4" name="Picture Placeholder 2"/>
          <p:cNvSpPr>
            <a:spLocks noGrp="1"/>
          </p:cNvSpPr>
          <p:nvPr>
            <p:ph type="pic" idx="13" hasCustomPrompt="1"/>
          </p:nvPr>
        </p:nvSpPr>
        <p:spPr>
          <a:xfrm>
            <a:off x="439426" y="4101331"/>
            <a:ext cx="1800000" cy="230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4" hasCustomPrompt="1"/>
          </p:nvPr>
        </p:nvSpPr>
        <p:spPr>
          <a:xfrm>
            <a:off x="2235891" y="4101331"/>
            <a:ext cx="2862064" cy="230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6890886" y="4101331"/>
            <a:ext cx="1800000" cy="230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5094420" y="4101331"/>
            <a:ext cx="1800000" cy="230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439426" y="1700808"/>
            <a:ext cx="1800000" cy="230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8" hasCustomPrompt="1"/>
          </p:nvPr>
        </p:nvSpPr>
        <p:spPr>
          <a:xfrm>
            <a:off x="6890886" y="1700808"/>
            <a:ext cx="1800000" cy="230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949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smtClean="0"/>
              <a:t>Cliquez et modifiez le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34A471B-3722-0F4E-B2FE-186646B5FDF1}" type="datetimeFigureOut">
              <a:rPr lang="fr-FR" smtClean="0"/>
              <a:t>29/12/2020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98" y="740702"/>
            <a:ext cx="9144000" cy="768085"/>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398" y="1508787"/>
            <a:ext cx="9144000" cy="384043"/>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0316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icon sets layout">
    <p:spTree>
      <p:nvGrpSpPr>
        <p:cNvPr id="1" name=""/>
        <p:cNvGrpSpPr/>
        <p:nvPr/>
      </p:nvGrpSpPr>
      <p:grpSpPr>
        <a:xfrm>
          <a:off x="0" y="0"/>
          <a:ext cx="0" cy="0"/>
          <a:chOff x="0" y="0"/>
          <a:chExt cx="0" cy="0"/>
        </a:xfrm>
      </p:grpSpPr>
      <p:sp>
        <p:nvSpPr>
          <p:cNvPr id="2" name="Rounded Rectangle 1"/>
          <p:cNvSpPr/>
          <p:nvPr userDrawn="1"/>
        </p:nvSpPr>
        <p:spPr>
          <a:xfrm>
            <a:off x="395536" y="1508786"/>
            <a:ext cx="2808312" cy="4865561"/>
          </a:xfrm>
          <a:prstGeom prst="roundRect">
            <a:avLst>
              <a:gd name="adj" fmla="val 347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latin typeface="+mn-lt"/>
                <a:cs typeface="Arial" pitchFamily="34" charset="0"/>
              </a:defRPr>
            </a:lvl1pPr>
          </a:lstStyle>
          <a:p>
            <a:pPr lvl="0"/>
            <a:r>
              <a:rPr lang="en-US" altLang="ko-KR" dirty="0"/>
              <a:t>ICON SETS LAYOUT</a:t>
            </a:r>
          </a:p>
        </p:txBody>
      </p:sp>
      <p:grpSp>
        <p:nvGrpSpPr>
          <p:cNvPr id="5" name="Group 4"/>
          <p:cNvGrpSpPr/>
          <p:nvPr userDrawn="1"/>
        </p:nvGrpSpPr>
        <p:grpSpPr>
          <a:xfrm>
            <a:off x="531933" y="1650934"/>
            <a:ext cx="2563041" cy="4466363"/>
            <a:chOff x="531932" y="1238201"/>
            <a:chExt cx="2563041" cy="3349772"/>
          </a:xfrm>
        </p:grpSpPr>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entury Gothic" panose="020B0502020202020204"/>
                <a:cs typeface="+mn-cs"/>
              </a:endParaRPr>
            </a:p>
          </p:txBody>
        </p:sp>
      </p:grpSp>
      <p:sp>
        <p:nvSpPr>
          <p:cNvPr id="11" name="Rounded Rectangle 10"/>
          <p:cNvSpPr/>
          <p:nvPr userDrawn="1"/>
        </p:nvSpPr>
        <p:spPr>
          <a:xfrm>
            <a:off x="3419872" y="1524201"/>
            <a:ext cx="5544616" cy="4865561"/>
          </a:xfrm>
          <a:prstGeom prst="roundRect">
            <a:avLst>
              <a:gd name="adj" fmla="val 347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9226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734A471B-3722-0F4E-B2FE-186646B5FDF1}" type="datetimeFigureOut">
              <a:rPr lang="fr-FR" smtClean="0"/>
              <a:t>29/12/2020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A471B-3722-0F4E-B2FE-186646B5FDF1}" type="datetimeFigureOut">
              <a:rPr lang="fr-FR" smtClean="0"/>
              <a:t>29/12/2020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smtClean="0"/>
              <a:t>Cliquez et modifiez le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734A471B-3722-0F4E-B2FE-186646B5FDF1}" type="datetimeFigureOut">
              <a:rPr lang="fr-FR" smtClean="0"/>
              <a:t>29/12/2020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734A471B-3722-0F4E-B2FE-186646B5FDF1}" type="datetimeFigureOut">
              <a:rPr lang="fr-FR" smtClean="0"/>
              <a:t>29/12/2020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D1E0651-7596-1548-9AF3-021872725C43}"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smtClean="0"/>
              <a:t>Cliquez et modifiez le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4A471B-3722-0F4E-B2FE-186646B5FDF1}" type="datetimeFigureOut">
              <a:rPr lang="fr-FR" smtClean="0"/>
              <a:t>29/12/2020</a:t>
            </a:fld>
            <a:endParaRPr lang="fr-F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ED1E0651-7596-1548-9AF3-021872725C43}" type="slidenum">
              <a:rPr lang="fr-FR" smtClean="0"/>
              <a:t>‹N°›</a:t>
            </a:fld>
            <a:endParaRPr lang="fr-FR"/>
          </a:p>
        </p:txBody>
      </p:sp>
    </p:spTree>
    <p:extLst>
      <p:ext uri="{BB962C8B-B14F-4D97-AF65-F5344CB8AC3E}">
        <p14:creationId xmlns:p14="http://schemas.microsoft.com/office/powerpoint/2010/main" val="16424046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228601"/>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5"/>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5" y="624109"/>
            <a:ext cx="6683765" cy="1280891"/>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771210" y="6130438"/>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914400" latinLnBrk="1"/>
            <a:fld id="{B61BEF0D-F0BB-DE4B-95CE-6DB70DBA9567}" type="datetimeFigureOut">
              <a:rPr lang="en-US" smtClean="0">
                <a:solidFill>
                  <a:prstClr val="black">
                    <a:tint val="75000"/>
                  </a:prstClr>
                </a:solidFill>
              </a:rPr>
              <a:pPr defTabSz="914400" latinLnBrk="1"/>
              <a:t>12/29/2020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1" y="6135808"/>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914400" latinLnBrk="1"/>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1" y="787783"/>
            <a:ext cx="584825" cy="365125"/>
          </a:xfrm>
          <a:prstGeom prst="rect">
            <a:avLst/>
          </a:prstGeom>
        </p:spPr>
        <p:txBody>
          <a:bodyPr vert="horz" lIns="91440" tIns="45720" rIns="91440" bIns="45720" rtlCol="0" anchor="ctr"/>
          <a:lstStyle>
            <a:lvl1pPr algn="r">
              <a:defRPr sz="1500">
                <a:solidFill>
                  <a:srgbClr val="FEFFFF"/>
                </a:solidFill>
              </a:defRPr>
            </a:lvl1pPr>
          </a:lstStyle>
          <a:p>
            <a:pPr defTabSz="914400" latinLnBrk="1"/>
            <a:fld id="{D57F1E4F-1CFF-5643-939E-217C01CDF565}" type="slidenum">
              <a:rPr lang="en-US" smtClean="0"/>
              <a:pPr defTabSz="914400" latinLnBrk="1"/>
              <a:t>‹N°›</a:t>
            </a:fld>
            <a:endParaRPr lang="en-US" dirty="0"/>
          </a:p>
        </p:txBody>
      </p:sp>
    </p:spTree>
    <p:extLst>
      <p:ext uri="{BB962C8B-B14F-4D97-AF65-F5344CB8AC3E}">
        <p14:creationId xmlns:p14="http://schemas.microsoft.com/office/powerpoint/2010/main" val="373599041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33.xml"/><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4456253"/>
            <a:ext cx="9144000" cy="1446835"/>
          </a:xfrm>
          <a:noFill/>
        </p:spPr>
        <p:txBody>
          <a:bodyPr>
            <a:normAutofit fontScale="25000" lnSpcReduction="20000"/>
          </a:bodyPr>
          <a:lstStyle/>
          <a:p>
            <a:endParaRPr lang="en-US" altLang="ko-KR" sz="2400" b="1" dirty="0">
              <a:solidFill>
                <a:srgbClr val="FF0000"/>
              </a:solidFill>
            </a:endParaRPr>
          </a:p>
          <a:p>
            <a:endParaRPr lang="en-US" altLang="ko-KR" sz="2400" b="1" dirty="0" smtClean="0">
              <a:solidFill>
                <a:schemeClr val="tx1"/>
              </a:solidFill>
            </a:endParaRPr>
          </a:p>
          <a:p>
            <a:endParaRPr lang="en-US" altLang="ko-KR" sz="11200" b="1" dirty="0" smtClean="0">
              <a:solidFill>
                <a:schemeClr val="tx1"/>
              </a:solidFill>
            </a:endParaRPr>
          </a:p>
          <a:p>
            <a:r>
              <a:rPr lang="en-US" altLang="ko-KR" sz="12800" b="1" dirty="0" smtClean="0">
                <a:solidFill>
                  <a:schemeClr val="tx1"/>
                </a:solidFill>
              </a:rPr>
              <a:t>SENEGAL’S PUBLIC PROCUREMENT IN THE CONTEXT OF THE PANDEMIC COVID-19</a:t>
            </a:r>
          </a:p>
          <a:p>
            <a:endParaRPr lang="en-US" altLang="ko-KR" sz="2400" b="1" dirty="0">
              <a:solidFill>
                <a:schemeClr val="tx1"/>
              </a:solidFill>
            </a:endParaRPr>
          </a:p>
          <a:p>
            <a:pPr lvl="0"/>
            <a:endParaRPr lang="en-US" altLang="ko-KR" sz="3600" b="1" dirty="0"/>
          </a:p>
        </p:txBody>
      </p:sp>
      <p:sp>
        <p:nvSpPr>
          <p:cNvPr id="4" name="Text Placeholder 3"/>
          <p:cNvSpPr>
            <a:spLocks noGrp="1"/>
          </p:cNvSpPr>
          <p:nvPr>
            <p:ph type="body" sz="quarter" idx="11"/>
          </p:nvPr>
        </p:nvSpPr>
        <p:spPr>
          <a:xfrm>
            <a:off x="-148" y="5903088"/>
            <a:ext cx="9144148" cy="954911"/>
          </a:xfrm>
          <a:solidFill>
            <a:srgbClr val="FFFFCC"/>
          </a:solidFill>
        </p:spPr>
        <p:txBody>
          <a:bodyPr>
            <a:normAutofit fontScale="25000" lnSpcReduction="20000"/>
          </a:bodyPr>
          <a:lstStyle/>
          <a:p>
            <a:pPr algn="l">
              <a:spcBef>
                <a:spcPts val="0"/>
              </a:spcBef>
              <a:defRPr/>
            </a:pPr>
            <a:endParaRPr lang="en-US" altLang="ko-KR" b="1" dirty="0" smtClean="0">
              <a:ea typeface="맑은 고딕" pitchFamily="50" charset="-127"/>
            </a:endParaRPr>
          </a:p>
          <a:p>
            <a:pPr algn="l">
              <a:spcBef>
                <a:spcPts val="0"/>
              </a:spcBef>
              <a:defRPr/>
            </a:pPr>
            <a:endParaRPr lang="en-US" altLang="ko-KR" b="1" dirty="0">
              <a:ea typeface="맑은 고딕" pitchFamily="50" charset="-127"/>
            </a:endParaRPr>
          </a:p>
          <a:p>
            <a:pPr algn="l">
              <a:spcBef>
                <a:spcPts val="0"/>
              </a:spcBef>
              <a:defRPr/>
            </a:pPr>
            <a:endParaRPr lang="en-US" altLang="ko-KR" sz="1100" b="1" dirty="0">
              <a:ea typeface="맑은 고딕" pitchFamily="50" charset="-127"/>
            </a:endParaRPr>
          </a:p>
          <a:p>
            <a:pPr algn="l">
              <a:spcBef>
                <a:spcPts val="0"/>
              </a:spcBef>
              <a:defRPr/>
            </a:pPr>
            <a:endParaRPr lang="en-US" altLang="ko-KR" sz="1100" b="1" dirty="0">
              <a:ea typeface="맑은 고딕" pitchFamily="50" charset="-127"/>
            </a:endParaRPr>
          </a:p>
          <a:p>
            <a:pPr algn="l">
              <a:spcBef>
                <a:spcPts val="0"/>
              </a:spcBef>
              <a:defRPr/>
            </a:pPr>
            <a:endParaRPr lang="en-US" altLang="ko-KR" sz="5600" b="1" dirty="0">
              <a:ea typeface="맑은 고딕" pitchFamily="50" charset="-127"/>
            </a:endParaRPr>
          </a:p>
          <a:p>
            <a:pPr algn="l">
              <a:spcBef>
                <a:spcPts val="0"/>
              </a:spcBef>
              <a:defRPr/>
            </a:pPr>
            <a:endParaRPr lang="en-US" altLang="ko-KR" sz="5600" b="1" dirty="0">
              <a:ea typeface="맑은 고딕" pitchFamily="50" charset="-127"/>
            </a:endParaRPr>
          </a:p>
          <a:p>
            <a:pPr algn="l">
              <a:spcBef>
                <a:spcPts val="0"/>
              </a:spcBef>
              <a:defRPr/>
            </a:pPr>
            <a:endParaRPr lang="en-US" altLang="ko-KR" sz="5600" b="1" dirty="0" smtClean="0">
              <a:solidFill>
                <a:schemeClr val="accent1"/>
              </a:solidFill>
              <a:ea typeface="맑은 고딕" pitchFamily="50" charset="-127"/>
            </a:endParaRPr>
          </a:p>
          <a:p>
            <a:pPr algn="l">
              <a:spcBef>
                <a:spcPts val="0"/>
              </a:spcBef>
              <a:defRPr/>
            </a:pPr>
            <a:endParaRPr lang="en-US" altLang="ko-KR" sz="5600" b="1" dirty="0">
              <a:solidFill>
                <a:schemeClr val="accent1"/>
              </a:solidFill>
              <a:ea typeface="맑은 고딕" pitchFamily="50" charset="-127"/>
            </a:endParaRPr>
          </a:p>
          <a:p>
            <a:pPr algn="l">
              <a:spcBef>
                <a:spcPts val="0"/>
              </a:spcBef>
              <a:defRPr/>
            </a:pPr>
            <a:r>
              <a:rPr lang="en-US" altLang="ko-KR" sz="5600" b="1" dirty="0" smtClean="0">
                <a:solidFill>
                  <a:schemeClr val="accent1"/>
                </a:solidFill>
                <a:ea typeface="맑은 고딕" pitchFamily="50" charset="-127"/>
              </a:rPr>
              <a:t>AUTORITE </a:t>
            </a:r>
            <a:r>
              <a:rPr lang="en-US" altLang="ko-KR" sz="5600" b="1" dirty="0">
                <a:solidFill>
                  <a:schemeClr val="accent1"/>
                </a:solidFill>
                <a:ea typeface="맑은 고딕" pitchFamily="50" charset="-127"/>
              </a:rPr>
              <a:t>DE REGULATION </a:t>
            </a:r>
            <a:r>
              <a:rPr lang="en-US" altLang="ko-KR" sz="5600" b="1" dirty="0" smtClean="0">
                <a:solidFill>
                  <a:schemeClr val="accent1"/>
                </a:solidFill>
                <a:ea typeface="맑은 고딕" pitchFamily="50" charset="-127"/>
              </a:rPr>
              <a:t>DES </a:t>
            </a:r>
            <a:r>
              <a:rPr lang="en-US" altLang="ko-KR" sz="5600" b="1" dirty="0">
                <a:solidFill>
                  <a:schemeClr val="accent1"/>
                </a:solidFill>
                <a:ea typeface="맑은 고딕" pitchFamily="50" charset="-127"/>
              </a:rPr>
              <a:t>MARCHES </a:t>
            </a:r>
            <a:r>
              <a:rPr lang="en-US" altLang="ko-KR" sz="5600" b="1" dirty="0" smtClean="0">
                <a:solidFill>
                  <a:schemeClr val="accent1"/>
                </a:solidFill>
                <a:ea typeface="맑은 고딕" pitchFamily="50" charset="-127"/>
              </a:rPr>
              <a:t>PUBLICS                                                                                                                </a:t>
            </a:r>
            <a:endParaRPr lang="en-US" altLang="ko-KR" sz="5500" b="1" dirty="0">
              <a:solidFill>
                <a:schemeClr val="accent1"/>
              </a:solidFill>
              <a:ea typeface="맑은 고딕" pitchFamily="50" charset="-127"/>
            </a:endParaRPr>
          </a:p>
          <a:p>
            <a:pPr algn="l">
              <a:spcBef>
                <a:spcPts val="0"/>
              </a:spcBef>
              <a:defRPr/>
            </a:pPr>
            <a:endParaRPr lang="en-US" altLang="ko-KR" sz="1100" b="1" dirty="0"/>
          </a:p>
          <a:p>
            <a:pPr>
              <a:spcBef>
                <a:spcPts val="0"/>
              </a:spcBef>
              <a:defRPr/>
            </a:pPr>
            <a:endParaRPr lang="en-US" altLang="ko-KR" b="1"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72" y="5903088"/>
            <a:ext cx="1296144" cy="638395"/>
          </a:xfrm>
          <a:prstGeom prst="rect">
            <a:avLst/>
          </a:prstGeom>
        </p:spPr>
      </p:pic>
      <p:pic>
        <p:nvPicPr>
          <p:cNvPr id="2" name="Image 1"/>
          <p:cNvPicPr>
            <a:picLocks noChangeAspect="1"/>
          </p:cNvPicPr>
          <p:nvPr/>
        </p:nvPicPr>
        <p:blipFill>
          <a:blip r:embed="rId4"/>
          <a:stretch>
            <a:fillRect/>
          </a:stretch>
        </p:blipFill>
        <p:spPr>
          <a:xfrm>
            <a:off x="5509549" y="5903088"/>
            <a:ext cx="3634451" cy="954911"/>
          </a:xfrm>
          <a:prstGeom prst="rect">
            <a:avLst/>
          </a:prstGeom>
        </p:spPr>
      </p:pic>
    </p:spTree>
    <p:extLst>
      <p:ext uri="{BB962C8B-B14F-4D97-AF65-F5344CB8AC3E}">
        <p14:creationId xmlns:p14="http://schemas.microsoft.com/office/powerpoint/2010/main" val="3602303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830996"/>
            <a:ext cx="7789762" cy="6027003"/>
          </a:xfrm>
        </p:spPr>
        <p:txBody>
          <a:bodyPr>
            <a:normAutofit/>
          </a:bodyPr>
          <a:lstStyle/>
          <a:p>
            <a:pPr marL="0" indent="0" algn="ctr">
              <a:buNone/>
            </a:pPr>
            <a:endParaRPr lang="fr-FR" sz="2000" b="1" dirty="0">
              <a:solidFill>
                <a:srgbClr val="FF0000"/>
              </a:solidFill>
            </a:endParaRPr>
          </a:p>
          <a:p>
            <a:pPr algn="just">
              <a:buFontTx/>
              <a:buChar char="-"/>
            </a:pPr>
            <a:r>
              <a:rPr lang="en-US" sz="2400" dirty="0" smtClean="0">
                <a:solidFill>
                  <a:schemeClr val="tx1"/>
                </a:solidFill>
              </a:rPr>
              <a:t>The first article of the decree states: Works, supplies and performances in the frame of the fight against COVID-19 aren’t subject to the provisions of the decree on PPC. </a:t>
            </a:r>
            <a:endParaRPr lang="en-US"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372" y="0"/>
            <a:ext cx="1751474" cy="972273"/>
          </a:xfrm>
          <a:prstGeom prst="rect">
            <a:avLst/>
          </a:prstGeom>
        </p:spPr>
      </p:pic>
      <p:sp>
        <p:nvSpPr>
          <p:cNvPr id="2" name="Rectangle 1"/>
          <p:cNvSpPr/>
          <p:nvPr/>
        </p:nvSpPr>
        <p:spPr>
          <a:xfrm>
            <a:off x="244247" y="0"/>
            <a:ext cx="7070953" cy="830997"/>
          </a:xfrm>
          <a:prstGeom prst="rect">
            <a:avLst/>
          </a:prstGeom>
        </p:spPr>
        <p:txBody>
          <a:bodyPr wrap="square">
            <a:spAutoFit/>
          </a:bodyPr>
          <a:lstStyle/>
          <a:p>
            <a:pPr lvl="0" algn="ctr"/>
            <a:r>
              <a:rPr lang="fr-FR" sz="2400" b="1" dirty="0">
                <a:solidFill>
                  <a:srgbClr val="E76618"/>
                </a:solidFill>
              </a:rPr>
              <a:t>DEROGATION FROM THE PUBLIC PROCUREMENT FOR MORE CELERITY</a:t>
            </a:r>
          </a:p>
        </p:txBody>
      </p:sp>
    </p:spTree>
    <p:extLst>
      <p:ext uri="{BB962C8B-B14F-4D97-AF65-F5344CB8AC3E}">
        <p14:creationId xmlns:p14="http://schemas.microsoft.com/office/powerpoint/2010/main" val="617739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833376"/>
            <a:ext cx="7697164" cy="6024623"/>
          </a:xfrm>
        </p:spPr>
        <p:txBody>
          <a:bodyPr>
            <a:normAutofit fontScale="40000" lnSpcReduction="20000"/>
          </a:bodyPr>
          <a:lstStyle/>
          <a:p>
            <a:pPr marL="0" indent="0" algn="ctr">
              <a:buNone/>
            </a:pPr>
            <a:r>
              <a:rPr lang="en-US" sz="8000" b="1" dirty="0" smtClean="0">
                <a:solidFill>
                  <a:schemeClr val="accent2"/>
                </a:solidFill>
              </a:rPr>
              <a:t>Procurement</a:t>
            </a:r>
          </a:p>
          <a:p>
            <a:pPr>
              <a:buFont typeface="Wingdings" charset="2"/>
              <a:buChar char="Ø"/>
            </a:pPr>
            <a:r>
              <a:rPr lang="en-US" sz="6800" b="1" dirty="0" smtClean="0">
                <a:solidFill>
                  <a:schemeClr val="tx1"/>
                </a:solidFill>
              </a:rPr>
              <a:t>Problems of Interpretations Regarding the Eligibility of the Procurements Connected to the Fight: </a:t>
            </a:r>
          </a:p>
          <a:p>
            <a:pPr lvl="1" algn="just">
              <a:buFont typeface="Arial"/>
              <a:buChar char="•"/>
            </a:pPr>
            <a:r>
              <a:rPr lang="fr-FR" sz="5600" dirty="0" smtClean="0"/>
              <a:t>-</a:t>
            </a:r>
            <a:r>
              <a:rPr lang="en-US" sz="5600" dirty="0" smtClean="0"/>
              <a:t>Farm</a:t>
            </a:r>
            <a:r>
              <a:rPr lang="fr-FR" sz="5600" dirty="0" smtClean="0"/>
              <a:t> inputs (</a:t>
            </a:r>
            <a:r>
              <a:rPr lang="en-US" sz="5600" dirty="0" smtClean="0"/>
              <a:t>certified</a:t>
            </a:r>
            <a:r>
              <a:rPr lang="fr-FR" sz="5600" dirty="0" smtClean="0"/>
              <a:t> </a:t>
            </a:r>
            <a:r>
              <a:rPr lang="en-US" sz="5600" dirty="0" smtClean="0"/>
              <a:t>seeds, fertilizers, urea</a:t>
            </a:r>
            <a:r>
              <a:rPr lang="mr-IN" sz="5600" dirty="0" smtClean="0"/>
              <a:t>…</a:t>
            </a:r>
            <a:r>
              <a:rPr lang="fr-FR" sz="5600" dirty="0"/>
              <a:t>) ?</a:t>
            </a:r>
          </a:p>
          <a:p>
            <a:pPr lvl="1" algn="just">
              <a:buFont typeface="Arial"/>
              <a:buChar char="•"/>
            </a:pPr>
            <a:r>
              <a:rPr lang="fr-FR" sz="5600" dirty="0"/>
              <a:t>-Acquisition </a:t>
            </a:r>
            <a:r>
              <a:rPr lang="fr-FR" sz="5600" dirty="0" smtClean="0"/>
              <a:t>of </a:t>
            </a:r>
            <a:r>
              <a:rPr lang="en-US" sz="5600" dirty="0" smtClean="0"/>
              <a:t>garbage pick-up material</a:t>
            </a:r>
            <a:r>
              <a:rPr lang="fr-FR" sz="5600" dirty="0" smtClean="0"/>
              <a:t>?</a:t>
            </a:r>
            <a:endParaRPr lang="fr-FR" sz="5600" dirty="0"/>
          </a:p>
          <a:p>
            <a:pPr lvl="1" algn="just">
              <a:buFont typeface="Arial"/>
              <a:buChar char="•"/>
            </a:pPr>
            <a:r>
              <a:rPr lang="fr-FR" sz="5600" dirty="0"/>
              <a:t>-Acquisition </a:t>
            </a:r>
            <a:r>
              <a:rPr lang="fr-FR" sz="5600" dirty="0" smtClean="0"/>
              <a:t>of </a:t>
            </a:r>
            <a:r>
              <a:rPr lang="en-US" sz="5600" dirty="0" smtClean="0"/>
              <a:t>livestock food</a:t>
            </a:r>
            <a:r>
              <a:rPr lang="fr-FR" sz="5600" dirty="0" smtClean="0"/>
              <a:t>?</a:t>
            </a:r>
            <a:endParaRPr lang="fr-FR" sz="5600" dirty="0"/>
          </a:p>
          <a:p>
            <a:pPr lvl="1" algn="just">
              <a:buFont typeface="Arial"/>
              <a:buChar char="•"/>
            </a:pPr>
            <a:r>
              <a:rPr lang="fr-FR" sz="5600" dirty="0" smtClean="0"/>
              <a:t>-</a:t>
            </a:r>
            <a:r>
              <a:rPr lang="fr-FR" sz="5600" dirty="0"/>
              <a:t>F</a:t>
            </a:r>
            <a:r>
              <a:rPr lang="fr-FR" sz="5600" dirty="0" smtClean="0"/>
              <a:t>ood </a:t>
            </a:r>
            <a:r>
              <a:rPr lang="en-US" sz="5600" dirty="0" smtClean="0"/>
              <a:t>products to rescue </a:t>
            </a:r>
            <a:r>
              <a:rPr lang="fr-FR" sz="5600" dirty="0" smtClean="0"/>
              <a:t>populations </a:t>
            </a:r>
            <a:r>
              <a:rPr lang="fr-FR" sz="5600" dirty="0"/>
              <a:t>?</a:t>
            </a:r>
          </a:p>
          <a:p>
            <a:pPr lvl="1" algn="just">
              <a:buFont typeface="Arial"/>
              <a:buChar char="•"/>
            </a:pPr>
            <a:r>
              <a:rPr lang="fr-FR" sz="5600" dirty="0" smtClean="0"/>
              <a:t>-</a:t>
            </a:r>
            <a:r>
              <a:rPr lang="en-US" sz="5600" dirty="0" smtClean="0"/>
              <a:t>Purchase of equipment for students in medical school</a:t>
            </a:r>
            <a:r>
              <a:rPr lang="fr-FR" sz="5600" dirty="0" smtClean="0"/>
              <a:t>?</a:t>
            </a:r>
            <a:endParaRPr lang="fr-FR" sz="5600" dirty="0"/>
          </a:p>
          <a:p>
            <a:pPr algn="just">
              <a:buFont typeface="Wingdings" charset="2"/>
              <a:buChar char="Ø"/>
            </a:pPr>
            <a:r>
              <a:rPr lang="fr-FR" sz="6800" b="1" dirty="0" smtClean="0">
                <a:solidFill>
                  <a:schemeClr val="tx1"/>
                </a:solidFill>
              </a:rPr>
              <a:t>The Dispute </a:t>
            </a:r>
            <a:r>
              <a:rPr lang="en-US" sz="6800" b="1" dirty="0" smtClean="0">
                <a:solidFill>
                  <a:schemeClr val="tx1"/>
                </a:solidFill>
              </a:rPr>
              <a:t>Settlement Body (DSB) of ARMP isn’t qualified to solve problems regarding procurement</a:t>
            </a:r>
            <a:r>
              <a:rPr lang="en-US" sz="6800" dirty="0"/>
              <a:t>.</a:t>
            </a:r>
            <a:r>
              <a:rPr lang="en-US" sz="6800" dirty="0" smtClean="0"/>
              <a:t> </a:t>
            </a:r>
          </a:p>
          <a:p>
            <a:pPr algn="just">
              <a:buFont typeface="Wingdings" charset="2"/>
              <a:buChar char="Ø"/>
            </a:pPr>
            <a:r>
              <a:rPr lang="en-US" sz="6800" dirty="0" smtClean="0"/>
              <a:t>But candidates have the possibility to initiate informal appeals</a:t>
            </a:r>
          </a:p>
          <a:p>
            <a:pPr algn="just"/>
            <a:endParaRPr lang="fr-FR" sz="2400" dirty="0" smtClean="0">
              <a:solidFill>
                <a:schemeClr val="tx1"/>
              </a:solidFill>
            </a:endParaRPr>
          </a:p>
          <a:p>
            <a:pPr algn="just"/>
            <a:endParaRPr lang="fr-FR" sz="2400" dirty="0">
              <a:solidFill>
                <a:srgbClr val="FF0000"/>
              </a:solidFill>
            </a:endParaRPr>
          </a:p>
          <a:p>
            <a:pPr algn="just"/>
            <a:endParaRPr lang="fr-FR" sz="2400" dirty="0" smtClean="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81023" y="12500"/>
            <a:ext cx="7106855" cy="461665"/>
          </a:xfrm>
          <a:prstGeom prst="rect">
            <a:avLst/>
          </a:prstGeom>
        </p:spPr>
        <p:txBody>
          <a:bodyPr wrap="square">
            <a:spAutoFit/>
          </a:bodyPr>
          <a:lstStyle/>
          <a:p>
            <a:pPr algn="ctr"/>
            <a:r>
              <a:rPr lang="en-US" sz="2400" b="1" dirty="0" smtClean="0">
                <a:solidFill>
                  <a:srgbClr val="FF0000"/>
                </a:solidFill>
              </a:rPr>
              <a:t>Difficulties and Risks in Public Procurements </a:t>
            </a:r>
            <a:endParaRPr lang="en-US" sz="2400" dirty="0"/>
          </a:p>
        </p:txBody>
      </p:sp>
    </p:spTree>
    <p:extLst>
      <p:ext uri="{BB962C8B-B14F-4D97-AF65-F5344CB8AC3E}">
        <p14:creationId xmlns:p14="http://schemas.microsoft.com/office/powerpoint/2010/main" val="3527872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833376"/>
            <a:ext cx="7697164" cy="6024623"/>
          </a:xfrm>
        </p:spPr>
        <p:txBody>
          <a:bodyPr>
            <a:normAutofit fontScale="25000" lnSpcReduction="20000"/>
          </a:bodyPr>
          <a:lstStyle/>
          <a:p>
            <a:pPr marL="0" indent="0" algn="ctr">
              <a:buNone/>
            </a:pPr>
            <a:r>
              <a:rPr lang="en-US" sz="11200" b="1" dirty="0" smtClean="0">
                <a:solidFill>
                  <a:schemeClr val="accent2"/>
                </a:solidFill>
              </a:rPr>
              <a:t>Contract Implementation</a:t>
            </a:r>
          </a:p>
          <a:p>
            <a:pPr algn="just">
              <a:buFont typeface="Wingdings" charset="2"/>
              <a:buChar char="Ø"/>
            </a:pPr>
            <a:r>
              <a:rPr lang="en-US" sz="8000" dirty="0" smtClean="0"/>
              <a:t>Reluctance of the public treasury that may have a difference perception of the eligibility and rejects the expenditure payment. </a:t>
            </a:r>
          </a:p>
          <a:p>
            <a:pPr algn="just">
              <a:buFont typeface="Wingdings" charset="2"/>
              <a:buChar char="Ø"/>
            </a:pPr>
            <a:r>
              <a:rPr lang="en-US" sz="8000" dirty="0" smtClean="0"/>
              <a:t>Contracting authorities concerned and the suppliers could be called to justify themselves in the frame of post COVID-19 assessment.</a:t>
            </a:r>
          </a:p>
          <a:p>
            <a:pPr algn="just">
              <a:buFont typeface="Wingdings" charset="2"/>
              <a:buChar char="Ø"/>
            </a:pPr>
            <a:r>
              <a:rPr lang="en-US" sz="8000" dirty="0" smtClean="0"/>
              <a:t>Those contracts escape procurement statistics analysis.</a:t>
            </a:r>
          </a:p>
          <a:p>
            <a:pPr algn="just">
              <a:buFont typeface="Wingdings" charset="2"/>
              <a:buChar char="Ø"/>
            </a:pPr>
            <a:r>
              <a:rPr lang="en-US" sz="8000" dirty="0" smtClean="0"/>
              <a:t>In case of any problem arisen from the implementation, the mechanism of friendly settlement can’t be set in motion.</a:t>
            </a:r>
          </a:p>
          <a:p>
            <a:pPr marL="0" indent="0" algn="just">
              <a:buNone/>
            </a:pPr>
            <a:endParaRPr lang="fr-FR" sz="8000" dirty="0"/>
          </a:p>
          <a:p>
            <a:pPr algn="just"/>
            <a:r>
              <a:rPr lang="en-US" sz="8000" dirty="0" smtClean="0">
                <a:solidFill>
                  <a:schemeClr val="accent2"/>
                </a:solidFill>
              </a:rPr>
              <a:t>In all the cases, for all eligible procurements </a:t>
            </a:r>
            <a:r>
              <a:rPr lang="en-US" sz="8000" b="1" dirty="0" smtClean="0">
                <a:solidFill>
                  <a:schemeClr val="accent5"/>
                </a:solidFill>
              </a:rPr>
              <a:t>the launch of competitive procedures remains a good practice.</a:t>
            </a:r>
            <a:endParaRPr lang="en-US" sz="8000" dirty="0" smtClean="0"/>
          </a:p>
          <a:p>
            <a:pPr marL="0" indent="0" algn="just">
              <a:buNone/>
            </a:pPr>
            <a:r>
              <a:rPr lang="en-US" sz="8000" dirty="0" smtClean="0"/>
              <a:t>Examples: The Ministry of Community Development, Social and Territorial </a:t>
            </a:r>
            <a:r>
              <a:rPr lang="en-US" sz="8000" dirty="0"/>
              <a:t>E</a:t>
            </a:r>
            <a:r>
              <a:rPr lang="en-US" sz="8000" dirty="0" smtClean="0"/>
              <a:t>quity, PADAER. </a:t>
            </a:r>
          </a:p>
          <a:p>
            <a:pPr algn="just"/>
            <a:endParaRPr lang="fr-FR" sz="2400" dirty="0">
              <a:solidFill>
                <a:srgbClr val="FF0000"/>
              </a:solidFill>
            </a:endParaRPr>
          </a:p>
          <a:p>
            <a:pPr algn="just"/>
            <a:endParaRPr lang="fr-FR" sz="2400" dirty="0" smtClean="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81023" y="12500"/>
            <a:ext cx="7106855" cy="461665"/>
          </a:xfrm>
          <a:prstGeom prst="rect">
            <a:avLst/>
          </a:prstGeom>
        </p:spPr>
        <p:txBody>
          <a:bodyPr wrap="square">
            <a:spAutoFit/>
          </a:bodyPr>
          <a:lstStyle/>
          <a:p>
            <a:pPr lvl="0" algn="ctr"/>
            <a:r>
              <a:rPr lang="en-US" sz="2400" b="1" dirty="0">
                <a:solidFill>
                  <a:srgbClr val="FF0000"/>
                </a:solidFill>
              </a:rPr>
              <a:t>Difficulties and Risks in Public Procurements </a:t>
            </a:r>
            <a:endParaRPr lang="en-US" sz="2400" dirty="0">
              <a:solidFill>
                <a:prstClr val="black"/>
              </a:solidFill>
            </a:endParaRPr>
          </a:p>
        </p:txBody>
      </p:sp>
    </p:spTree>
    <p:extLst>
      <p:ext uri="{BB962C8B-B14F-4D97-AF65-F5344CB8AC3E}">
        <p14:creationId xmlns:p14="http://schemas.microsoft.com/office/powerpoint/2010/main" val="8873310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101600"/>
            <a:ext cx="7070953" cy="6419071"/>
          </a:xfrm>
        </p:spPr>
        <p:txBody>
          <a:bodyPr>
            <a:normAutofit/>
          </a:bodyPr>
          <a:lstStyle/>
          <a:p>
            <a:pPr marL="0" indent="0" algn="ctr">
              <a:buNone/>
            </a:pPr>
            <a:endParaRPr lang="fr-FR" sz="2000" b="1"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166573" y="1291238"/>
            <a:ext cx="7226300" cy="3231654"/>
          </a:xfrm>
          <a:prstGeom prst="rect">
            <a:avLst/>
          </a:prstGeom>
        </p:spPr>
        <p:txBody>
          <a:bodyPr wrap="square">
            <a:spAutoFit/>
          </a:bodyPr>
          <a:lstStyle/>
          <a:p>
            <a:pPr algn="ctr"/>
            <a:endParaRPr lang="fr-FR" sz="2800" b="1" dirty="0" smtClean="0">
              <a:solidFill>
                <a:schemeClr val="accent4"/>
              </a:solidFill>
              <a:latin typeface="+mj-lt"/>
              <a:ea typeface="+mj-ea"/>
              <a:cs typeface="+mj-cs"/>
            </a:endParaRPr>
          </a:p>
          <a:p>
            <a:pPr algn="ctr"/>
            <a:endParaRPr lang="fr-FR" sz="2800" b="1" dirty="0">
              <a:solidFill>
                <a:schemeClr val="accent4"/>
              </a:solidFill>
              <a:latin typeface="+mj-lt"/>
              <a:ea typeface="+mj-ea"/>
              <a:cs typeface="+mj-cs"/>
            </a:endParaRPr>
          </a:p>
          <a:p>
            <a:pPr algn="ctr"/>
            <a:r>
              <a:rPr lang="fr-FR" sz="3600" b="1" dirty="0" smtClean="0">
                <a:solidFill>
                  <a:schemeClr val="accent4"/>
                </a:solidFill>
                <a:latin typeface="+mj-lt"/>
                <a:ea typeface="+mj-ea"/>
                <a:cs typeface="+mj-cs"/>
              </a:rPr>
              <a:t>3</a:t>
            </a:r>
          </a:p>
          <a:p>
            <a:pPr algn="ctr"/>
            <a:endParaRPr lang="fr-FR" sz="2800" b="1" dirty="0">
              <a:solidFill>
                <a:schemeClr val="accent4"/>
              </a:solidFill>
              <a:latin typeface="+mj-lt"/>
              <a:ea typeface="+mj-ea"/>
              <a:cs typeface="+mj-cs"/>
            </a:endParaRPr>
          </a:p>
          <a:p>
            <a:pPr algn="ctr"/>
            <a:r>
              <a:rPr lang="fr-FR" sz="2800" b="1" dirty="0" smtClean="0">
                <a:solidFill>
                  <a:schemeClr val="accent4"/>
                </a:solidFill>
                <a:latin typeface="+mj-lt"/>
                <a:ea typeface="+mj-ea"/>
                <a:cs typeface="+mj-cs"/>
              </a:rPr>
              <a:t> ACQUISITIONS OF GOODS AND SERVICES IN THE FRAME OF NORMAL ACTIVITIES PLANNED</a:t>
            </a:r>
            <a:endParaRPr lang="fr-FR" sz="2800" b="1" dirty="0">
              <a:solidFill>
                <a:schemeClr val="accent4"/>
              </a:solidFill>
              <a:latin typeface="+mj-lt"/>
              <a:ea typeface="+mj-ea"/>
              <a:cs typeface="+mj-cs"/>
            </a:endParaRPr>
          </a:p>
        </p:txBody>
      </p:sp>
    </p:spTree>
    <p:extLst>
      <p:ext uri="{BB962C8B-B14F-4D97-AF65-F5344CB8AC3E}">
        <p14:creationId xmlns:p14="http://schemas.microsoft.com/office/powerpoint/2010/main" val="3563237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023" y="101600"/>
            <a:ext cx="7234177" cy="6419071"/>
          </a:xfrm>
        </p:spPr>
        <p:txBody>
          <a:bodyPr>
            <a:normAutofit/>
          </a:bodyPr>
          <a:lstStyle/>
          <a:p>
            <a:pPr marL="0" indent="0" algn="ctr">
              <a:buNone/>
            </a:pPr>
            <a:endParaRPr lang="fr-FR" sz="2000" b="1" dirty="0">
              <a:solidFill>
                <a:srgbClr val="FF0000"/>
              </a:solidFill>
            </a:endParaRPr>
          </a:p>
          <a:p>
            <a:pPr algn="just"/>
            <a:endParaRPr lang="fr-FR" sz="2400" dirty="0" smtClean="0">
              <a:solidFill>
                <a:srgbClr val="FF0000"/>
              </a:solidFill>
            </a:endParaRPr>
          </a:p>
          <a:p>
            <a:pPr marL="0" indent="0" algn="just">
              <a:buNone/>
            </a:pPr>
            <a:endParaRPr lang="fr-FR" sz="2400" dirty="0">
              <a:solidFill>
                <a:srgbClr val="FF0000"/>
              </a:solidFill>
            </a:endParaRPr>
          </a:p>
          <a:p>
            <a:pPr marL="0" indent="0" algn="just">
              <a:buNone/>
            </a:pPr>
            <a:r>
              <a:rPr lang="en-US" sz="2400" dirty="0" smtClean="0">
                <a:solidFill>
                  <a:schemeClr val="tx1"/>
                </a:solidFill>
              </a:rPr>
              <a:t>In a context of restrictive and precautionary measures to fight against COVID-19, how to respect procurement procedures</a:t>
            </a:r>
            <a:r>
              <a:rPr lang="fr-FR" sz="2400" dirty="0" smtClean="0">
                <a:solidFill>
                  <a:schemeClr val="tx1"/>
                </a:solidFill>
              </a:rPr>
              <a:t>?</a:t>
            </a:r>
          </a:p>
          <a:p>
            <a:pPr algn="just"/>
            <a:r>
              <a:rPr lang="en-US" sz="2400" b="1" dirty="0" smtClean="0">
                <a:solidFill>
                  <a:srgbClr val="C42F1A"/>
                </a:solidFill>
              </a:rPr>
              <a:t>For the contracting authorities, during procurement phase</a:t>
            </a:r>
            <a:r>
              <a:rPr lang="fr-FR" sz="2400" dirty="0" smtClean="0">
                <a:solidFill>
                  <a:srgbClr val="C42F1A"/>
                </a:solidFill>
              </a:rPr>
              <a:t>:</a:t>
            </a:r>
          </a:p>
          <a:p>
            <a:pPr algn="just">
              <a:buFont typeface="Wingdings" charset="2"/>
              <a:buChar char="Ø"/>
            </a:pPr>
            <a:r>
              <a:rPr lang="fr-FR" sz="2400" dirty="0" smtClean="0">
                <a:solidFill>
                  <a:schemeClr val="tx1"/>
                </a:solidFill>
              </a:rPr>
              <a:t>Sales of tender document on hard copy format.</a:t>
            </a:r>
          </a:p>
          <a:p>
            <a:pPr algn="just">
              <a:buFont typeface="Wingdings" charset="2"/>
              <a:buChar char="Ø"/>
            </a:pPr>
            <a:r>
              <a:rPr lang="en-US" sz="2400" dirty="0" smtClean="0">
                <a:solidFill>
                  <a:schemeClr val="tx1"/>
                </a:solidFill>
              </a:rPr>
              <a:t>Organization of site visit.</a:t>
            </a:r>
          </a:p>
          <a:p>
            <a:pPr algn="just">
              <a:buFont typeface="Wingdings" charset="2"/>
              <a:buChar char="Ø"/>
            </a:pPr>
            <a:r>
              <a:rPr lang="en-US" sz="2400" dirty="0" smtClean="0">
                <a:solidFill>
                  <a:schemeClr val="tx1"/>
                </a:solidFill>
              </a:rPr>
              <a:t>Procurement committee sessions (public bid openings session</a:t>
            </a:r>
            <a:r>
              <a:rPr lang="fr-FR" sz="2400" dirty="0" smtClean="0">
                <a:solidFill>
                  <a:schemeClr val="tx1"/>
                </a:solidFill>
              </a:rPr>
              <a:t>).</a:t>
            </a:r>
            <a:endParaRPr lang="fr-FR" sz="2400" dirty="0">
              <a:solidFill>
                <a:schemeClr val="tx1"/>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0" y="0"/>
            <a:ext cx="7226300" cy="1384995"/>
          </a:xfrm>
          <a:prstGeom prst="rect">
            <a:avLst/>
          </a:prstGeom>
        </p:spPr>
        <p:txBody>
          <a:bodyPr wrap="square">
            <a:spAutoFit/>
          </a:bodyPr>
          <a:lstStyle/>
          <a:p>
            <a:pPr algn="ctr"/>
            <a:r>
              <a:rPr lang="en-US" sz="2800" b="1" dirty="0" smtClean="0">
                <a:solidFill>
                  <a:srgbClr val="FF0000"/>
                </a:solidFill>
              </a:rPr>
              <a:t>Problems: </a:t>
            </a:r>
            <a:r>
              <a:rPr lang="en-US" sz="2800" b="1" dirty="0" smtClean="0"/>
              <a:t>Procurements respect a </a:t>
            </a:r>
            <a:r>
              <a:rPr lang="en-US" sz="2800" b="1" dirty="0" smtClean="0">
                <a:solidFill>
                  <a:schemeClr val="accent2"/>
                </a:solidFill>
              </a:rPr>
              <a:t>series of obligatory steps </a:t>
            </a:r>
            <a:r>
              <a:rPr lang="en-US" sz="2800" b="1" dirty="0" smtClean="0"/>
              <a:t>with well defined conditions</a:t>
            </a:r>
            <a:endParaRPr lang="en-US" sz="2800" b="1" dirty="0"/>
          </a:p>
        </p:txBody>
      </p:sp>
    </p:spTree>
    <p:extLst>
      <p:ext uri="{BB962C8B-B14F-4D97-AF65-F5344CB8AC3E}">
        <p14:creationId xmlns:p14="http://schemas.microsoft.com/office/powerpoint/2010/main" val="2035755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0"/>
            <a:ext cx="7070953" cy="6520671"/>
          </a:xfrm>
        </p:spPr>
        <p:txBody>
          <a:bodyPr>
            <a:normAutofit fontScale="85000" lnSpcReduction="10000"/>
          </a:bodyPr>
          <a:lstStyle/>
          <a:p>
            <a:pPr marL="0" indent="0" algn="just">
              <a:buNone/>
            </a:pPr>
            <a:endParaRPr lang="fr-FR" sz="2400" dirty="0">
              <a:solidFill>
                <a:srgbClr val="FF0000"/>
              </a:solidFill>
            </a:endParaRPr>
          </a:p>
          <a:p>
            <a:pPr algn="just"/>
            <a:r>
              <a:rPr lang="fr-FR" sz="3100" b="1" dirty="0" smtClean="0">
                <a:solidFill>
                  <a:srgbClr val="C42F1A"/>
                </a:solidFill>
              </a:rPr>
              <a:t>For Public </a:t>
            </a:r>
            <a:r>
              <a:rPr lang="en-US" sz="3100" b="1" dirty="0">
                <a:solidFill>
                  <a:srgbClr val="C42F1A"/>
                </a:solidFill>
              </a:rPr>
              <a:t>P</a:t>
            </a:r>
            <a:r>
              <a:rPr lang="en-US" sz="3100" b="1" dirty="0" smtClean="0">
                <a:solidFill>
                  <a:srgbClr val="C42F1A"/>
                </a:solidFill>
              </a:rPr>
              <a:t>rocurement</a:t>
            </a:r>
            <a:r>
              <a:rPr lang="fr-FR" sz="3100" b="1" dirty="0" smtClean="0">
                <a:solidFill>
                  <a:srgbClr val="C42F1A"/>
                </a:solidFill>
              </a:rPr>
              <a:t> Candidates</a:t>
            </a:r>
          </a:p>
          <a:p>
            <a:pPr algn="just">
              <a:buFont typeface="Wingdings" charset="2"/>
              <a:buChar char="Ø"/>
            </a:pPr>
            <a:r>
              <a:rPr lang="en-US" sz="2400" b="1" dirty="0" smtClean="0">
                <a:solidFill>
                  <a:schemeClr val="accent2"/>
                </a:solidFill>
              </a:rPr>
              <a:t>Access to tender documents</a:t>
            </a:r>
            <a:r>
              <a:rPr lang="en-US" sz="2400" dirty="0" smtClean="0">
                <a:solidFill>
                  <a:schemeClr val="tx1"/>
                </a:solidFill>
              </a:rPr>
              <a:t>: ARMP proposes their transfers by electronic means, with the obligation to acknowledge receipt.</a:t>
            </a:r>
          </a:p>
          <a:p>
            <a:pPr algn="just">
              <a:buFont typeface="Wingdings" charset="2"/>
              <a:buChar char="Ø"/>
            </a:pPr>
            <a:r>
              <a:rPr lang="en-US" sz="2400" b="1" dirty="0" smtClean="0">
                <a:solidFill>
                  <a:schemeClr val="accent2"/>
                </a:solidFill>
              </a:rPr>
              <a:t>Participation in the site visit</a:t>
            </a:r>
            <a:r>
              <a:rPr lang="en-US" sz="2400" dirty="0" smtClean="0">
                <a:solidFill>
                  <a:schemeClr val="tx1"/>
                </a:solidFill>
              </a:rPr>
              <a:t>: During the implementation of the restrictive measures (border closures and intercity travel forbiddance) making  a site visit an </a:t>
            </a:r>
            <a:r>
              <a:rPr lang="en-US" sz="2400" dirty="0" smtClean="0">
                <a:solidFill>
                  <a:schemeClr val="accent5"/>
                </a:solidFill>
              </a:rPr>
              <a:t>obligation</a:t>
            </a:r>
            <a:r>
              <a:rPr lang="en-US" sz="2400" dirty="0" smtClean="0">
                <a:solidFill>
                  <a:schemeClr val="tx1"/>
                </a:solidFill>
              </a:rPr>
              <a:t> is an </a:t>
            </a:r>
            <a:r>
              <a:rPr lang="en-US" sz="2400" dirty="0" smtClean="0">
                <a:solidFill>
                  <a:schemeClr val="accent5"/>
                </a:solidFill>
              </a:rPr>
              <a:t>obstacle to</a:t>
            </a:r>
            <a:r>
              <a:rPr lang="en-US" sz="2400" dirty="0" smtClean="0">
                <a:solidFill>
                  <a:schemeClr val="tx1"/>
                </a:solidFill>
              </a:rPr>
              <a:t> access.</a:t>
            </a:r>
          </a:p>
          <a:p>
            <a:pPr algn="just">
              <a:buFont typeface="Wingdings" charset="2"/>
              <a:buChar char="Ø"/>
            </a:pPr>
            <a:r>
              <a:rPr lang="fr-FR" sz="2400" b="1" dirty="0" smtClean="0">
                <a:solidFill>
                  <a:schemeClr val="accent2"/>
                </a:solidFill>
              </a:rPr>
              <a:t>Tender </a:t>
            </a:r>
            <a:r>
              <a:rPr lang="en-US" sz="2400" b="1" dirty="0" smtClean="0">
                <a:solidFill>
                  <a:schemeClr val="accent2"/>
                </a:solidFill>
              </a:rPr>
              <a:t>deposit</a:t>
            </a:r>
            <a:r>
              <a:rPr lang="fr-FR" sz="2400" b="1" dirty="0" smtClean="0">
                <a:solidFill>
                  <a:schemeClr val="accent2"/>
                </a:solidFill>
              </a:rPr>
              <a:t> and participation in </a:t>
            </a:r>
            <a:r>
              <a:rPr lang="en-US" sz="2400" b="1" dirty="0" smtClean="0">
                <a:solidFill>
                  <a:schemeClr val="accent2"/>
                </a:solidFill>
              </a:rPr>
              <a:t>bid opening sessions</a:t>
            </a:r>
            <a:r>
              <a:rPr lang="en-US" sz="2400" dirty="0" smtClean="0">
                <a:solidFill>
                  <a:schemeClr val="tx1"/>
                </a:solidFill>
              </a:rPr>
              <a:t>, especially for candidates based abroad.</a:t>
            </a:r>
          </a:p>
          <a:p>
            <a:pPr algn="just">
              <a:buFont typeface="Wingdings" charset="2"/>
              <a:buChar char="Ø"/>
            </a:pPr>
            <a:r>
              <a:rPr lang="en-US" sz="2400" b="1" dirty="0" smtClean="0">
                <a:solidFill>
                  <a:schemeClr val="accent5"/>
                </a:solidFill>
              </a:rPr>
              <a:t>Digital submission </a:t>
            </a:r>
            <a:r>
              <a:rPr lang="en-US" sz="2400" dirty="0" smtClean="0">
                <a:solidFill>
                  <a:srgbClr val="000000"/>
                </a:solidFill>
              </a:rPr>
              <a:t>could be the solution, but the national system being incomplete, its implementation for most framework agreements risks to be impossible.</a:t>
            </a:r>
            <a:endParaRPr lang="en-US" sz="2400" dirty="0" smtClean="0">
              <a:solidFill>
                <a:schemeClr val="tx1"/>
              </a:solidFill>
            </a:endParaRPr>
          </a:p>
          <a:p>
            <a:pPr algn="just">
              <a:buFont typeface="Wingdings" charset="2"/>
              <a:buChar char="Ø"/>
            </a:pPr>
            <a:r>
              <a:rPr lang="en-US" sz="2400" dirty="0" smtClean="0">
                <a:solidFill>
                  <a:schemeClr val="tx1"/>
                </a:solidFill>
              </a:rPr>
              <a:t>In response to a notice request concerning the possibility to receive, in the frame of a tender, the copy of tender guarantee, the Dispute Settlement Body (DSB) has thought that the Framework Agreement (FA) can   </a:t>
            </a:r>
            <a:r>
              <a:rPr lang="en-US" sz="2400" b="1" dirty="0" smtClean="0">
                <a:solidFill>
                  <a:schemeClr val="accent5"/>
                </a:solidFill>
              </a:rPr>
              <a:t>exceptionally, </a:t>
            </a:r>
            <a:r>
              <a:rPr lang="en-US" sz="2400" dirty="0" smtClean="0">
                <a:solidFill>
                  <a:schemeClr val="tx1"/>
                </a:solidFill>
              </a:rPr>
              <a:t>accept such a warranty and demand the original afterwards, in the case of a contract award.</a:t>
            </a:r>
            <a:endParaRPr lang="en-US"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Tree>
    <p:extLst>
      <p:ext uri="{BB962C8B-B14F-4D97-AF65-F5344CB8AC3E}">
        <p14:creationId xmlns:p14="http://schemas.microsoft.com/office/powerpoint/2010/main" val="2419519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1600" y="101600"/>
            <a:ext cx="7456667" cy="6756400"/>
          </a:xfrm>
        </p:spPr>
        <p:txBody>
          <a:bodyPr>
            <a:normAutofit fontScale="92500" lnSpcReduction="20000"/>
          </a:bodyPr>
          <a:lstStyle/>
          <a:p>
            <a:pPr marL="0" indent="0" algn="just">
              <a:buNone/>
            </a:pPr>
            <a:endParaRPr lang="fr-FR" sz="2400" dirty="0" smtClean="0">
              <a:solidFill>
                <a:srgbClr val="FF0000"/>
              </a:solidFill>
            </a:endParaRPr>
          </a:p>
          <a:p>
            <a:pPr algn="just"/>
            <a:endParaRPr lang="fr-FR" sz="2400" dirty="0">
              <a:solidFill>
                <a:srgbClr val="FF0000"/>
              </a:solidFill>
            </a:endParaRPr>
          </a:p>
          <a:p>
            <a:endParaRPr lang="fr-FR" sz="2000" dirty="0" smtClean="0"/>
          </a:p>
          <a:p>
            <a:pPr marL="0" indent="0">
              <a:buNone/>
            </a:pPr>
            <a:r>
              <a:rPr lang="en-US" sz="2600" dirty="0" smtClean="0"/>
              <a:t>The provisions of the Public Procurement Code referring to writings do not hinder their replacement by an electronic medium or exchange</a:t>
            </a:r>
            <a:r>
              <a:rPr lang="fr-FR" sz="2600" dirty="0" smtClean="0"/>
              <a:t>.</a:t>
            </a:r>
            <a:endParaRPr lang="fr-FR" sz="2600" dirty="0"/>
          </a:p>
          <a:p>
            <a:pPr marL="0" indent="0">
              <a:buNone/>
            </a:pPr>
            <a:endParaRPr lang="fr-FR" sz="2000" dirty="0" smtClean="0"/>
          </a:p>
          <a:p>
            <a:r>
              <a:rPr lang="en-US" sz="2400" dirty="0" smtClean="0"/>
              <a:t>Article 57 of the PPC: Documents by the contracting authorities to provide candidates with as well as tenders or participation requests by the candidates to the contracting authorities can also be, at the discretion of the contracting authority, transmitted electronically</a:t>
            </a:r>
            <a:r>
              <a:rPr lang="fr-FR" sz="2400" dirty="0" smtClean="0"/>
              <a:t>. </a:t>
            </a:r>
          </a:p>
          <a:p>
            <a:r>
              <a:rPr lang="en-US" sz="2400" dirty="0" smtClean="0"/>
              <a:t>NB: The transmission and the reception system must respect the technical criteria of encryption and electronic signature</a:t>
            </a:r>
            <a:r>
              <a:rPr lang="fr-FR" sz="2400" dirty="0" smtClean="0"/>
              <a:t>.</a:t>
            </a:r>
          </a:p>
          <a:p>
            <a:pPr marL="0" indent="0">
              <a:buNone/>
            </a:pPr>
            <a:r>
              <a:rPr lang="fr-FR" sz="2400" dirty="0"/>
              <a:t>NB: </a:t>
            </a:r>
            <a:r>
              <a:rPr lang="en-US" sz="2400" dirty="0" smtClean="0"/>
              <a:t>The electronic signature of the tender is a reliable way.</a:t>
            </a:r>
          </a:p>
          <a:p>
            <a:pPr marL="0" indent="0">
              <a:buNone/>
            </a:pPr>
            <a:r>
              <a:rPr lang="en-US" sz="2400" dirty="0" smtClean="0"/>
              <a:t>Timestamp helps to manage date and time of the submission</a:t>
            </a:r>
            <a:r>
              <a:rPr lang="fr-FR" sz="2400" dirty="0" smtClean="0"/>
              <a:t>.</a:t>
            </a:r>
            <a:endParaRPr lang="fr-FR" sz="2400" dirty="0"/>
          </a:p>
          <a:p>
            <a:pPr marL="0" indent="0">
              <a:buNone/>
            </a:pPr>
            <a:endParaRPr lang="fr-FR" sz="2000" dirty="0"/>
          </a:p>
          <a:p>
            <a:endParaRPr lang="fr-FR" sz="2000" dirty="0" smtClean="0"/>
          </a:p>
          <a:p>
            <a:endParaRPr lang="fr-FR" sz="2400" dirty="0">
              <a:solidFill>
                <a:srgbClr val="FF0000"/>
              </a:solidFill>
            </a:endParaRPr>
          </a:p>
          <a:p>
            <a:pPr marL="0" indent="0" algn="just">
              <a:buNone/>
            </a:pPr>
            <a:endParaRPr lang="fr-FR" sz="2400" dirty="0">
              <a:solidFill>
                <a:srgbClr val="FF0000"/>
              </a:solidFill>
            </a:endParaRPr>
          </a:p>
          <a:p>
            <a:pPr algn="just"/>
            <a:endParaRPr lang="fr-FR" sz="2400" dirty="0" smtClean="0">
              <a:solidFill>
                <a:srgbClr val="FF0000"/>
              </a:solidFill>
            </a:endParaRPr>
          </a:p>
          <a:p>
            <a:pPr algn="just"/>
            <a:endParaRPr lang="fr-FR" sz="2400"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101600" y="1"/>
            <a:ext cx="8064500" cy="1200329"/>
          </a:xfrm>
          <a:prstGeom prst="rect">
            <a:avLst/>
          </a:prstGeom>
        </p:spPr>
        <p:txBody>
          <a:bodyPr wrap="square">
            <a:spAutoFit/>
          </a:bodyPr>
          <a:lstStyle/>
          <a:p>
            <a:pPr algn="ctr"/>
            <a:r>
              <a:rPr lang="en-US" sz="3600" b="1" dirty="0" smtClean="0">
                <a:solidFill>
                  <a:schemeClr val="accent4"/>
                </a:solidFill>
                <a:latin typeface="+mj-lt"/>
                <a:ea typeface="+mj-ea"/>
                <a:cs typeface="+mj-cs"/>
              </a:rPr>
              <a:t>Electronic Use in the Public Procurement Code </a:t>
            </a:r>
            <a:endParaRPr lang="en-US" sz="3600" dirty="0"/>
          </a:p>
        </p:txBody>
      </p:sp>
    </p:spTree>
    <p:extLst>
      <p:ext uri="{BB962C8B-B14F-4D97-AF65-F5344CB8AC3E}">
        <p14:creationId xmlns:p14="http://schemas.microsoft.com/office/powerpoint/2010/main" val="2093132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101600"/>
            <a:ext cx="7070953" cy="6419071"/>
          </a:xfrm>
        </p:spPr>
        <p:txBody>
          <a:bodyPr>
            <a:normAutofit/>
          </a:bodyPr>
          <a:lstStyle/>
          <a:p>
            <a:pPr marL="0" indent="0" algn="just">
              <a:buNone/>
            </a:pPr>
            <a:r>
              <a:rPr lang="fr-FR" sz="2400" dirty="0" smtClean="0">
                <a:solidFill>
                  <a:srgbClr val="FF0000"/>
                </a:solidFill>
              </a:rPr>
              <a:t> </a:t>
            </a:r>
            <a:endParaRPr lang="fr-FR" sz="2400" dirty="0">
              <a:solidFill>
                <a:srgbClr val="FF0000"/>
              </a:solidFill>
            </a:endParaRPr>
          </a:p>
          <a:p>
            <a:pPr algn="just"/>
            <a:r>
              <a:rPr lang="en-US" sz="2400" dirty="0" smtClean="0">
                <a:solidFill>
                  <a:srgbClr val="000000"/>
                </a:solidFill>
              </a:rPr>
              <a:t>Several postponements of bid opening dates already programed</a:t>
            </a:r>
            <a:r>
              <a:rPr lang="fr-FR" sz="2400" dirty="0" smtClean="0">
                <a:solidFill>
                  <a:srgbClr val="000000"/>
                </a:solidFill>
              </a:rPr>
              <a:t>. </a:t>
            </a:r>
          </a:p>
          <a:p>
            <a:pPr algn="just"/>
            <a:r>
              <a:rPr lang="en-US" sz="2400" dirty="0" smtClean="0">
                <a:solidFill>
                  <a:srgbClr val="000000"/>
                </a:solidFill>
              </a:rPr>
              <a:t>Suspensions of new procedures of tender launch</a:t>
            </a:r>
            <a:r>
              <a:rPr lang="fr-FR" sz="2400" dirty="0" smtClean="0">
                <a:solidFill>
                  <a:srgbClr val="000000"/>
                </a:solidFill>
              </a:rPr>
              <a:t>.</a:t>
            </a:r>
            <a:endParaRPr lang="fr-FR" sz="2400" dirty="0">
              <a:solidFill>
                <a:srgbClr val="000000"/>
              </a:solidFill>
            </a:endParaRPr>
          </a:p>
          <a:p>
            <a:pPr algn="just"/>
            <a:r>
              <a:rPr lang="en-US" sz="2400" dirty="0" smtClean="0">
                <a:solidFill>
                  <a:srgbClr val="000000"/>
                </a:solidFill>
              </a:rPr>
              <a:t>ARMP has noticed the complaint of a candidate outside the country and whose request to postpone the bid opening wasn’t granted by the contracting authority</a:t>
            </a:r>
            <a:r>
              <a:rPr lang="fr-FR" sz="2400" dirty="0" smtClean="0">
                <a:solidFill>
                  <a:srgbClr val="000000"/>
                </a:solidFill>
              </a:rPr>
              <a:t>:</a:t>
            </a:r>
          </a:p>
          <a:p>
            <a:pPr lvl="1" algn="just">
              <a:buFont typeface="Wingdings" charset="2"/>
              <a:buChar char="Ø"/>
            </a:pPr>
            <a:r>
              <a:rPr lang="en-US" sz="2200" dirty="0" smtClean="0">
                <a:solidFill>
                  <a:schemeClr val="accent5"/>
                </a:solidFill>
              </a:rPr>
              <a:t>Decision of the DSB</a:t>
            </a:r>
            <a:r>
              <a:rPr lang="en-US" sz="2200" dirty="0" smtClean="0">
                <a:solidFill>
                  <a:srgbClr val="000000"/>
                </a:solidFill>
              </a:rPr>
              <a:t>: The claimant request was refused as there is no statutory text that imposes the postponement of bid opening sessions. The contracting authority is sovereign in its decision to postpone or not in accordance with its planning and emergencies</a:t>
            </a:r>
            <a:r>
              <a:rPr lang="fr-FR" sz="2200" dirty="0" smtClean="0">
                <a:solidFill>
                  <a:srgbClr val="000000"/>
                </a:solidFill>
              </a:rPr>
              <a:t>. </a:t>
            </a:r>
          </a:p>
          <a:p>
            <a:pPr algn="just">
              <a:buFontTx/>
              <a:buChar char="-"/>
            </a:pPr>
            <a:endParaRPr lang="fr-FR" sz="2400" dirty="0">
              <a:solidFill>
                <a:srgbClr val="000000"/>
              </a:solidFill>
            </a:endParaRPr>
          </a:p>
          <a:p>
            <a:pPr algn="just"/>
            <a:endParaRPr lang="fr-FR" sz="2400" dirty="0">
              <a:solidFill>
                <a:srgbClr val="FF0000"/>
              </a:solidFill>
            </a:endParaRPr>
          </a:p>
          <a:p>
            <a:pPr marL="0" indent="0" algn="just">
              <a:buNone/>
            </a:pPr>
            <a:endParaRPr lang="fr-FR" sz="2400" dirty="0">
              <a:solidFill>
                <a:srgbClr val="FF0000"/>
              </a:solidFill>
            </a:endParaRPr>
          </a:p>
          <a:p>
            <a:pPr algn="just"/>
            <a:endParaRPr lang="fr-FR" sz="2400" dirty="0" smtClean="0">
              <a:solidFill>
                <a:srgbClr val="FF0000"/>
              </a:solidFill>
            </a:endParaRPr>
          </a:p>
          <a:p>
            <a:pPr algn="just"/>
            <a:endParaRPr lang="fr-FR" sz="2400"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101600" y="0"/>
            <a:ext cx="7366000" cy="584775"/>
          </a:xfrm>
          <a:prstGeom prst="rect">
            <a:avLst/>
          </a:prstGeom>
        </p:spPr>
        <p:txBody>
          <a:bodyPr wrap="square">
            <a:spAutoFit/>
          </a:bodyPr>
          <a:lstStyle/>
          <a:p>
            <a:pPr algn="ctr"/>
            <a:r>
              <a:rPr lang="fr-FR" sz="3200" b="1" dirty="0" smtClean="0">
                <a:solidFill>
                  <a:schemeClr val="accent4"/>
                </a:solidFill>
                <a:latin typeface="+mj-lt"/>
                <a:ea typeface="+mj-ea"/>
                <a:cs typeface="+mj-cs"/>
              </a:rPr>
              <a:t>Phase of Tender </a:t>
            </a:r>
            <a:r>
              <a:rPr lang="en-US" sz="3200" b="1" dirty="0" smtClean="0">
                <a:solidFill>
                  <a:schemeClr val="accent4"/>
                </a:solidFill>
                <a:latin typeface="+mj-lt"/>
                <a:ea typeface="+mj-ea"/>
                <a:cs typeface="+mj-cs"/>
              </a:rPr>
              <a:t>Launch </a:t>
            </a:r>
            <a:endParaRPr lang="en-US" sz="3200" b="1" dirty="0">
              <a:solidFill>
                <a:schemeClr val="accent4"/>
              </a:solidFill>
              <a:latin typeface="+mj-lt"/>
              <a:ea typeface="+mj-ea"/>
              <a:cs typeface="+mj-cs"/>
            </a:endParaRPr>
          </a:p>
        </p:txBody>
      </p:sp>
    </p:spTree>
    <p:extLst>
      <p:ext uri="{BB962C8B-B14F-4D97-AF65-F5344CB8AC3E}">
        <p14:creationId xmlns:p14="http://schemas.microsoft.com/office/powerpoint/2010/main" val="3498686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101600"/>
            <a:ext cx="7070953" cy="6611716"/>
          </a:xfrm>
        </p:spPr>
        <p:txBody>
          <a:bodyPr>
            <a:normAutofit lnSpcReduction="10000"/>
          </a:bodyPr>
          <a:lstStyle/>
          <a:p>
            <a:pPr marL="0" indent="0" algn="just">
              <a:buNone/>
            </a:pPr>
            <a:endParaRPr lang="fr-FR" sz="2400" dirty="0">
              <a:solidFill>
                <a:srgbClr val="FF0000"/>
              </a:solidFill>
            </a:endParaRPr>
          </a:p>
          <a:p>
            <a:pPr algn="just"/>
            <a:r>
              <a:rPr lang="en-US" sz="2400" dirty="0" smtClean="0">
                <a:solidFill>
                  <a:srgbClr val="000000"/>
                </a:solidFill>
              </a:rPr>
              <a:t>ARMP received notice request from framework agreements questioning the possibility to hold ARMP </a:t>
            </a:r>
            <a:r>
              <a:rPr lang="en-US" sz="2400" b="1" dirty="0" smtClean="0">
                <a:solidFill>
                  <a:schemeClr val="accent2"/>
                </a:solidFill>
              </a:rPr>
              <a:t>bid opening sessions in the absence of candidates</a:t>
            </a:r>
            <a:r>
              <a:rPr lang="en-US" sz="2400" dirty="0" smtClean="0">
                <a:solidFill>
                  <a:srgbClr val="000000"/>
                </a:solidFill>
              </a:rPr>
              <a:t>:</a:t>
            </a:r>
          </a:p>
          <a:p>
            <a:pPr lvl="1" algn="just">
              <a:buFont typeface="Wingdings" charset="2"/>
              <a:buChar char="Ø"/>
            </a:pPr>
            <a:r>
              <a:rPr lang="en-US" sz="2200" b="1" dirty="0" smtClean="0">
                <a:solidFill>
                  <a:srgbClr val="000000"/>
                </a:solidFill>
              </a:rPr>
              <a:t>In the notice n°6 of April 1</a:t>
            </a:r>
            <a:r>
              <a:rPr lang="en-US" sz="2200" b="1" baseline="30000" dirty="0" smtClean="0">
                <a:solidFill>
                  <a:srgbClr val="000000"/>
                </a:solidFill>
              </a:rPr>
              <a:t>st</a:t>
            </a:r>
            <a:r>
              <a:rPr lang="en-US" sz="2200" b="1" dirty="0" smtClean="0">
                <a:solidFill>
                  <a:srgbClr val="000000"/>
                </a:solidFill>
              </a:rPr>
              <a:t>, 2020</a:t>
            </a:r>
            <a:r>
              <a:rPr lang="en-US" sz="2200" dirty="0" smtClean="0">
                <a:solidFill>
                  <a:srgbClr val="000000"/>
                </a:solidFill>
              </a:rPr>
              <a:t>, ARMP doesn’t authorize the holding of bid opening sessions in </a:t>
            </a:r>
            <a:r>
              <a:rPr lang="en-US" sz="2200" dirty="0" smtClean="0">
                <a:solidFill>
                  <a:srgbClr val="FF0000"/>
                </a:solidFill>
              </a:rPr>
              <a:t>the absence of candidates </a:t>
            </a:r>
            <a:endParaRPr lang="en-US" sz="2200" dirty="0" smtClean="0">
              <a:solidFill>
                <a:srgbClr val="000000"/>
              </a:solidFill>
            </a:endParaRPr>
          </a:p>
          <a:p>
            <a:pPr lvl="1" algn="just">
              <a:buFont typeface="Wingdings" charset="2"/>
              <a:buChar char="Ø"/>
            </a:pPr>
            <a:r>
              <a:rPr lang="en-US" sz="2200" dirty="0" smtClean="0">
                <a:solidFill>
                  <a:srgbClr val="000000"/>
                </a:solidFill>
              </a:rPr>
              <a:t>It recommends the FAs to take measures to respect the advised precautionary measures: social distancing, mask wearing, use of sanitizers.</a:t>
            </a:r>
          </a:p>
          <a:p>
            <a:pPr lvl="1" algn="just">
              <a:buFont typeface="Wingdings" charset="2"/>
              <a:buChar char="Ø"/>
            </a:pPr>
            <a:r>
              <a:rPr lang="en-US" sz="2200" dirty="0" smtClean="0">
                <a:solidFill>
                  <a:srgbClr val="FF0000"/>
                </a:solidFill>
              </a:rPr>
              <a:t>Consequence: Despite the sanitary situation, candidates keep their right to participate in bid opening sessions.</a:t>
            </a:r>
          </a:p>
          <a:p>
            <a:pPr lvl="1" algn="just">
              <a:buFont typeface="Wingdings" charset="2"/>
              <a:buChar char="Ø"/>
            </a:pPr>
            <a:r>
              <a:rPr lang="en-US" sz="2000" dirty="0" smtClean="0">
                <a:solidFill>
                  <a:schemeClr val="tx1"/>
                </a:solidFill>
              </a:rPr>
              <a:t>Example: A bid opening session on a contract of billions of F CFA was subject to appeal before the DSB</a:t>
            </a:r>
            <a:r>
              <a:rPr lang="fr-FR" sz="2000" dirty="0" smtClean="0">
                <a:solidFill>
                  <a:schemeClr val="tx1"/>
                </a:solidFill>
              </a:rPr>
              <a:t>.</a:t>
            </a:r>
            <a:endParaRPr lang="fr-FR" sz="2000" dirty="0">
              <a:solidFill>
                <a:schemeClr val="tx1"/>
              </a:solidFill>
            </a:endParaRPr>
          </a:p>
          <a:p>
            <a:pPr algn="just"/>
            <a:endParaRPr lang="fr-FR" sz="2400" dirty="0">
              <a:solidFill>
                <a:srgbClr val="000000"/>
              </a:solidFill>
            </a:endParaRPr>
          </a:p>
          <a:p>
            <a:pPr algn="just"/>
            <a:endParaRPr lang="fr-FR" sz="2400" dirty="0" smtClean="0">
              <a:solidFill>
                <a:srgbClr val="000000"/>
              </a:solidFill>
            </a:endParaRPr>
          </a:p>
          <a:p>
            <a:pPr algn="just"/>
            <a:endParaRPr lang="fr-FR" sz="2400" dirty="0">
              <a:solidFill>
                <a:srgbClr val="000000"/>
              </a:solidFill>
            </a:endParaRPr>
          </a:p>
          <a:p>
            <a:pPr algn="just"/>
            <a:endParaRPr lang="fr-FR" sz="2400" dirty="0">
              <a:solidFill>
                <a:srgbClr val="FF0000"/>
              </a:solidFill>
            </a:endParaRPr>
          </a:p>
          <a:p>
            <a:pPr marL="0" indent="0" algn="just">
              <a:buNone/>
            </a:pPr>
            <a:endParaRPr lang="fr-FR" sz="2400" dirty="0">
              <a:solidFill>
                <a:srgbClr val="FF0000"/>
              </a:solidFill>
            </a:endParaRPr>
          </a:p>
          <a:p>
            <a:pPr algn="just"/>
            <a:endParaRPr lang="fr-FR" sz="2400" dirty="0" smtClean="0">
              <a:solidFill>
                <a:srgbClr val="FF0000"/>
              </a:solidFill>
            </a:endParaRPr>
          </a:p>
          <a:p>
            <a:pPr algn="just"/>
            <a:endParaRPr lang="fr-FR" sz="2400"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101600" y="0"/>
            <a:ext cx="7366000" cy="646331"/>
          </a:xfrm>
          <a:prstGeom prst="rect">
            <a:avLst/>
          </a:prstGeom>
        </p:spPr>
        <p:txBody>
          <a:bodyPr wrap="square">
            <a:spAutoFit/>
          </a:bodyPr>
          <a:lstStyle/>
          <a:p>
            <a:pPr algn="ctr"/>
            <a:r>
              <a:rPr lang="en-US" sz="3600" b="1" dirty="0" smtClean="0">
                <a:solidFill>
                  <a:schemeClr val="accent4"/>
                </a:solidFill>
                <a:latin typeface="+mj-lt"/>
                <a:ea typeface="+mj-ea"/>
                <a:cs typeface="+mj-cs"/>
              </a:rPr>
              <a:t>Bid Opening Phase</a:t>
            </a:r>
            <a:endParaRPr lang="en-US" sz="3600" b="1" dirty="0">
              <a:solidFill>
                <a:schemeClr val="accent4"/>
              </a:solidFill>
              <a:latin typeface="+mj-lt"/>
              <a:ea typeface="+mj-ea"/>
              <a:cs typeface="+mj-cs"/>
            </a:endParaRPr>
          </a:p>
        </p:txBody>
      </p:sp>
    </p:spTree>
    <p:extLst>
      <p:ext uri="{BB962C8B-B14F-4D97-AF65-F5344CB8AC3E}">
        <p14:creationId xmlns:p14="http://schemas.microsoft.com/office/powerpoint/2010/main" val="3862674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203200"/>
            <a:ext cx="7070953" cy="6317471"/>
          </a:xfrm>
        </p:spPr>
        <p:txBody>
          <a:bodyPr>
            <a:normAutofit/>
          </a:bodyPr>
          <a:lstStyle/>
          <a:p>
            <a:pPr marL="0" indent="0" algn="ctr">
              <a:buNone/>
            </a:pPr>
            <a:endParaRPr lang="fr-FR" sz="2800" b="1" dirty="0" smtClean="0">
              <a:solidFill>
                <a:srgbClr val="FF0000"/>
              </a:solidFill>
            </a:endParaRPr>
          </a:p>
          <a:p>
            <a:pPr marL="0" indent="0" algn="ctr">
              <a:buNone/>
            </a:pPr>
            <a:r>
              <a:rPr lang="fr-FR" sz="3600" b="1" dirty="0" smtClean="0">
                <a:solidFill>
                  <a:srgbClr val="FF0000"/>
                </a:solidFill>
              </a:rPr>
              <a:t>4</a:t>
            </a:r>
            <a:endParaRPr lang="fr-FR" sz="3600" b="1" dirty="0">
              <a:solidFill>
                <a:srgbClr val="FF0000"/>
              </a:solidFill>
            </a:endParaRPr>
          </a:p>
          <a:p>
            <a:pPr marL="0" indent="0" algn="ctr">
              <a:buNone/>
            </a:pPr>
            <a:endParaRPr lang="fr-FR" sz="2800" b="1" dirty="0" smtClean="0">
              <a:solidFill>
                <a:srgbClr val="FF0000"/>
              </a:solidFill>
            </a:endParaRPr>
          </a:p>
          <a:p>
            <a:pPr marL="0" indent="0" algn="ctr">
              <a:buNone/>
            </a:pPr>
            <a:r>
              <a:rPr lang="fr-FR" sz="3200" b="1" dirty="0" smtClean="0">
                <a:solidFill>
                  <a:srgbClr val="FF0000"/>
                </a:solidFill>
              </a:rPr>
              <a:t>PUBLIC PROCUREMENT IMPLEMENTATION IN COVID-19 CONTEXT</a:t>
            </a:r>
          </a:p>
          <a:p>
            <a:endParaRPr lang="fr-FR" sz="2400" dirty="0"/>
          </a:p>
          <a:p>
            <a:endParaRPr lang="fr-FR" sz="2400"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891250" y="0"/>
            <a:ext cx="5509549" cy="646331"/>
          </a:xfrm>
          <a:prstGeom prst="rect">
            <a:avLst/>
          </a:prstGeom>
        </p:spPr>
        <p:txBody>
          <a:bodyPr wrap="square">
            <a:spAutoFit/>
          </a:bodyPr>
          <a:lstStyle/>
          <a:p>
            <a:pPr algn="ctr"/>
            <a:endParaRPr lang="fr-FR" sz="3600" b="1" dirty="0">
              <a:solidFill>
                <a:schemeClr val="accent1"/>
              </a:solidFill>
              <a:latin typeface="+mj-lt"/>
              <a:ea typeface="+mj-ea"/>
              <a:cs typeface="+mj-cs"/>
            </a:endParaRPr>
          </a:p>
        </p:txBody>
      </p:sp>
    </p:spTree>
    <p:extLst>
      <p:ext uri="{BB962C8B-B14F-4D97-AF65-F5344CB8AC3E}">
        <p14:creationId xmlns:p14="http://schemas.microsoft.com/office/powerpoint/2010/main" val="301818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114300" y="0"/>
            <a:ext cx="7112000" cy="584775"/>
          </a:xfrm>
          <a:prstGeom prst="rect">
            <a:avLst/>
          </a:prstGeom>
        </p:spPr>
        <p:txBody>
          <a:bodyPr wrap="square">
            <a:spAutoFit/>
          </a:bodyPr>
          <a:lstStyle/>
          <a:p>
            <a:pPr algn="ctr"/>
            <a:r>
              <a:rPr lang="en-US" sz="3200" b="1" dirty="0" smtClean="0">
                <a:solidFill>
                  <a:schemeClr val="accent4"/>
                </a:solidFill>
                <a:latin typeface="Century Gothic" panose="020B0502020202020204"/>
                <a:cs typeface="Arial" pitchFamily="34" charset="0"/>
              </a:rPr>
              <a:t>Content</a:t>
            </a:r>
            <a:endParaRPr lang="en-US" sz="3200" b="1" dirty="0">
              <a:solidFill>
                <a:schemeClr val="accent4"/>
              </a:solidFill>
              <a:latin typeface="Century Gothic" panose="020B0502020202020204"/>
              <a:cs typeface="Arial" pitchFamily="34" charset="0"/>
            </a:endParaRPr>
          </a:p>
        </p:txBody>
      </p:sp>
      <p:sp>
        <p:nvSpPr>
          <p:cNvPr id="19" name="TextBox 10"/>
          <p:cNvSpPr txBox="1"/>
          <p:nvPr/>
        </p:nvSpPr>
        <p:spPr bwMode="auto">
          <a:xfrm>
            <a:off x="1254551" y="5107478"/>
            <a:ext cx="4902230" cy="369332"/>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smtClean="0">
                <a:solidFill>
                  <a:srgbClr val="FF0000"/>
                </a:solidFill>
              </a:rPr>
              <a:t>ACTIVITIES OF ARMP DURING COVID-19</a:t>
            </a:r>
            <a:endParaRPr lang="ko-KR" altLang="en-US" b="1" dirty="0">
              <a:solidFill>
                <a:srgbClr val="FF0000"/>
              </a:solidFill>
            </a:endParaRPr>
          </a:p>
        </p:txBody>
      </p:sp>
      <p:sp>
        <p:nvSpPr>
          <p:cNvPr id="20" name="TextBox 10"/>
          <p:cNvSpPr txBox="1"/>
          <p:nvPr/>
        </p:nvSpPr>
        <p:spPr bwMode="auto">
          <a:xfrm>
            <a:off x="992432" y="1337599"/>
            <a:ext cx="6512339" cy="584775"/>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is-IS" sz="1600" b="1" dirty="0" smtClean="0">
                <a:solidFill>
                  <a:srgbClr val="FF0000"/>
                </a:solidFill>
              </a:rPr>
              <a:t>LEGAL </a:t>
            </a:r>
            <a:r>
              <a:rPr lang="is-IS" sz="1600" b="1" dirty="0">
                <a:solidFill>
                  <a:srgbClr val="FF0000"/>
                </a:solidFill>
              </a:rPr>
              <a:t>PROVISIONS IN </a:t>
            </a:r>
            <a:r>
              <a:rPr lang="is-IS" sz="1600" b="1" dirty="0" smtClean="0">
                <a:solidFill>
                  <a:srgbClr val="FF0000"/>
                </a:solidFill>
              </a:rPr>
              <a:t>EMERGENCY BY THE PUBLIC PROCUREMENT CODE</a:t>
            </a:r>
            <a:endParaRPr lang="is-IS" sz="1600" b="1" dirty="0">
              <a:solidFill>
                <a:srgbClr val="FF0000"/>
              </a:solidFill>
            </a:endParaRPr>
          </a:p>
        </p:txBody>
      </p:sp>
      <p:grpSp>
        <p:nvGrpSpPr>
          <p:cNvPr id="21" name="Group 54"/>
          <p:cNvGrpSpPr/>
          <p:nvPr/>
        </p:nvGrpSpPr>
        <p:grpSpPr>
          <a:xfrm>
            <a:off x="992432" y="3286451"/>
            <a:ext cx="6434279" cy="1475064"/>
            <a:chOff x="1572078" y="767323"/>
            <a:chExt cx="5851979" cy="1298412"/>
          </a:xfrm>
        </p:grpSpPr>
        <p:sp>
          <p:nvSpPr>
            <p:cNvPr id="22" name="TextBox 10"/>
            <p:cNvSpPr txBox="1"/>
            <p:nvPr/>
          </p:nvSpPr>
          <p:spPr bwMode="auto">
            <a:xfrm>
              <a:off x="2299400" y="1804270"/>
              <a:ext cx="4576856" cy="261465"/>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sz="1400" b="1" dirty="0">
                <a:solidFill>
                  <a:prstClr val="white"/>
                </a:solidFill>
                <a:latin typeface="Century Gothic" panose="020B0502020202020204"/>
                <a:cs typeface="Arial" pitchFamily="34" charset="0"/>
              </a:endParaRPr>
            </a:p>
          </p:txBody>
        </p:sp>
        <p:sp>
          <p:nvSpPr>
            <p:cNvPr id="23" name="TextBox 12"/>
            <p:cNvSpPr txBox="1"/>
            <p:nvPr/>
          </p:nvSpPr>
          <p:spPr bwMode="auto">
            <a:xfrm>
              <a:off x="1572078" y="767323"/>
              <a:ext cx="5851979" cy="56892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fr-FR" b="1" dirty="0" smtClean="0">
                  <a:solidFill>
                    <a:schemeClr val="accent4"/>
                  </a:solidFill>
                </a:rPr>
                <a:t>GOODS AND SERVICES ‘ACQUISITIONS IN THE FRAME OF</a:t>
              </a:r>
              <a:endParaRPr lang="fr-FR" b="1" dirty="0">
                <a:solidFill>
                  <a:schemeClr val="accent4"/>
                </a:solidFill>
              </a:endParaRPr>
            </a:p>
            <a:p>
              <a:pPr algn="ctr"/>
              <a:r>
                <a:rPr lang="fr-FR" b="1" dirty="0" smtClean="0">
                  <a:solidFill>
                    <a:schemeClr val="accent4"/>
                  </a:solidFill>
                </a:rPr>
                <a:t>NORMAL ACTIVITIES PLANNED </a:t>
              </a:r>
              <a:endParaRPr lang="fr-FR" b="1" dirty="0">
                <a:solidFill>
                  <a:schemeClr val="accent4"/>
                </a:solidFill>
              </a:endParaRPr>
            </a:p>
          </p:txBody>
        </p:sp>
      </p:grpSp>
      <p:grpSp>
        <p:nvGrpSpPr>
          <p:cNvPr id="24" name="Group 57"/>
          <p:cNvGrpSpPr/>
          <p:nvPr/>
        </p:nvGrpSpPr>
        <p:grpSpPr>
          <a:xfrm>
            <a:off x="1108062" y="3773548"/>
            <a:ext cx="5912873" cy="1077218"/>
            <a:chOff x="2249109" y="852478"/>
            <a:chExt cx="5520421" cy="2238118"/>
          </a:xfrm>
        </p:grpSpPr>
        <p:sp>
          <p:nvSpPr>
            <p:cNvPr id="25" name="TextBox 10"/>
            <p:cNvSpPr txBox="1"/>
            <p:nvPr/>
          </p:nvSpPr>
          <p:spPr bwMode="auto">
            <a:xfrm>
              <a:off x="2249109" y="852478"/>
              <a:ext cx="5520421" cy="2238118"/>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en-US" altLang="ko-KR" sz="2800" b="1" dirty="0" smtClean="0">
                <a:solidFill>
                  <a:srgbClr val="FF0000"/>
                </a:solidFill>
              </a:endParaRPr>
            </a:p>
            <a:p>
              <a:r>
                <a:rPr lang="en-US" altLang="ko-KR" b="1" dirty="0" smtClean="0">
                  <a:solidFill>
                    <a:srgbClr val="FF0000"/>
                  </a:solidFill>
                </a:rPr>
                <a:t>IMPLEMENTATION OF PUBLIC PROCUREMENT DURING COVID-19</a:t>
              </a:r>
              <a:endParaRPr lang="ko-KR" altLang="en-US" b="1" dirty="0">
                <a:solidFill>
                  <a:srgbClr val="FF0000"/>
                </a:solidFill>
              </a:endParaRPr>
            </a:p>
          </p:txBody>
        </p:sp>
        <p:sp>
          <p:nvSpPr>
            <p:cNvPr id="26" name="TextBox 12"/>
            <p:cNvSpPr txBox="1"/>
            <p:nvPr/>
          </p:nvSpPr>
          <p:spPr bwMode="auto">
            <a:xfrm>
              <a:off x="2299400" y="2038848"/>
              <a:ext cx="4576856" cy="276999"/>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endParaRPr lang="ko-KR" altLang="en-US" sz="1200" dirty="0">
                <a:solidFill>
                  <a:prstClr val="white"/>
                </a:solidFill>
                <a:latin typeface="Century Gothic" panose="020B0502020202020204"/>
                <a:cs typeface="Arial" pitchFamily="34" charset="0"/>
              </a:endParaRPr>
            </a:p>
          </p:txBody>
        </p:sp>
      </p:grpSp>
      <p:sp>
        <p:nvSpPr>
          <p:cNvPr id="27" name="TextBox 4"/>
          <p:cNvSpPr txBox="1"/>
          <p:nvPr/>
        </p:nvSpPr>
        <p:spPr>
          <a:xfrm>
            <a:off x="458819" y="1396931"/>
            <a:ext cx="693849" cy="430887"/>
          </a:xfrm>
          <a:prstGeom prst="rect">
            <a:avLst/>
          </a:prstGeom>
          <a:noFill/>
        </p:spPr>
        <p:txBody>
          <a:bodyPr wrap="square" tIns="0" bIns="0" rtlCol="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2800" b="1" dirty="0">
                <a:solidFill>
                  <a:srgbClr val="A53010"/>
                </a:solidFill>
                <a:latin typeface="Century Gothic" panose="020B0502020202020204"/>
                <a:cs typeface="Arial" pitchFamily="34" charset="0"/>
              </a:rPr>
              <a:t>01</a:t>
            </a:r>
          </a:p>
        </p:txBody>
      </p:sp>
      <p:sp>
        <p:nvSpPr>
          <p:cNvPr id="28" name="TextBox 4"/>
          <p:cNvSpPr txBox="1"/>
          <p:nvPr/>
        </p:nvSpPr>
        <p:spPr>
          <a:xfrm>
            <a:off x="458819" y="2343342"/>
            <a:ext cx="604639" cy="430887"/>
          </a:xfrm>
          <a:prstGeom prst="rect">
            <a:avLst/>
          </a:prstGeom>
          <a:noFill/>
        </p:spPr>
        <p:txBody>
          <a:bodyPr wrap="square" tIns="0" bIns="0" rtlCol="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2800" b="1" dirty="0">
                <a:solidFill>
                  <a:srgbClr val="E3EACF">
                    <a:lumMod val="25000"/>
                  </a:srgbClr>
                </a:solidFill>
                <a:latin typeface="Century Gothic" panose="020B0502020202020204"/>
                <a:cs typeface="Arial" pitchFamily="34" charset="0"/>
              </a:rPr>
              <a:t>02</a:t>
            </a:r>
          </a:p>
        </p:txBody>
      </p:sp>
      <p:sp>
        <p:nvSpPr>
          <p:cNvPr id="30" name="TextBox 4"/>
          <p:cNvSpPr txBox="1"/>
          <p:nvPr/>
        </p:nvSpPr>
        <p:spPr>
          <a:xfrm>
            <a:off x="458819" y="4312157"/>
            <a:ext cx="604639" cy="430887"/>
          </a:xfrm>
          <a:prstGeom prst="rect">
            <a:avLst/>
          </a:prstGeom>
          <a:noFill/>
        </p:spPr>
        <p:txBody>
          <a:bodyPr wrap="square" tIns="0" bIns="0" rtlCol="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2800" b="1" dirty="0">
                <a:solidFill>
                  <a:schemeClr val="tx2">
                    <a:lumMod val="75000"/>
                  </a:schemeClr>
                </a:solidFill>
                <a:latin typeface="Century Gothic" panose="020B0502020202020204"/>
                <a:cs typeface="Arial" pitchFamily="34" charset="0"/>
              </a:rPr>
              <a:t>04</a:t>
            </a:r>
          </a:p>
        </p:txBody>
      </p:sp>
      <p:sp>
        <p:nvSpPr>
          <p:cNvPr id="31" name="TextBox 4"/>
          <p:cNvSpPr txBox="1"/>
          <p:nvPr/>
        </p:nvSpPr>
        <p:spPr>
          <a:xfrm>
            <a:off x="458819" y="5118120"/>
            <a:ext cx="604639" cy="430887"/>
          </a:xfrm>
          <a:prstGeom prst="rect">
            <a:avLst/>
          </a:prstGeom>
          <a:noFill/>
        </p:spPr>
        <p:txBody>
          <a:bodyPr wrap="square" tIns="0" bIns="0" rtlCol="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2800" b="1" dirty="0">
                <a:solidFill>
                  <a:srgbClr val="6AAC91">
                    <a:lumMod val="75000"/>
                  </a:srgbClr>
                </a:solidFill>
                <a:latin typeface="Century Gothic" panose="020B0502020202020204"/>
                <a:cs typeface="Arial" pitchFamily="34" charset="0"/>
              </a:rPr>
              <a:t>05</a:t>
            </a:r>
          </a:p>
        </p:txBody>
      </p:sp>
      <p:sp>
        <p:nvSpPr>
          <p:cNvPr id="32" name="TextBox 10"/>
          <p:cNvSpPr txBox="1">
            <a:spLocks noGrp="1"/>
          </p:cNvSpPr>
          <p:nvPr>
            <p:ph idx="1"/>
          </p:nvPr>
        </p:nvSpPr>
        <p:spPr bwMode="auto">
          <a:xfrm>
            <a:off x="-88014" y="2374120"/>
            <a:ext cx="6676472" cy="369332"/>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indent="0" algn="ctr">
              <a:buNone/>
            </a:pPr>
            <a:r>
              <a:rPr lang="fr-FR" b="1" dirty="0" smtClean="0">
                <a:solidFill>
                  <a:srgbClr val="FF0000"/>
                </a:solidFill>
              </a:rPr>
              <a:t>COVID 19 REGULATORY MEASURES</a:t>
            </a:r>
            <a:endParaRPr lang="fr-FR" b="1" dirty="0">
              <a:solidFill>
                <a:srgbClr val="FF0000"/>
              </a:solidFill>
            </a:endParaRPr>
          </a:p>
        </p:txBody>
      </p:sp>
      <p:sp>
        <p:nvSpPr>
          <p:cNvPr id="18" name="TextBox 4"/>
          <p:cNvSpPr txBox="1"/>
          <p:nvPr/>
        </p:nvSpPr>
        <p:spPr>
          <a:xfrm>
            <a:off x="414213" y="3450861"/>
            <a:ext cx="693849" cy="430887"/>
          </a:xfrm>
          <a:prstGeom prst="rect">
            <a:avLst/>
          </a:prstGeom>
          <a:noFill/>
        </p:spPr>
        <p:txBody>
          <a:bodyPr wrap="square" tIns="0" bIns="0" rtlCol="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2800" b="1" dirty="0" smtClean="0">
                <a:solidFill>
                  <a:srgbClr val="A53010"/>
                </a:solidFill>
                <a:latin typeface="Century Gothic" panose="020B0502020202020204"/>
                <a:cs typeface="Arial" pitchFamily="34" charset="0"/>
              </a:rPr>
              <a:t>03</a:t>
            </a:r>
            <a:endParaRPr lang="en-US" altLang="ko-KR" sz="2800" b="1" dirty="0">
              <a:solidFill>
                <a:srgbClr val="A53010"/>
              </a:solidFill>
              <a:latin typeface="Century Gothic" panose="020B0502020202020204"/>
              <a:cs typeface="Arial" pitchFamily="34" charset="0"/>
            </a:endParaRPr>
          </a:p>
        </p:txBody>
      </p:sp>
      <p:pic>
        <p:nvPicPr>
          <p:cNvPr id="3" name="Image 2"/>
          <p:cNvPicPr>
            <a:picLocks noChangeAspect="1"/>
          </p:cNvPicPr>
          <p:nvPr/>
        </p:nvPicPr>
        <p:blipFill>
          <a:blip r:embed="rId3"/>
          <a:stretch>
            <a:fillRect/>
          </a:stretch>
        </p:blipFill>
        <p:spPr>
          <a:xfrm>
            <a:off x="25401" y="86068"/>
            <a:ext cx="2251144" cy="841377"/>
          </a:xfrm>
          <a:prstGeom prst="rect">
            <a:avLst/>
          </a:prstGeom>
        </p:spPr>
      </p:pic>
    </p:spTree>
    <p:extLst>
      <p:ext uri="{BB962C8B-B14F-4D97-AF65-F5344CB8AC3E}">
        <p14:creationId xmlns:p14="http://schemas.microsoft.com/office/powerpoint/2010/main" val="1299769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203200"/>
            <a:ext cx="7070953" cy="6317471"/>
          </a:xfrm>
        </p:spPr>
        <p:txBody>
          <a:bodyPr>
            <a:normAutofit fontScale="92500"/>
          </a:bodyPr>
          <a:lstStyle/>
          <a:p>
            <a:pPr marL="0" indent="0" algn="ctr">
              <a:buNone/>
            </a:pPr>
            <a:r>
              <a:rPr lang="fr-FR" sz="2800" b="1" dirty="0" smtClean="0">
                <a:solidFill>
                  <a:srgbClr val="FF0000"/>
                </a:solidFill>
              </a:rPr>
              <a:t>DIFFICULTIES IN CONTRACT IMPLEMENTATION</a:t>
            </a:r>
          </a:p>
          <a:p>
            <a:pPr marL="0" indent="0" algn="ctr">
              <a:buNone/>
            </a:pPr>
            <a:endParaRPr lang="fr-FR" sz="2800" b="1" dirty="0" smtClean="0">
              <a:solidFill>
                <a:srgbClr val="FF0000"/>
              </a:solidFill>
            </a:endParaRPr>
          </a:p>
          <a:p>
            <a:pPr algn="just"/>
            <a:r>
              <a:rPr lang="en-US" sz="2400" dirty="0" smtClean="0">
                <a:solidFill>
                  <a:schemeClr val="tx1"/>
                </a:solidFill>
              </a:rPr>
              <a:t>Contract holders recoursed to the DSB to ask for conciliation with the contracting authority by mentioning difficulties to respect their contractual duties.</a:t>
            </a:r>
          </a:p>
          <a:p>
            <a:pPr algn="just"/>
            <a:r>
              <a:rPr lang="en-US" sz="2400" dirty="0" smtClean="0">
                <a:solidFill>
                  <a:schemeClr val="tx1"/>
                </a:solidFill>
              </a:rPr>
              <a:t>The Senegal PPC provides the case of </a:t>
            </a:r>
            <a:r>
              <a:rPr lang="en-US" sz="2400" b="1" dirty="0" smtClean="0">
                <a:solidFill>
                  <a:schemeClr val="accent5"/>
                </a:solidFill>
              </a:rPr>
              <a:t>force majeure </a:t>
            </a:r>
            <a:r>
              <a:rPr lang="en-US" sz="2400" dirty="0" smtClean="0">
                <a:solidFill>
                  <a:schemeClr val="tx1"/>
                </a:solidFill>
              </a:rPr>
              <a:t>in unpredictable events, irresistible and  out of the control of the parties and that make the contract implementation almost impossible</a:t>
            </a:r>
            <a:r>
              <a:rPr lang="fr-FR" sz="2400" dirty="0" smtClean="0">
                <a:solidFill>
                  <a:schemeClr val="tx1"/>
                </a:solidFill>
              </a:rPr>
              <a:t>.</a:t>
            </a:r>
            <a:endParaRPr lang="fr-FR" sz="2400" dirty="0"/>
          </a:p>
          <a:p>
            <a:pPr marL="342900" lvl="1" indent="-342900"/>
            <a:r>
              <a:rPr lang="en-US" sz="2400" b="1" dirty="0" smtClean="0">
                <a:solidFill>
                  <a:srgbClr val="FF0000"/>
                </a:solidFill>
              </a:rPr>
              <a:t>Attention</a:t>
            </a:r>
            <a:r>
              <a:rPr lang="en-US" sz="2400" dirty="0" smtClean="0"/>
              <a:t>: The standard type of file states that any acts or events </a:t>
            </a:r>
            <a:r>
              <a:rPr lang="en-US" sz="2400" b="1" dirty="0" smtClean="0">
                <a:solidFill>
                  <a:schemeClr val="accent2"/>
                </a:solidFill>
              </a:rPr>
              <a:t>which would simply make more difficult or more costly the implementation of a duty for its debtor do not constitute cases of </a:t>
            </a:r>
            <a:r>
              <a:rPr lang="en-US" sz="2400" b="1" smtClean="0">
                <a:solidFill>
                  <a:schemeClr val="accent2"/>
                </a:solidFill>
              </a:rPr>
              <a:t>force majeure.</a:t>
            </a:r>
            <a:endParaRPr lang="en-US" dirty="0" smtClean="0"/>
          </a:p>
          <a:p>
            <a:endParaRPr lang="fr-FR" sz="2400" dirty="0"/>
          </a:p>
          <a:p>
            <a:endParaRPr lang="fr-FR" sz="2400"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891250" y="0"/>
            <a:ext cx="5509549" cy="646331"/>
          </a:xfrm>
          <a:prstGeom prst="rect">
            <a:avLst/>
          </a:prstGeom>
        </p:spPr>
        <p:txBody>
          <a:bodyPr wrap="square">
            <a:spAutoFit/>
          </a:bodyPr>
          <a:lstStyle/>
          <a:p>
            <a:pPr algn="ctr"/>
            <a:endParaRPr lang="fr-FR" sz="3600" b="1" dirty="0">
              <a:solidFill>
                <a:schemeClr val="accent1"/>
              </a:solidFill>
              <a:latin typeface="+mj-lt"/>
              <a:ea typeface="+mj-ea"/>
              <a:cs typeface="+mj-cs"/>
            </a:endParaRPr>
          </a:p>
        </p:txBody>
      </p:sp>
    </p:spTree>
    <p:extLst>
      <p:ext uri="{BB962C8B-B14F-4D97-AF65-F5344CB8AC3E}">
        <p14:creationId xmlns:p14="http://schemas.microsoft.com/office/powerpoint/2010/main" val="710680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101600"/>
            <a:ext cx="7070953" cy="6419071"/>
          </a:xfrm>
        </p:spPr>
        <p:txBody>
          <a:bodyPr>
            <a:normAutofit/>
          </a:bodyPr>
          <a:lstStyle/>
          <a:p>
            <a:pPr algn="ctr"/>
            <a:r>
              <a:rPr lang="en-US" sz="3500" b="1" dirty="0" smtClean="0">
                <a:solidFill>
                  <a:srgbClr val="FF0000"/>
                </a:solidFill>
              </a:rPr>
              <a:t>Consequence</a:t>
            </a:r>
            <a:r>
              <a:rPr lang="fr-FR" sz="3500" b="1" dirty="0" smtClean="0">
                <a:solidFill>
                  <a:srgbClr val="FF0000"/>
                </a:solidFill>
              </a:rPr>
              <a:t> of force majeure</a:t>
            </a:r>
          </a:p>
          <a:p>
            <a:pPr marL="0" indent="0" algn="just">
              <a:buNone/>
            </a:pPr>
            <a:endParaRPr lang="fr-FR" sz="2200" dirty="0" smtClean="0">
              <a:solidFill>
                <a:schemeClr val="tx1"/>
              </a:solidFill>
            </a:endParaRPr>
          </a:p>
          <a:p>
            <a:pPr algn="just">
              <a:buFont typeface="Wingdings" charset="2"/>
              <a:buChar char="Ø"/>
            </a:pPr>
            <a:r>
              <a:rPr lang="en-US" sz="2200" dirty="0" smtClean="0">
                <a:solidFill>
                  <a:schemeClr val="tx1"/>
                </a:solidFill>
              </a:rPr>
              <a:t>Possibility for the contractor to obtain an extension of the contract implementation time without any delay penalties or coercive penalties. </a:t>
            </a:r>
          </a:p>
          <a:p>
            <a:pPr algn="just">
              <a:buFont typeface="Wingdings" charset="2"/>
              <a:buChar char="Ø"/>
            </a:pPr>
            <a:r>
              <a:rPr lang="en-US" sz="2200" dirty="0" smtClean="0">
                <a:solidFill>
                  <a:schemeClr val="tx1"/>
                </a:solidFill>
              </a:rPr>
              <a:t>Possibility to terminate the contract upon the request of the holder.</a:t>
            </a:r>
          </a:p>
          <a:p>
            <a:pPr algn="just">
              <a:buFont typeface="Wingdings" charset="2"/>
              <a:buChar char="Ø"/>
            </a:pPr>
            <a:r>
              <a:rPr lang="en-US" sz="2200" dirty="0" smtClean="0">
                <a:solidFill>
                  <a:schemeClr val="tx1"/>
                </a:solidFill>
              </a:rPr>
              <a:t>According to the provision 19 of the General Conditions of Contract (GCC), entrepreneurs are entitled to compensation for the harm suffered and have a reasonable increase in the implementation period</a:t>
            </a:r>
            <a:r>
              <a:rPr lang="fr-FR" sz="2200" dirty="0" smtClean="0">
                <a:solidFill>
                  <a:schemeClr val="tx1"/>
                </a:solidFill>
              </a:rPr>
              <a:t>.</a:t>
            </a:r>
            <a:endParaRPr lang="fr-FR" sz="2200" dirty="0">
              <a:solidFill>
                <a:schemeClr val="tx1"/>
              </a:solidFill>
            </a:endParaRPr>
          </a:p>
          <a:p>
            <a:pPr marL="0" indent="0" algn="just">
              <a:buNone/>
            </a:pPr>
            <a:endParaRPr lang="fr-FR" sz="2600" dirty="0" smtClean="0">
              <a:solidFill>
                <a:schemeClr val="tx1"/>
              </a:solidFill>
            </a:endParaRPr>
          </a:p>
          <a:p>
            <a:pPr marL="0" indent="0" algn="just">
              <a:buNone/>
            </a:pPr>
            <a:endParaRPr lang="fr-FR" sz="2600" dirty="0">
              <a:solidFill>
                <a:schemeClr val="tx1"/>
              </a:solidFill>
            </a:endParaRPr>
          </a:p>
          <a:p>
            <a:pPr algn="just"/>
            <a:endParaRPr lang="fr-FR" sz="2600" dirty="0" smtClean="0">
              <a:solidFill>
                <a:schemeClr val="tx1"/>
              </a:solidFill>
            </a:endParaRPr>
          </a:p>
          <a:p>
            <a:endParaRPr lang="fr-FR" sz="2400"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891250" y="0"/>
            <a:ext cx="5509549" cy="646331"/>
          </a:xfrm>
          <a:prstGeom prst="rect">
            <a:avLst/>
          </a:prstGeom>
        </p:spPr>
        <p:txBody>
          <a:bodyPr wrap="square">
            <a:spAutoFit/>
          </a:bodyPr>
          <a:lstStyle/>
          <a:p>
            <a:pPr algn="ctr"/>
            <a:endParaRPr lang="fr-FR" sz="3600" b="1" dirty="0">
              <a:solidFill>
                <a:schemeClr val="accent1"/>
              </a:solidFill>
              <a:latin typeface="+mj-lt"/>
              <a:ea typeface="+mj-ea"/>
              <a:cs typeface="+mj-cs"/>
            </a:endParaRPr>
          </a:p>
        </p:txBody>
      </p:sp>
    </p:spTree>
    <p:extLst>
      <p:ext uri="{BB962C8B-B14F-4D97-AF65-F5344CB8AC3E}">
        <p14:creationId xmlns:p14="http://schemas.microsoft.com/office/powerpoint/2010/main" val="4265277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1"/>
            <a:ext cx="7315199" cy="6742236"/>
          </a:xfrm>
        </p:spPr>
        <p:txBody>
          <a:bodyPr>
            <a:normAutofit fontScale="62500" lnSpcReduction="20000"/>
          </a:bodyPr>
          <a:lstStyle/>
          <a:p>
            <a:pPr marL="0" indent="0" algn="just">
              <a:buNone/>
            </a:pPr>
            <a:endParaRPr lang="fr-FR" sz="2400" dirty="0">
              <a:solidFill>
                <a:srgbClr val="FF0000"/>
              </a:solidFill>
            </a:endParaRPr>
          </a:p>
          <a:p>
            <a:pPr marL="0" indent="0" algn="ctr">
              <a:buNone/>
            </a:pPr>
            <a:r>
              <a:rPr lang="en-US" sz="5100" b="1" dirty="0" smtClean="0">
                <a:solidFill>
                  <a:srgbClr val="FF0000"/>
                </a:solidFill>
              </a:rPr>
              <a:t>Other solutions provided in case of simple implementation difficulties</a:t>
            </a:r>
            <a:endParaRPr lang="en-US" sz="5100" b="1" dirty="0" smtClean="0">
              <a:solidFill>
                <a:schemeClr val="tx1"/>
              </a:solidFill>
            </a:endParaRPr>
          </a:p>
          <a:p>
            <a:pPr marL="0" indent="0" algn="ctr">
              <a:buNone/>
            </a:pPr>
            <a:endParaRPr lang="fr-FR" sz="3600" b="1" dirty="0">
              <a:solidFill>
                <a:schemeClr val="tx1"/>
              </a:solidFill>
            </a:endParaRPr>
          </a:p>
          <a:p>
            <a:pPr algn="just">
              <a:buFont typeface="Wingdings" charset="2"/>
              <a:buChar char="Ø"/>
            </a:pPr>
            <a:r>
              <a:rPr lang="en-US" sz="4600" b="1" dirty="0" smtClean="0">
                <a:solidFill>
                  <a:schemeClr val="tx1"/>
                </a:solidFill>
              </a:rPr>
              <a:t>Adjournment of works for a while </a:t>
            </a:r>
          </a:p>
          <a:p>
            <a:pPr marL="0" indent="0" algn="just">
              <a:buNone/>
            </a:pPr>
            <a:r>
              <a:rPr lang="fr-FR" sz="3600" dirty="0">
                <a:solidFill>
                  <a:schemeClr val="accent5"/>
                </a:solidFill>
              </a:rPr>
              <a:t>A</a:t>
            </a:r>
            <a:r>
              <a:rPr lang="fr-FR" sz="3600" dirty="0" smtClean="0">
                <a:solidFill>
                  <a:schemeClr val="accent5"/>
                </a:solidFill>
              </a:rPr>
              <a:t>rticle  </a:t>
            </a:r>
            <a:r>
              <a:rPr lang="fr-FR" sz="3600" dirty="0">
                <a:solidFill>
                  <a:schemeClr val="accent5"/>
                </a:solidFill>
              </a:rPr>
              <a:t>48 </a:t>
            </a:r>
            <a:r>
              <a:rPr lang="fr-FR" sz="3600" dirty="0" smtClean="0">
                <a:solidFill>
                  <a:schemeClr val="accent5"/>
                </a:solidFill>
              </a:rPr>
              <a:t>of GCC </a:t>
            </a:r>
            <a:r>
              <a:rPr lang="fr-FR" sz="3600" dirty="0" smtClean="0">
                <a:solidFill>
                  <a:schemeClr val="tx1"/>
                </a:solidFill>
              </a:rPr>
              <a:t>:  </a:t>
            </a:r>
            <a:r>
              <a:rPr lang="en-US" sz="3300" dirty="0" smtClean="0">
                <a:solidFill>
                  <a:schemeClr val="tx1"/>
                </a:solidFill>
              </a:rPr>
              <a:t>In case of works adjournment decided by the project owner, the entrepreneur who keeps the site is entitled to compensations imposed by such a keeping and harm that they would probably suffer because of the postponement.</a:t>
            </a:r>
          </a:p>
          <a:p>
            <a:pPr marL="342900" lvl="1" indent="-342900" algn="just"/>
            <a:r>
              <a:rPr lang="en-US" sz="3600" b="1" dirty="0" smtClean="0">
                <a:solidFill>
                  <a:schemeClr val="tx1"/>
                </a:solidFill>
              </a:rPr>
              <a:t>Modification of the implementation time with a reviewed planning </a:t>
            </a:r>
          </a:p>
          <a:p>
            <a:pPr lvl="1" algn="just">
              <a:buFont typeface="Wingdings" charset="2"/>
              <a:buChar char="Ø"/>
            </a:pPr>
            <a:r>
              <a:rPr lang="en-US" sz="3400" dirty="0" smtClean="0">
                <a:solidFill>
                  <a:schemeClr val="tx1"/>
                </a:solidFill>
              </a:rPr>
              <a:t>In case of time extension, possibility </a:t>
            </a:r>
            <a:r>
              <a:rPr lang="en-US" sz="3400" dirty="0" smtClean="0">
                <a:solidFill>
                  <a:srgbClr val="FF0000"/>
                </a:solidFill>
              </a:rPr>
              <a:t>to review the price </a:t>
            </a:r>
            <a:r>
              <a:rPr lang="en-US" sz="3400" dirty="0" smtClean="0">
                <a:solidFill>
                  <a:schemeClr val="tx1"/>
                </a:solidFill>
              </a:rPr>
              <a:t>in accordance with the contract.</a:t>
            </a:r>
          </a:p>
          <a:p>
            <a:pPr lvl="1" algn="just">
              <a:buFont typeface="Wingdings" charset="2"/>
              <a:buChar char="Ø"/>
            </a:pPr>
            <a:r>
              <a:rPr lang="en-US" sz="3400" dirty="0" smtClean="0">
                <a:solidFill>
                  <a:schemeClr val="tx1"/>
                </a:solidFill>
              </a:rPr>
              <a:t>If there is any delay in the performance start, </a:t>
            </a:r>
            <a:r>
              <a:rPr lang="en-US" sz="3400" dirty="0" smtClean="0">
                <a:solidFill>
                  <a:srgbClr val="FF0000"/>
                </a:solidFill>
              </a:rPr>
              <a:t>the prices are reviewable. </a:t>
            </a:r>
          </a:p>
          <a:p>
            <a:pPr algn="just"/>
            <a:r>
              <a:rPr lang="en-US" sz="3600" b="1" dirty="0" smtClean="0">
                <a:solidFill>
                  <a:schemeClr val="tx1"/>
                </a:solidFill>
              </a:rPr>
              <a:t>In all the cases, unpredictability can be pleaded to restore the balance whenever there are hazards making disruption in the contract economy</a:t>
            </a:r>
            <a:r>
              <a:rPr lang="fr-FR" sz="3600" b="1" dirty="0" smtClean="0">
                <a:solidFill>
                  <a:schemeClr val="tx1"/>
                </a:solidFill>
              </a:rPr>
              <a:t>.</a:t>
            </a:r>
          </a:p>
          <a:p>
            <a:pPr lvl="1" hangingPunct="0"/>
            <a:endParaRPr lang="fr-FR" dirty="0"/>
          </a:p>
          <a:p>
            <a:endParaRPr lang="fr-FR" sz="2400"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891250" y="0"/>
            <a:ext cx="5509549" cy="646331"/>
          </a:xfrm>
          <a:prstGeom prst="rect">
            <a:avLst/>
          </a:prstGeom>
        </p:spPr>
        <p:txBody>
          <a:bodyPr wrap="square">
            <a:spAutoFit/>
          </a:bodyPr>
          <a:lstStyle/>
          <a:p>
            <a:pPr algn="ctr"/>
            <a:endParaRPr lang="fr-FR" sz="3600" b="1" dirty="0">
              <a:solidFill>
                <a:schemeClr val="accent1"/>
              </a:solidFill>
              <a:latin typeface="+mj-lt"/>
              <a:ea typeface="+mj-ea"/>
              <a:cs typeface="+mj-cs"/>
            </a:endParaRPr>
          </a:p>
        </p:txBody>
      </p:sp>
    </p:spTree>
    <p:extLst>
      <p:ext uri="{BB962C8B-B14F-4D97-AF65-F5344CB8AC3E}">
        <p14:creationId xmlns:p14="http://schemas.microsoft.com/office/powerpoint/2010/main" val="1719153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101600"/>
            <a:ext cx="7070953" cy="6756400"/>
          </a:xfrm>
        </p:spPr>
        <p:txBody>
          <a:bodyPr>
            <a:normAutofit/>
          </a:bodyPr>
          <a:lstStyle/>
          <a:p>
            <a:pPr algn="just"/>
            <a:endParaRPr lang="fr-FR" sz="2400" dirty="0" smtClean="0">
              <a:solidFill>
                <a:srgbClr val="FF0000"/>
              </a:solidFill>
            </a:endParaRPr>
          </a:p>
          <a:p>
            <a:pPr algn="just"/>
            <a:endParaRPr lang="fr-FR" sz="2400" dirty="0" smtClean="0">
              <a:solidFill>
                <a:srgbClr val="FF0000"/>
              </a:solidFill>
            </a:endParaRPr>
          </a:p>
          <a:p>
            <a:pPr algn="just"/>
            <a:endParaRPr lang="fr-FR" sz="2400" dirty="0" smtClean="0">
              <a:solidFill>
                <a:srgbClr val="FF0000"/>
              </a:solidFill>
            </a:endParaRPr>
          </a:p>
          <a:p>
            <a:pPr algn="just"/>
            <a:endParaRPr lang="fr-FR" sz="2400" dirty="0" smtClean="0">
              <a:solidFill>
                <a:srgbClr val="FF0000"/>
              </a:solidFill>
            </a:endParaRPr>
          </a:p>
          <a:p>
            <a:pPr algn="just"/>
            <a:endParaRPr lang="fr-FR" sz="2400" dirty="0">
              <a:solidFill>
                <a:srgbClr val="FF0000"/>
              </a:solidFill>
            </a:endParaRPr>
          </a:p>
          <a:p>
            <a:pPr algn="just"/>
            <a:endParaRPr lang="fr-FR" sz="2400" dirty="0" smtClean="0">
              <a:solidFill>
                <a:srgbClr val="FF0000"/>
              </a:solidFill>
            </a:endParaRPr>
          </a:p>
          <a:p>
            <a:pPr algn="just"/>
            <a:endParaRPr lang="fr-FR" sz="2400" dirty="0">
              <a:solidFill>
                <a:srgbClr val="FF0000"/>
              </a:solidFill>
            </a:endParaRPr>
          </a:p>
          <a:p>
            <a:pPr algn="just"/>
            <a:endParaRPr lang="fr-FR" sz="2400" dirty="0" smtClean="0">
              <a:solidFill>
                <a:srgbClr val="FF0000"/>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469900" y="0"/>
            <a:ext cx="6972622" cy="2862322"/>
          </a:xfrm>
          <a:prstGeom prst="rect">
            <a:avLst/>
          </a:prstGeom>
        </p:spPr>
        <p:txBody>
          <a:bodyPr wrap="square">
            <a:spAutoFit/>
          </a:bodyPr>
          <a:lstStyle/>
          <a:p>
            <a:pPr algn="ctr"/>
            <a:endParaRPr lang="fr-FR" sz="3600" b="1" dirty="0" smtClean="0">
              <a:solidFill>
                <a:schemeClr val="accent5"/>
              </a:solidFill>
              <a:latin typeface="+mj-lt"/>
              <a:ea typeface="+mj-ea"/>
              <a:cs typeface="+mj-cs"/>
            </a:endParaRPr>
          </a:p>
          <a:p>
            <a:pPr algn="ctr"/>
            <a:r>
              <a:rPr lang="fr-FR" sz="3600" b="1" dirty="0" smtClean="0">
                <a:solidFill>
                  <a:schemeClr val="accent5"/>
                </a:solidFill>
                <a:latin typeface="+mj-lt"/>
                <a:ea typeface="+mj-ea"/>
                <a:cs typeface="+mj-cs"/>
              </a:rPr>
              <a:t>5</a:t>
            </a:r>
            <a:endParaRPr lang="fr-FR" sz="3600" b="1" dirty="0">
              <a:solidFill>
                <a:schemeClr val="accent5"/>
              </a:solidFill>
              <a:latin typeface="+mj-lt"/>
              <a:ea typeface="+mj-ea"/>
              <a:cs typeface="+mj-cs"/>
            </a:endParaRPr>
          </a:p>
          <a:p>
            <a:pPr algn="ctr"/>
            <a:endParaRPr lang="fr-FR" sz="3600" b="1" dirty="0" smtClean="0">
              <a:solidFill>
                <a:schemeClr val="accent5"/>
              </a:solidFill>
              <a:latin typeface="+mj-lt"/>
              <a:ea typeface="+mj-ea"/>
              <a:cs typeface="+mj-cs"/>
            </a:endParaRPr>
          </a:p>
          <a:p>
            <a:pPr algn="ctr"/>
            <a:r>
              <a:rPr lang="fr-FR" sz="3600" b="1" dirty="0" smtClean="0">
                <a:solidFill>
                  <a:schemeClr val="accent5"/>
                </a:solidFill>
                <a:latin typeface="+mj-lt"/>
                <a:ea typeface="+mj-ea"/>
                <a:cs typeface="+mj-cs"/>
              </a:rPr>
              <a:t>ACTIVITIES OF ARMP DURING THE PANDEMIC</a:t>
            </a:r>
            <a:endParaRPr lang="fr-FR" sz="3600" b="1" dirty="0">
              <a:solidFill>
                <a:schemeClr val="accent5"/>
              </a:solidFill>
              <a:latin typeface="+mj-lt"/>
              <a:ea typeface="+mj-ea"/>
              <a:cs typeface="+mj-cs"/>
            </a:endParaRPr>
          </a:p>
        </p:txBody>
      </p:sp>
    </p:spTree>
    <p:extLst>
      <p:ext uri="{BB962C8B-B14F-4D97-AF65-F5344CB8AC3E}">
        <p14:creationId xmlns:p14="http://schemas.microsoft.com/office/powerpoint/2010/main" val="16570966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3606" y="1632030"/>
            <a:ext cx="6903720" cy="3951273"/>
          </a:xfrm>
          <a:solidFill>
            <a:srgbClr val="FFFDD4"/>
          </a:solidFill>
        </p:spPr>
        <p:txBody>
          <a:bodyPr>
            <a:normAutofit/>
          </a:bodyPr>
          <a:lstStyle/>
          <a:p>
            <a:endParaRPr lang="fr-FR" dirty="0"/>
          </a:p>
          <a:p>
            <a:pPr lvl="0" algn="ctr">
              <a:buFont typeface="Arial"/>
              <a:buChar char="•"/>
            </a:pPr>
            <a:endParaRPr lang="fr-FR" b="1" dirty="0" smtClean="0">
              <a:solidFill>
                <a:srgbClr val="FF0000"/>
              </a:solidFill>
            </a:endParaRPr>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282" y="2429201"/>
            <a:ext cx="2754775" cy="1189638"/>
          </a:xfrm>
          <a:prstGeom prst="rect">
            <a:avLst/>
          </a:prstGeom>
        </p:spPr>
      </p:pic>
      <p:pic>
        <p:nvPicPr>
          <p:cNvPr id="4" name="Image 3"/>
          <p:cNvPicPr>
            <a:picLocks noChangeAspect="1"/>
          </p:cNvPicPr>
          <p:nvPr/>
        </p:nvPicPr>
        <p:blipFill>
          <a:blip r:embed="rId3"/>
          <a:stretch>
            <a:fillRect/>
          </a:stretch>
        </p:blipFill>
        <p:spPr>
          <a:xfrm>
            <a:off x="0" y="0"/>
            <a:ext cx="7715137" cy="5683169"/>
          </a:xfrm>
          <a:prstGeom prst="rect">
            <a:avLst/>
          </a:prstGeom>
        </p:spPr>
      </p:pic>
    </p:spTree>
    <p:extLst>
      <p:ext uri="{BB962C8B-B14F-4D97-AF65-F5344CB8AC3E}">
        <p14:creationId xmlns:p14="http://schemas.microsoft.com/office/powerpoint/2010/main" val="1512626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954107"/>
            <a:ext cx="7070953" cy="5903893"/>
          </a:xfrm>
        </p:spPr>
        <p:txBody>
          <a:bodyPr>
            <a:normAutofit fontScale="25000" lnSpcReduction="20000"/>
          </a:bodyPr>
          <a:lstStyle/>
          <a:p>
            <a:pPr marL="0" indent="0" algn="ctr">
              <a:buNone/>
            </a:pPr>
            <a:r>
              <a:rPr lang="fr-FR" sz="9600" b="1" dirty="0" smtClean="0">
                <a:solidFill>
                  <a:srgbClr val="FF0000"/>
                </a:solidFill>
              </a:rPr>
              <a:t>Observation:</a:t>
            </a:r>
          </a:p>
          <a:p>
            <a:pPr algn="just">
              <a:buFont typeface="Wingdings" charset="2"/>
              <a:buChar char="Ø"/>
            </a:pPr>
            <a:r>
              <a:rPr lang="en-US" sz="7400" b="1" dirty="0" smtClean="0"/>
              <a:t>Senegal witnessed the first case of COVID-19 on </a:t>
            </a:r>
            <a:r>
              <a:rPr lang="en-US" sz="7400" b="1" dirty="0" smtClean="0">
                <a:solidFill>
                  <a:srgbClr val="FF0000"/>
                </a:solidFill>
              </a:rPr>
              <a:t>March 2, 2020</a:t>
            </a:r>
            <a:r>
              <a:rPr lang="en-US" sz="7400" b="1" dirty="0" smtClean="0"/>
              <a:t>.</a:t>
            </a:r>
          </a:p>
          <a:p>
            <a:pPr algn="just">
              <a:buFont typeface="Wingdings" charset="2"/>
              <a:buChar char="Ø"/>
            </a:pPr>
            <a:r>
              <a:rPr lang="en-US" sz="7400" b="1" dirty="0" smtClean="0"/>
              <a:t>Major regulatory actions immediately envisaged: </a:t>
            </a:r>
          </a:p>
          <a:p>
            <a:pPr algn="just">
              <a:buFont typeface="Wingdings" panose="05000000000000000000" pitchFamily="2" charset="2"/>
              <a:buChar char="v"/>
            </a:pPr>
            <a:r>
              <a:rPr lang="en-US" sz="9600" b="1" dirty="0" smtClean="0"/>
              <a:t>Emergency state </a:t>
            </a:r>
            <a:r>
              <a:rPr lang="en-US" sz="7400" b="1" dirty="0" smtClean="0"/>
              <a:t>all over the country </a:t>
            </a:r>
          </a:p>
          <a:p>
            <a:pPr algn="just">
              <a:buFont typeface="Wingdings" charset="2"/>
              <a:buChar char="Ø"/>
            </a:pPr>
            <a:r>
              <a:rPr lang="en-US" sz="7400" b="1" dirty="0" smtClean="0"/>
              <a:t>Restrictive measures taken:</a:t>
            </a:r>
          </a:p>
          <a:p>
            <a:pPr lvl="1" algn="just">
              <a:buFont typeface="Wingdings" charset="2"/>
              <a:buChar char="§"/>
            </a:pPr>
            <a:r>
              <a:rPr lang="en-US" sz="7400" b="1" dirty="0" smtClean="0"/>
              <a:t>Public manifestations forbidden</a:t>
            </a:r>
          </a:p>
          <a:p>
            <a:pPr lvl="1" algn="just">
              <a:buFont typeface="Wingdings" charset="2"/>
              <a:buChar char="§"/>
            </a:pPr>
            <a:r>
              <a:rPr lang="en-US" sz="7400" b="1" dirty="0" smtClean="0"/>
              <a:t>Intercity travels forbidden</a:t>
            </a:r>
          </a:p>
          <a:p>
            <a:pPr lvl="1" algn="just">
              <a:buFont typeface="Wingdings" charset="2"/>
              <a:buChar char="§"/>
            </a:pPr>
            <a:r>
              <a:rPr lang="en-US" sz="7400" b="1" dirty="0" smtClean="0"/>
              <a:t>Border closures</a:t>
            </a:r>
          </a:p>
          <a:p>
            <a:pPr lvl="1" algn="just">
              <a:buFont typeface="Wingdings" charset="2"/>
              <a:buChar char="§"/>
            </a:pPr>
            <a:r>
              <a:rPr lang="en-US" sz="7400" b="1" dirty="0" smtClean="0"/>
              <a:t>Public transport restriction</a:t>
            </a:r>
          </a:p>
          <a:p>
            <a:pPr lvl="1" algn="just">
              <a:buFont typeface="Wingdings" charset="2"/>
              <a:buChar char="§"/>
            </a:pPr>
            <a:r>
              <a:rPr lang="en-US" sz="7400" b="1" dirty="0" smtClean="0"/>
              <a:t>Respect of the precautionary measures</a:t>
            </a:r>
          </a:p>
          <a:p>
            <a:pPr marL="342900" lvl="1" indent="-342900" algn="just">
              <a:buFont typeface="Wingdings" panose="05000000000000000000" pitchFamily="2" charset="2"/>
              <a:buChar char="v"/>
            </a:pPr>
            <a:r>
              <a:rPr lang="en-US" sz="9600" b="1" dirty="0" smtClean="0"/>
              <a:t>Curfew from 7 p.m. to 6 a.m.</a:t>
            </a:r>
          </a:p>
          <a:p>
            <a:pPr marL="342900" lvl="1" indent="-342900" algn="just">
              <a:buFont typeface="Wingdings" panose="05000000000000000000" pitchFamily="2" charset="2"/>
              <a:buChar char="v"/>
            </a:pPr>
            <a:r>
              <a:rPr lang="en-US" sz="9600" b="1" dirty="0" smtClean="0"/>
              <a:t>Working hours reshuffled</a:t>
            </a:r>
          </a:p>
          <a:p>
            <a:pPr marL="0" lvl="1" indent="0" algn="just">
              <a:buNone/>
            </a:pPr>
            <a:r>
              <a:rPr lang="en-US" sz="9600" b="1" dirty="0" smtClean="0"/>
              <a:t>Weekly working hours fixed at 30 (9 a.m.to 3 p.m.</a:t>
            </a:r>
          </a:p>
          <a:p>
            <a:pPr algn="just">
              <a:buFont typeface="Wingdings" charset="2"/>
              <a:buChar char="Ø"/>
            </a:pPr>
            <a:endParaRPr lang="is-IS" sz="7400" b="1" dirty="0" smtClean="0"/>
          </a:p>
          <a:p>
            <a:pPr marL="0" indent="0" algn="ctr">
              <a:buNone/>
            </a:pPr>
            <a:endParaRPr lang="is-IS" sz="2000" b="1" dirty="0" smtClean="0"/>
          </a:p>
          <a:p>
            <a:pPr marL="0" indent="0" algn="ctr">
              <a:buNone/>
            </a:pPr>
            <a:endParaRPr lang="is-IS" sz="2000" b="1" dirty="0"/>
          </a:p>
          <a:p>
            <a:pPr marL="0" indent="0" algn="ctr">
              <a:buNone/>
            </a:pPr>
            <a:endParaRPr lang="fi-FI" sz="2000" dirty="0"/>
          </a:p>
          <a:p>
            <a:pPr marL="0" indent="0" algn="ctr">
              <a:buNone/>
            </a:pPr>
            <a:endParaRPr lang="is-IS" sz="2000" dirty="0"/>
          </a:p>
          <a:p>
            <a:pPr marL="0" indent="0" algn="ctr">
              <a:buNone/>
            </a:pPr>
            <a:endParaRPr lang="fr-FR" sz="2000" b="1" dirty="0" smtClean="0">
              <a:solidFill>
                <a:srgbClr val="FF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114300" y="0"/>
            <a:ext cx="7112000" cy="523220"/>
          </a:xfrm>
          <a:prstGeom prst="rect">
            <a:avLst/>
          </a:prstGeom>
        </p:spPr>
        <p:txBody>
          <a:bodyPr wrap="square">
            <a:spAutoFit/>
          </a:bodyPr>
          <a:lstStyle/>
          <a:p>
            <a:pPr algn="ctr"/>
            <a:r>
              <a:rPr lang="fr-FR" sz="2800" b="1" dirty="0" smtClean="0">
                <a:solidFill>
                  <a:srgbClr val="FF0000"/>
                </a:solidFill>
                <a:latin typeface="+mj-lt"/>
                <a:ea typeface="+mj-ea"/>
                <a:cs typeface="+mj-cs"/>
              </a:rPr>
              <a:t>SITUATION AND IMPACT OF THE PANDEMIC</a:t>
            </a:r>
            <a:endParaRPr lang="fr-FR" sz="2000" b="1" dirty="0">
              <a:solidFill>
                <a:schemeClr val="accent2"/>
              </a:solidFill>
              <a:latin typeface="+mj-lt"/>
              <a:ea typeface="+mj-ea"/>
              <a:cs typeface="+mj-cs"/>
            </a:endParaRPr>
          </a:p>
        </p:txBody>
      </p:sp>
    </p:spTree>
    <p:extLst>
      <p:ext uri="{BB962C8B-B14F-4D97-AF65-F5344CB8AC3E}">
        <p14:creationId xmlns:p14="http://schemas.microsoft.com/office/powerpoint/2010/main" val="3251421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954107"/>
            <a:ext cx="7070953" cy="5903893"/>
          </a:xfrm>
        </p:spPr>
        <p:txBody>
          <a:bodyPr>
            <a:normAutofit fontScale="32500" lnSpcReduction="20000"/>
          </a:bodyPr>
          <a:lstStyle/>
          <a:p>
            <a:pPr lvl="1" algn="just">
              <a:buFont typeface="Wingdings" charset="2"/>
              <a:buChar char="§"/>
            </a:pPr>
            <a:r>
              <a:rPr lang="en-US" sz="7400" b="1" dirty="0" smtClean="0"/>
              <a:t>Yesterday the situation was as follows:</a:t>
            </a:r>
          </a:p>
          <a:p>
            <a:pPr marL="457200" lvl="1" indent="0" algn="just">
              <a:buNone/>
            </a:pPr>
            <a:r>
              <a:rPr lang="en-US" sz="7400" b="1" dirty="0" smtClean="0"/>
              <a:t>	-  14, 738 cases recorded from the start;</a:t>
            </a:r>
          </a:p>
          <a:p>
            <a:pPr marL="457200" lvl="1" indent="0" algn="just">
              <a:buNone/>
            </a:pPr>
            <a:r>
              <a:rPr lang="en-US" sz="7400" b="1" dirty="0" smtClean="0"/>
              <a:t>	-   11, 458 healed;</a:t>
            </a:r>
          </a:p>
          <a:p>
            <a:pPr marL="457200" lvl="1" indent="0" algn="just">
              <a:buNone/>
            </a:pPr>
            <a:r>
              <a:rPr lang="en-US" sz="7400" b="1" dirty="0" smtClean="0"/>
              <a:t>	- 	 2, 977 patients under treatment</a:t>
            </a:r>
          </a:p>
          <a:p>
            <a:pPr marL="457200" lvl="1" indent="0" algn="just">
              <a:buNone/>
            </a:pPr>
            <a:r>
              <a:rPr lang="en-US" sz="7400" b="1" dirty="0" smtClean="0"/>
              <a:t>	-         300 dead</a:t>
            </a:r>
          </a:p>
          <a:p>
            <a:pPr marL="457200" lvl="1" indent="0" algn="just">
              <a:buNone/>
            </a:pPr>
            <a:r>
              <a:rPr lang="en-US" sz="7400" b="1" dirty="0" smtClean="0"/>
              <a:t>The daily positivity mean rate went from more than 11% to less than 4%</a:t>
            </a:r>
          </a:p>
          <a:p>
            <a:pPr algn="just">
              <a:buFont typeface="Wingdings" charset="2"/>
              <a:buChar char="Ø"/>
            </a:pPr>
            <a:r>
              <a:rPr lang="fr-FR" sz="7400" b="1" dirty="0" smtClean="0">
                <a:solidFill>
                  <a:srgbClr val="FF0000"/>
                </a:solidFill>
              </a:rPr>
              <a:t>ECONOMIC CONSEQUENCE OF THE PANDEMIC</a:t>
            </a:r>
            <a:endParaRPr lang="fr-FR" sz="7400" b="1" dirty="0"/>
          </a:p>
          <a:p>
            <a:pPr algn="just">
              <a:buFont typeface="Wingdings" charset="2"/>
              <a:buChar char="Ø"/>
            </a:pPr>
            <a:r>
              <a:rPr lang="is-IS" sz="7400" b="1" dirty="0" smtClean="0"/>
              <a:t>The IMF judges the implementation of the budget globally satisfactory</a:t>
            </a:r>
          </a:p>
          <a:p>
            <a:pPr algn="just">
              <a:buFont typeface="Wingdings" charset="2"/>
              <a:buChar char="Ø"/>
            </a:pPr>
            <a:r>
              <a:rPr lang="is-IS" sz="7400" b="1" dirty="0" smtClean="0"/>
              <a:t>Programs a contraction of </a:t>
            </a:r>
            <a:r>
              <a:rPr lang="is-IS" sz="7600" b="1" dirty="0" smtClean="0">
                <a:solidFill>
                  <a:prstClr val="black">
                    <a:lumMod val="75000"/>
                    <a:lumOff val="25000"/>
                  </a:prstClr>
                </a:solidFill>
              </a:rPr>
              <a:t>0.7% of GDP</a:t>
            </a:r>
            <a:endParaRPr lang="is-IS" sz="7400" b="1" dirty="0" smtClean="0"/>
          </a:p>
          <a:p>
            <a:pPr algn="just">
              <a:buFont typeface="Wingdings" charset="2"/>
              <a:buChar char="Ø"/>
            </a:pPr>
            <a:r>
              <a:rPr lang="is-IS" sz="7400" b="1" dirty="0" smtClean="0"/>
              <a:t>The available statistics currently do not allow yet to assess the impact on the procurement volum launched (very few procurement launched between March and June 2020). </a:t>
            </a:r>
            <a:endParaRPr lang="is-IS" sz="7400" b="1" dirty="0"/>
          </a:p>
          <a:p>
            <a:pPr algn="just">
              <a:buFont typeface="Wingdings" charset="2"/>
              <a:buChar char="Ø"/>
            </a:pPr>
            <a:endParaRPr lang="is-IS" sz="7400" b="1" dirty="0"/>
          </a:p>
          <a:p>
            <a:pPr algn="just">
              <a:buFont typeface="Wingdings" charset="2"/>
              <a:buChar char="Ø"/>
            </a:pPr>
            <a:endParaRPr lang="is-IS" sz="7400" b="1" dirty="0" smtClean="0"/>
          </a:p>
          <a:p>
            <a:pPr marL="0" indent="0" algn="ctr">
              <a:buNone/>
            </a:pPr>
            <a:endParaRPr lang="is-IS" sz="2000" b="1" dirty="0" smtClean="0"/>
          </a:p>
          <a:p>
            <a:pPr marL="0" indent="0" algn="ctr">
              <a:buNone/>
            </a:pPr>
            <a:endParaRPr lang="is-IS" sz="2000" b="1" dirty="0"/>
          </a:p>
          <a:p>
            <a:pPr marL="0" indent="0" algn="ctr">
              <a:buNone/>
            </a:pPr>
            <a:endParaRPr lang="fi-FI" sz="2000" dirty="0"/>
          </a:p>
          <a:p>
            <a:pPr marL="0" indent="0" algn="ctr">
              <a:buNone/>
            </a:pPr>
            <a:endParaRPr lang="is-IS" sz="2000" dirty="0"/>
          </a:p>
          <a:p>
            <a:pPr marL="0" indent="0" algn="ctr">
              <a:buNone/>
            </a:pPr>
            <a:endParaRPr lang="fr-FR" sz="2000" b="1" dirty="0" smtClean="0">
              <a:solidFill>
                <a:srgbClr val="FF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606669" y="0"/>
            <a:ext cx="7112000" cy="523220"/>
          </a:xfrm>
          <a:prstGeom prst="rect">
            <a:avLst/>
          </a:prstGeom>
        </p:spPr>
        <p:txBody>
          <a:bodyPr wrap="square">
            <a:spAutoFit/>
          </a:bodyPr>
          <a:lstStyle/>
          <a:p>
            <a:pPr lvl="0" algn="ctr"/>
            <a:r>
              <a:rPr lang="fr-FR" sz="2800" b="1" dirty="0">
                <a:solidFill>
                  <a:srgbClr val="FF0000"/>
                </a:solidFill>
              </a:rPr>
              <a:t>SITUATION AND IMPACT OF THE PANDEMIC</a:t>
            </a:r>
            <a:endParaRPr lang="fr-FR" sz="2000" b="1" dirty="0">
              <a:solidFill>
                <a:srgbClr val="54A021"/>
              </a:solidFill>
            </a:endParaRPr>
          </a:p>
        </p:txBody>
      </p:sp>
    </p:spTree>
    <p:extLst>
      <p:ext uri="{BB962C8B-B14F-4D97-AF65-F5344CB8AC3E}">
        <p14:creationId xmlns:p14="http://schemas.microsoft.com/office/powerpoint/2010/main" val="16699906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954107"/>
            <a:ext cx="7070953" cy="5903893"/>
          </a:xfrm>
        </p:spPr>
        <p:txBody>
          <a:bodyPr>
            <a:normAutofit/>
          </a:bodyPr>
          <a:lstStyle/>
          <a:p>
            <a:pPr marL="0" indent="0" algn="just">
              <a:buNone/>
            </a:pPr>
            <a:endParaRPr lang="is-IS" sz="9600" b="1" dirty="0" smtClean="0">
              <a:solidFill>
                <a:srgbClr val="FF0000"/>
              </a:solidFill>
            </a:endParaRPr>
          </a:p>
          <a:p>
            <a:pPr marL="0" indent="0" algn="ctr">
              <a:buNone/>
            </a:pPr>
            <a:endParaRPr lang="is-IS" sz="2000" b="1" dirty="0"/>
          </a:p>
          <a:p>
            <a:pPr marL="0" indent="0" algn="ctr">
              <a:buNone/>
            </a:pPr>
            <a:endParaRPr lang="fi-FI" sz="2000" dirty="0"/>
          </a:p>
          <a:p>
            <a:pPr marL="0" indent="0" algn="ctr">
              <a:buNone/>
            </a:pPr>
            <a:endParaRPr lang="is-IS" sz="2000" dirty="0"/>
          </a:p>
          <a:p>
            <a:pPr marL="0" indent="0" algn="ctr">
              <a:buNone/>
            </a:pPr>
            <a:endParaRPr lang="fr-FR" sz="2000" b="1" dirty="0" smtClean="0">
              <a:solidFill>
                <a:srgbClr val="FF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5" name="TextBox 4"/>
          <p:cNvSpPr txBox="1"/>
          <p:nvPr/>
        </p:nvSpPr>
        <p:spPr>
          <a:xfrm>
            <a:off x="1" y="2751890"/>
            <a:ext cx="8608740" cy="2308324"/>
          </a:xfrm>
          <a:prstGeom prst="rect">
            <a:avLst/>
          </a:prstGeom>
          <a:noFill/>
        </p:spPr>
        <p:txBody>
          <a:bodyPr wrap="square" tIns="0" bIns="0" rtlCol="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800" b="1" dirty="0" smtClean="0">
                <a:solidFill>
                  <a:srgbClr val="A53010"/>
                </a:solidFill>
                <a:latin typeface="Century Gothic" panose="020B0502020202020204"/>
                <a:cs typeface="Arial" pitchFamily="34" charset="0"/>
              </a:rPr>
              <a:t>01</a:t>
            </a:r>
          </a:p>
          <a:p>
            <a:pPr algn="ctr"/>
            <a:r>
              <a:rPr lang="is-IS" sz="2800" b="1" dirty="0" smtClean="0">
                <a:solidFill>
                  <a:srgbClr val="FF0000"/>
                </a:solidFill>
              </a:rPr>
              <a:t>LEGAL PROVISIONS BY THE PUBLIC PROCUREMENT CODE IN EMERGENCIES</a:t>
            </a:r>
            <a:endParaRPr lang="is-IS" sz="2800" b="1" dirty="0">
              <a:solidFill>
                <a:srgbClr val="FF0000"/>
              </a:solidFill>
            </a:endParaRPr>
          </a:p>
          <a:p>
            <a:endParaRPr lang="en-US" altLang="ko-KR" sz="6600" b="1" dirty="0">
              <a:solidFill>
                <a:srgbClr val="A53010"/>
              </a:solidFill>
              <a:latin typeface="Century Gothic" panose="020B0502020202020204"/>
              <a:cs typeface="Arial" pitchFamily="34" charset="0"/>
            </a:endParaRPr>
          </a:p>
        </p:txBody>
      </p:sp>
    </p:spTree>
    <p:extLst>
      <p:ext uri="{BB962C8B-B14F-4D97-AF65-F5344CB8AC3E}">
        <p14:creationId xmlns:p14="http://schemas.microsoft.com/office/powerpoint/2010/main" val="1034114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247" y="954107"/>
            <a:ext cx="7348745" cy="5903893"/>
          </a:xfrm>
        </p:spPr>
        <p:txBody>
          <a:bodyPr>
            <a:normAutofit fontScale="32500" lnSpcReduction="20000"/>
          </a:bodyPr>
          <a:lstStyle/>
          <a:p>
            <a:pPr marL="0" indent="0" algn="ctr">
              <a:buNone/>
            </a:pPr>
            <a:endParaRPr lang="fr-FR" sz="2000" b="1" dirty="0" smtClean="0">
              <a:solidFill>
                <a:srgbClr val="FF0000"/>
              </a:solidFill>
            </a:endParaRPr>
          </a:p>
          <a:p>
            <a:pPr marL="0" indent="0" algn="ctr">
              <a:buNone/>
            </a:pPr>
            <a:r>
              <a:rPr lang="en-US" sz="6200" b="1" dirty="0" smtClean="0">
                <a:solidFill>
                  <a:schemeClr val="accent2"/>
                </a:solidFill>
              </a:rPr>
              <a:t>Problem: Emergency/Respect of principles</a:t>
            </a:r>
            <a:endParaRPr lang="en-US" sz="5500" b="1" dirty="0" smtClean="0">
              <a:solidFill>
                <a:schemeClr val="accent2"/>
              </a:solidFill>
            </a:endParaRPr>
          </a:p>
          <a:p>
            <a:pPr algn="just"/>
            <a:r>
              <a:rPr lang="en-US" sz="5500" b="1" dirty="0" smtClean="0">
                <a:solidFill>
                  <a:schemeClr val="tx1"/>
                </a:solidFill>
              </a:rPr>
              <a:t>The EMERGENCY STATE decreed and the decisions made by the authorities to overcome the plague refer to the situations foreseen in the Public Procurement Code (PPC): </a:t>
            </a:r>
          </a:p>
          <a:p>
            <a:pPr lvl="1" algn="just">
              <a:buFontTx/>
              <a:buChar char="-"/>
            </a:pPr>
            <a:r>
              <a:rPr lang="en-US" sz="5300" b="1" dirty="0" smtClean="0">
                <a:solidFill>
                  <a:srgbClr val="FF0000"/>
                </a:solidFill>
              </a:rPr>
              <a:t>Compelling Emergency</a:t>
            </a:r>
            <a:r>
              <a:rPr lang="en-US" sz="5300" b="1" dirty="0" smtClean="0">
                <a:solidFill>
                  <a:schemeClr val="tx1"/>
                </a:solidFill>
              </a:rPr>
              <a:t>: Unexpected, irresistible and exterior to the contracting authority. </a:t>
            </a:r>
          </a:p>
          <a:p>
            <a:pPr lvl="1" algn="just">
              <a:buFontTx/>
              <a:buChar char="-"/>
            </a:pPr>
            <a:r>
              <a:rPr lang="fr-FR" sz="5300" b="1" dirty="0" smtClean="0">
                <a:solidFill>
                  <a:srgbClr val="FF0000"/>
                </a:solidFill>
              </a:rPr>
              <a:t>Warning </a:t>
            </a:r>
            <a:r>
              <a:rPr lang="fr-FR" sz="5300" dirty="0"/>
              <a:t>: </a:t>
            </a:r>
            <a:r>
              <a:rPr lang="en-US" sz="5300" dirty="0" smtClean="0"/>
              <a:t>Implementation of measures to ensure freedom of action of the public authorities, to reduce the vulnerability of populations or main equipment and guarantee general mobilization security..</a:t>
            </a:r>
            <a:r>
              <a:rPr lang="fr-FR" sz="5300" dirty="0" smtClean="0"/>
              <a:t>.</a:t>
            </a:r>
          </a:p>
          <a:p>
            <a:pPr lvl="1" algn="just">
              <a:buFontTx/>
              <a:buChar char="-"/>
            </a:pPr>
            <a:r>
              <a:rPr lang="en-US" sz="5300" b="1" dirty="0" smtClean="0">
                <a:solidFill>
                  <a:srgbClr val="FF0000"/>
                </a:solidFill>
              </a:rPr>
              <a:t>General Mobilization</a:t>
            </a:r>
            <a:r>
              <a:rPr lang="en-US" sz="5300" dirty="0" smtClean="0"/>
              <a:t>: Implementation of the whole defense measures already prepared by the national authorities to face internal and/or external menace.</a:t>
            </a:r>
            <a:endParaRPr lang="en-US" sz="5500" b="1" dirty="0" smtClean="0">
              <a:solidFill>
                <a:schemeClr val="tx1"/>
              </a:solidFill>
            </a:endParaRPr>
          </a:p>
          <a:p>
            <a:pPr algn="just">
              <a:buFont typeface="Wingdings" charset="2"/>
              <a:buChar char="Ø"/>
            </a:pPr>
            <a:r>
              <a:rPr lang="en-US" sz="5500" b="1" dirty="0" smtClean="0">
                <a:solidFill>
                  <a:schemeClr val="tx1"/>
                </a:solidFill>
              </a:rPr>
              <a:t>These situations enable </a:t>
            </a:r>
            <a:r>
              <a:rPr lang="en-US" sz="5500" b="1" dirty="0" smtClean="0">
                <a:solidFill>
                  <a:srgbClr val="FF6600"/>
                </a:solidFill>
              </a:rPr>
              <a:t>contract conclusion by direct agreement</a:t>
            </a:r>
            <a:r>
              <a:rPr lang="en-US" sz="5500" b="1" dirty="0" smtClean="0">
                <a:solidFill>
                  <a:schemeClr val="tx1"/>
                </a:solidFill>
              </a:rPr>
              <a:t> (article 76-2 of the PPC).</a:t>
            </a:r>
          </a:p>
          <a:p>
            <a:pPr algn="just">
              <a:buFontTx/>
              <a:buChar char="-"/>
            </a:pPr>
            <a:r>
              <a:rPr lang="en-US" sz="5500" b="1" dirty="0" smtClean="0">
                <a:solidFill>
                  <a:schemeClr val="tx1"/>
                </a:solidFill>
              </a:rPr>
              <a:t>The acquisition of goods, works and services to fight against the pandemic </a:t>
            </a:r>
            <a:r>
              <a:rPr lang="en-US" sz="5500" b="1" dirty="0" smtClean="0">
                <a:solidFill>
                  <a:srgbClr val="E76618"/>
                </a:solidFill>
              </a:rPr>
              <a:t>imposes immediate action/ </a:t>
            </a:r>
            <a:r>
              <a:rPr lang="en-US" sz="5500" b="1" dirty="0" smtClean="0">
                <a:solidFill>
                  <a:srgbClr val="FF0000"/>
                </a:solidFill>
              </a:rPr>
              <a:t>COMPELLING EMERGENCY.</a:t>
            </a:r>
          </a:p>
          <a:p>
            <a:pPr algn="just">
              <a:buFontTx/>
              <a:buChar char="-"/>
            </a:pPr>
            <a:r>
              <a:rPr lang="fr-FR" sz="5500" b="1" dirty="0" smtClean="0">
                <a:solidFill>
                  <a:srgbClr val="FF0000"/>
                </a:solidFill>
              </a:rPr>
              <a:t> </a:t>
            </a:r>
            <a:endParaRPr lang="fr-FR" sz="5500" b="1" dirty="0">
              <a:solidFill>
                <a:srgbClr val="FF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189638"/>
          </a:xfrm>
          <a:prstGeom prst="rect">
            <a:avLst/>
          </a:prstGeom>
        </p:spPr>
      </p:pic>
      <p:sp>
        <p:nvSpPr>
          <p:cNvPr id="2" name="Rectangle 1"/>
          <p:cNvSpPr/>
          <p:nvPr/>
        </p:nvSpPr>
        <p:spPr>
          <a:xfrm>
            <a:off x="114300" y="0"/>
            <a:ext cx="7112000" cy="954107"/>
          </a:xfrm>
          <a:prstGeom prst="rect">
            <a:avLst/>
          </a:prstGeom>
        </p:spPr>
        <p:txBody>
          <a:bodyPr wrap="square">
            <a:spAutoFit/>
          </a:bodyPr>
          <a:lstStyle/>
          <a:p>
            <a:pPr algn="ctr"/>
            <a:r>
              <a:rPr lang="fr-FR" sz="2800" b="1" dirty="0" smtClean="0">
                <a:solidFill>
                  <a:srgbClr val="FF0000"/>
                </a:solidFill>
                <a:latin typeface="+mj-lt"/>
                <a:ea typeface="+mj-ea"/>
                <a:cs typeface="+mj-cs"/>
              </a:rPr>
              <a:t>ACQUISITION OF GOODS AND WORKS IN AN EXCEPTIONAL CASE</a:t>
            </a:r>
            <a:endParaRPr lang="fr-FR" sz="2800" b="1" dirty="0">
              <a:solidFill>
                <a:srgbClr val="FF0000"/>
              </a:solidFill>
              <a:latin typeface="+mj-lt"/>
              <a:ea typeface="+mj-ea"/>
              <a:cs typeface="+mj-cs"/>
            </a:endParaRPr>
          </a:p>
        </p:txBody>
      </p:sp>
    </p:spTree>
    <p:extLst>
      <p:ext uri="{BB962C8B-B14F-4D97-AF65-F5344CB8AC3E}">
        <p14:creationId xmlns:p14="http://schemas.microsoft.com/office/powerpoint/2010/main" val="2085440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115747"/>
            <a:ext cx="7546694" cy="6742253"/>
          </a:xfrm>
        </p:spPr>
        <p:txBody>
          <a:bodyPr>
            <a:normAutofit fontScale="92500" lnSpcReduction="10000"/>
          </a:bodyPr>
          <a:lstStyle/>
          <a:p>
            <a:pPr marL="0" indent="0" algn="ctr">
              <a:buNone/>
            </a:pPr>
            <a:r>
              <a:rPr lang="fr-FR" sz="2200" b="1" dirty="0" smtClean="0">
                <a:solidFill>
                  <a:schemeClr val="accent2"/>
                </a:solidFill>
              </a:rPr>
              <a:t>THE IMPORTANCE OF IMPLEMENTING THE </a:t>
            </a:r>
            <a:r>
              <a:rPr lang="fr-FR" sz="2600" b="1" dirty="0" smtClean="0">
                <a:solidFill>
                  <a:schemeClr val="accent2"/>
                </a:solidFill>
              </a:rPr>
              <a:t>PPC</a:t>
            </a:r>
          </a:p>
          <a:p>
            <a:pPr algn="just">
              <a:buFontTx/>
              <a:buChar char="-"/>
            </a:pPr>
            <a:r>
              <a:rPr lang="en-US" sz="2600" b="1" dirty="0" smtClean="0">
                <a:solidFill>
                  <a:schemeClr val="tx1"/>
                </a:solidFill>
              </a:rPr>
              <a:t>The use of the PPC in COVID-19 situation favors:</a:t>
            </a:r>
          </a:p>
          <a:p>
            <a:pPr algn="just"/>
            <a:r>
              <a:rPr lang="en-US" sz="2400" b="1" dirty="0" smtClean="0">
                <a:solidFill>
                  <a:srgbClr val="C42F1A"/>
                </a:solidFill>
              </a:rPr>
              <a:t>The respect of the Administration Code of Obligations (ACO)</a:t>
            </a:r>
            <a:r>
              <a:rPr lang="en-US" sz="2400" b="1" dirty="0" smtClean="0">
                <a:solidFill>
                  <a:schemeClr val="tx1"/>
                </a:solidFill>
              </a:rPr>
              <a:t>: </a:t>
            </a:r>
            <a:r>
              <a:rPr lang="en-US" sz="2400" b="1" dirty="0" smtClean="0"/>
              <a:t>The new article 25 of the ACO reads that the PPC is the unique frame that regulates public procurements and no particular regulation or procedure to a new category of public buyers or supplies, services or works can derogate from the rules of the code</a:t>
            </a:r>
            <a:r>
              <a:rPr lang="en-US" sz="2400" b="1" i="1" dirty="0" smtClean="0">
                <a:solidFill>
                  <a:schemeClr val="tx1"/>
                </a:solidFill>
              </a:rPr>
              <a:t>.</a:t>
            </a:r>
          </a:p>
          <a:p>
            <a:pPr marL="0" indent="0" algn="just">
              <a:buNone/>
            </a:pPr>
            <a:r>
              <a:rPr lang="fr-FR" sz="2400" b="1" i="1" dirty="0" smtClean="0">
                <a:solidFill>
                  <a:schemeClr val="tx1"/>
                </a:solidFill>
              </a:rPr>
              <a:t> </a:t>
            </a:r>
            <a:endParaRPr lang="fr-FR" sz="2400" i="1" dirty="0" smtClean="0"/>
          </a:p>
          <a:p>
            <a:r>
              <a:rPr lang="en-US" sz="2400" b="1" dirty="0" smtClean="0">
                <a:solidFill>
                  <a:srgbClr val="C42F1A"/>
                </a:solidFill>
              </a:rPr>
              <a:t>The mastery of statistics on public procurement</a:t>
            </a:r>
          </a:p>
          <a:p>
            <a:pPr marL="0" indent="0" algn="ctr">
              <a:buNone/>
            </a:pPr>
            <a:r>
              <a:rPr lang="fr-FR" sz="2400" b="1" dirty="0" smtClean="0">
                <a:solidFill>
                  <a:srgbClr val="C42F1A"/>
                </a:solidFill>
              </a:rPr>
              <a:t> </a:t>
            </a:r>
            <a:r>
              <a:rPr lang="fr-FR" sz="2600" b="1" dirty="0" smtClean="0">
                <a:solidFill>
                  <a:schemeClr val="accent2"/>
                </a:solidFill>
              </a:rPr>
              <a:t>DIFFICULTIES </a:t>
            </a:r>
            <a:endParaRPr lang="fr-FR" sz="2600" dirty="0">
              <a:solidFill>
                <a:srgbClr val="C42F1A"/>
              </a:solidFill>
            </a:endParaRPr>
          </a:p>
          <a:p>
            <a:r>
              <a:rPr lang="en-US" sz="2400" b="1" dirty="0" smtClean="0">
                <a:solidFill>
                  <a:schemeClr val="tx1"/>
                </a:solidFill>
              </a:rPr>
              <a:t>Direct agreement requires minimal formalism </a:t>
            </a:r>
            <a:r>
              <a:rPr lang="fr-FR" sz="2400" b="1" dirty="0" smtClean="0">
                <a:solidFill>
                  <a:schemeClr val="tx1"/>
                </a:solidFill>
              </a:rPr>
              <a:t>:</a:t>
            </a:r>
            <a:endParaRPr lang="fr-FR" sz="2400" b="1" dirty="0">
              <a:solidFill>
                <a:schemeClr val="tx1"/>
              </a:solidFill>
            </a:endParaRPr>
          </a:p>
          <a:p>
            <a:pPr marL="0" indent="0" algn="just">
              <a:buNone/>
            </a:pPr>
            <a:r>
              <a:rPr lang="fr-FR" sz="2400" b="1" dirty="0">
                <a:solidFill>
                  <a:schemeClr val="tx1"/>
                </a:solidFill>
              </a:rPr>
              <a:t>- </a:t>
            </a:r>
            <a:r>
              <a:rPr lang="en-US" sz="2400" b="1" dirty="0" smtClean="0">
                <a:solidFill>
                  <a:schemeClr val="tx1"/>
                </a:solidFill>
              </a:rPr>
              <a:t>Notice from the Central Directorate of Public Procurement (CDPP)</a:t>
            </a:r>
          </a:p>
          <a:p>
            <a:pPr marL="0" indent="0" algn="just">
              <a:buNone/>
            </a:pPr>
            <a:r>
              <a:rPr lang="en-US" sz="2400" b="1" dirty="0" smtClean="0">
                <a:solidFill>
                  <a:schemeClr val="tx1"/>
                </a:solidFill>
              </a:rPr>
              <a:t>- Legal screening  of the contract project, approval</a:t>
            </a:r>
          </a:p>
          <a:p>
            <a:pPr marL="0" indent="0" algn="just">
              <a:buNone/>
            </a:pPr>
            <a:r>
              <a:rPr lang="en-US" sz="2400" b="1" dirty="0" smtClean="0">
                <a:solidFill>
                  <a:schemeClr val="tx1"/>
                </a:solidFill>
              </a:rPr>
              <a:t>- Registration</a:t>
            </a:r>
          </a:p>
          <a:p>
            <a:endParaRPr lang="fr-FR" sz="2400" b="1" dirty="0" smtClean="0">
              <a:solidFill>
                <a:srgbClr val="C42F1A"/>
              </a:solidFill>
            </a:endParaRPr>
          </a:p>
          <a:p>
            <a:endParaRPr lang="fr-FR" sz="2400" dirty="0" smtClean="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3544" y="0"/>
            <a:ext cx="1828800" cy="1189638"/>
          </a:xfrm>
          <a:prstGeom prst="rect">
            <a:avLst/>
          </a:prstGeom>
        </p:spPr>
      </p:pic>
    </p:spTree>
    <p:extLst>
      <p:ext uri="{BB962C8B-B14F-4D97-AF65-F5344CB8AC3E}">
        <p14:creationId xmlns:p14="http://schemas.microsoft.com/office/powerpoint/2010/main" val="4171254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3457" y="673100"/>
            <a:ext cx="6805915" cy="6184900"/>
          </a:xfrm>
        </p:spPr>
        <p:txBody>
          <a:bodyPr>
            <a:normAutofit/>
          </a:bodyPr>
          <a:lstStyle/>
          <a:p>
            <a:pPr marL="0" indent="0" algn="ctr">
              <a:buNone/>
            </a:pPr>
            <a:endParaRPr lang="fr-FR" sz="2000" b="1" dirty="0" smtClean="0">
              <a:solidFill>
                <a:srgbClr val="FF0000"/>
              </a:solidFill>
            </a:endParaRPr>
          </a:p>
          <a:p>
            <a:pPr marL="0" indent="0" algn="ctr">
              <a:buNone/>
            </a:pPr>
            <a:endParaRPr lang="fr-FR" sz="2000" b="1" dirty="0">
              <a:solidFill>
                <a:srgbClr val="FF0000"/>
              </a:solidFill>
            </a:endParaRPr>
          </a:p>
          <a:p>
            <a:pPr marL="0" indent="0" algn="ctr">
              <a:buNone/>
            </a:pPr>
            <a:r>
              <a:rPr lang="fr-FR" sz="4400" b="1" dirty="0" smtClean="0">
                <a:solidFill>
                  <a:srgbClr val="FF0000"/>
                </a:solidFill>
              </a:rPr>
              <a:t>2</a:t>
            </a:r>
          </a:p>
          <a:p>
            <a:pPr marL="0" indent="0" algn="ctr">
              <a:buNone/>
            </a:pPr>
            <a:r>
              <a:rPr lang="fr-FR" sz="2800" b="1" dirty="0" smtClean="0">
                <a:solidFill>
                  <a:srgbClr val="FF0000"/>
                </a:solidFill>
              </a:rPr>
              <a:t>COVID-19 REGULATORY MEASURES</a:t>
            </a:r>
          </a:p>
          <a:p>
            <a:pPr marL="0" indent="0" algn="ctr">
              <a:buNone/>
            </a:pPr>
            <a:endParaRPr lang="fr-FR" sz="2800" b="1" dirty="0" smtClean="0">
              <a:solidFill>
                <a:srgbClr val="FF0000"/>
              </a:solidFill>
            </a:endParaRPr>
          </a:p>
          <a:p>
            <a:pPr marL="0" indent="0" algn="ctr">
              <a:buNone/>
            </a:pPr>
            <a:r>
              <a:rPr lang="fr-FR" sz="2400" b="1" dirty="0" smtClean="0">
                <a:solidFill>
                  <a:srgbClr val="FF0000"/>
                </a:solidFill>
              </a:rPr>
              <a:t>ENACTMENT OF A DECREE ON </a:t>
            </a:r>
            <a:r>
              <a:rPr lang="fr-FR" sz="2400" b="1" dirty="0" smtClean="0">
                <a:solidFill>
                  <a:schemeClr val="accent2"/>
                </a:solidFill>
              </a:rPr>
              <a:t>DEROGATION TO THE PUBLIC PROCUREMENT CODE </a:t>
            </a:r>
            <a:r>
              <a:rPr lang="fr-FR" sz="2400" b="1" dirty="0" smtClean="0">
                <a:solidFill>
                  <a:srgbClr val="FF0000"/>
                </a:solidFill>
              </a:rPr>
              <a:t>FOR </a:t>
            </a:r>
            <a:r>
              <a:rPr lang="en-US" sz="2400" b="1" dirty="0" smtClean="0">
                <a:solidFill>
                  <a:srgbClr val="FF0000"/>
                </a:solidFill>
              </a:rPr>
              <a:t>PERFORMANCES</a:t>
            </a:r>
            <a:r>
              <a:rPr lang="fr-FR" sz="2400" b="1" dirty="0" smtClean="0">
                <a:solidFill>
                  <a:srgbClr val="FF0000"/>
                </a:solidFill>
              </a:rPr>
              <a:t> IN THE FRAME OF THE FIGHT AGAINST COVID-19</a:t>
            </a:r>
            <a:endParaRPr lang="fr-FR" sz="2400" b="1" dirty="0">
              <a:solidFill>
                <a:srgbClr val="FF0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372" y="0"/>
            <a:ext cx="1751474" cy="972273"/>
          </a:xfrm>
          <a:prstGeom prst="rect">
            <a:avLst/>
          </a:prstGeom>
        </p:spPr>
      </p:pic>
    </p:spTree>
    <p:extLst>
      <p:ext uri="{BB962C8B-B14F-4D97-AF65-F5344CB8AC3E}">
        <p14:creationId xmlns:p14="http://schemas.microsoft.com/office/powerpoint/2010/main" val="2136785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830996"/>
            <a:ext cx="7789762" cy="6027003"/>
          </a:xfrm>
        </p:spPr>
        <p:txBody>
          <a:bodyPr>
            <a:normAutofit fontScale="32500" lnSpcReduction="20000"/>
          </a:bodyPr>
          <a:lstStyle/>
          <a:p>
            <a:pPr marL="0" indent="0" algn="ctr">
              <a:buNone/>
            </a:pPr>
            <a:endParaRPr lang="fr-FR" sz="2000" b="1" dirty="0">
              <a:solidFill>
                <a:srgbClr val="FF0000"/>
              </a:solidFill>
            </a:endParaRPr>
          </a:p>
          <a:p>
            <a:pPr algn="just">
              <a:buFontTx/>
              <a:buChar char="-"/>
            </a:pPr>
            <a:r>
              <a:rPr lang="en-US" sz="7200" dirty="0" smtClean="0">
                <a:solidFill>
                  <a:schemeClr val="tx1"/>
                </a:solidFill>
              </a:rPr>
              <a:t>The big fear of the spread of the virus makes each State see to the availability of the necessary goods for prevention: </a:t>
            </a:r>
            <a:r>
              <a:rPr lang="en-US" sz="7200" dirty="0" smtClean="0">
                <a:solidFill>
                  <a:schemeClr val="accent1"/>
                </a:solidFill>
              </a:rPr>
              <a:t>facilities to host the sick, masks and protection equipment, sanitizers, breathing apparatus… </a:t>
            </a:r>
          </a:p>
          <a:p>
            <a:pPr algn="just"/>
            <a:r>
              <a:rPr lang="en-US" sz="7200" dirty="0" smtClean="0">
                <a:solidFill>
                  <a:schemeClr val="tx1"/>
                </a:solidFill>
              </a:rPr>
              <a:t>To avoid the required formalism for direct understanding of the compelling emergency situation. </a:t>
            </a:r>
          </a:p>
          <a:p>
            <a:pPr algn="just"/>
            <a:r>
              <a:rPr lang="en-US" sz="7200" dirty="0" smtClean="0">
                <a:solidFill>
                  <a:schemeClr val="tx1"/>
                </a:solidFill>
              </a:rPr>
              <a:t>The </a:t>
            </a:r>
            <a:r>
              <a:rPr lang="en-US" sz="7200" dirty="0" smtClean="0">
                <a:solidFill>
                  <a:srgbClr val="C42F1A"/>
                </a:solidFill>
              </a:rPr>
              <a:t>decree n°2020-781 of March 18, 2020</a:t>
            </a:r>
            <a:r>
              <a:rPr lang="en-US" sz="7200" dirty="0" smtClean="0">
                <a:solidFill>
                  <a:schemeClr val="tx1"/>
                </a:solidFill>
              </a:rPr>
              <a:t>, derogating from the PPC procurements to fight against the pandemic.</a:t>
            </a:r>
          </a:p>
          <a:p>
            <a:pPr algn="just"/>
            <a:r>
              <a:rPr lang="en-US" sz="7200" dirty="0" smtClean="0">
                <a:solidFill>
                  <a:schemeClr val="tx1"/>
                </a:solidFill>
              </a:rPr>
              <a:t>The presentation of report indicates that: « </a:t>
            </a:r>
            <a:r>
              <a:rPr lang="en-US" sz="7200" b="1" i="1" dirty="0" smtClean="0">
                <a:solidFill>
                  <a:schemeClr val="tx1"/>
                </a:solidFill>
              </a:rPr>
              <a:t>the respect of rules and regulations in the PPC, doesn’t help the execution of expenditures related to the said plan of action with the </a:t>
            </a:r>
            <a:r>
              <a:rPr lang="en-US" sz="7200" b="1" i="1" dirty="0" smtClean="0">
                <a:solidFill>
                  <a:schemeClr val="accent5"/>
                </a:solidFill>
              </a:rPr>
              <a:t>required diligence</a:t>
            </a:r>
            <a:r>
              <a:rPr lang="fr-FR" sz="7200" b="1" i="1" dirty="0" smtClean="0">
                <a:solidFill>
                  <a:schemeClr val="accent5"/>
                </a:solidFill>
              </a:rPr>
              <a:t> »</a:t>
            </a:r>
            <a:endParaRPr lang="fr-FR" sz="7200" dirty="0" smtClean="0">
              <a:solidFill>
                <a:schemeClr val="tx1"/>
              </a:solidFill>
            </a:endParaRPr>
          </a:p>
          <a:p>
            <a:pPr algn="just"/>
            <a:endParaRPr lang="fr-FR" sz="20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372" y="0"/>
            <a:ext cx="1751474" cy="972273"/>
          </a:xfrm>
          <a:prstGeom prst="rect">
            <a:avLst/>
          </a:prstGeom>
        </p:spPr>
      </p:pic>
      <p:sp>
        <p:nvSpPr>
          <p:cNvPr id="2" name="Rectangle 1"/>
          <p:cNvSpPr/>
          <p:nvPr/>
        </p:nvSpPr>
        <p:spPr>
          <a:xfrm>
            <a:off x="244247" y="0"/>
            <a:ext cx="7070953" cy="830997"/>
          </a:xfrm>
          <a:prstGeom prst="rect">
            <a:avLst/>
          </a:prstGeom>
        </p:spPr>
        <p:txBody>
          <a:bodyPr wrap="square">
            <a:spAutoFit/>
          </a:bodyPr>
          <a:lstStyle/>
          <a:p>
            <a:pPr algn="ctr"/>
            <a:r>
              <a:rPr lang="fr-FR" sz="2400" b="1" dirty="0" smtClean="0">
                <a:solidFill>
                  <a:schemeClr val="accent4"/>
                </a:solidFill>
                <a:latin typeface="+mj-lt"/>
                <a:ea typeface="+mj-ea"/>
                <a:cs typeface="+mj-cs"/>
              </a:rPr>
              <a:t>DEROGATION FROM THE PUBLIC PROCUREMENT FOR MORE CELERITY</a:t>
            </a:r>
            <a:endParaRPr lang="fr-FR" sz="2400" b="1" dirty="0">
              <a:solidFill>
                <a:schemeClr val="accent4"/>
              </a:solidFill>
              <a:latin typeface="+mj-lt"/>
              <a:ea typeface="+mj-ea"/>
              <a:cs typeface="+mj-cs"/>
            </a:endParaRPr>
          </a:p>
        </p:txBody>
      </p:sp>
    </p:spTree>
    <p:extLst>
      <p:ext uri="{BB962C8B-B14F-4D97-AF65-F5344CB8AC3E}">
        <p14:creationId xmlns:p14="http://schemas.microsoft.com/office/powerpoint/2010/main" val="1983431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Facet</Template>
  <TotalTime>16307</TotalTime>
  <Words>1631</Words>
  <Application>Microsoft Office PowerPoint</Application>
  <PresentationFormat>Affichage à l'écran (4:3)</PresentationFormat>
  <Paragraphs>232</Paragraphs>
  <Slides>24</Slides>
  <Notes>0</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24</vt:i4>
      </vt:variant>
    </vt:vector>
  </HeadingPairs>
  <TitlesOfParts>
    <vt:vector size="35" baseType="lpstr">
      <vt:lpstr>맑은 고딕</vt:lpstr>
      <vt:lpstr>Arial</vt:lpstr>
      <vt:lpstr>Century Gothic</vt:lpstr>
      <vt:lpstr>HY중고딕</vt:lpstr>
      <vt:lpstr>HY그래픽M</vt:lpstr>
      <vt:lpstr>Mangal</vt:lpstr>
      <vt:lpstr>Trebuchet MS</vt:lpstr>
      <vt:lpstr>Wingdings</vt:lpstr>
      <vt:lpstr>Wingdings 3</vt:lpstr>
      <vt:lpstr>Facette</vt:lpstr>
      <vt:lpstr>Brin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ARMP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 KERMEL</dc:title>
  <dc:creator>Babacar DIAGNE</dc:creator>
  <cp:lastModifiedBy>Hewlett-Packard Company</cp:lastModifiedBy>
  <cp:revision>271</cp:revision>
  <dcterms:created xsi:type="dcterms:W3CDTF">2019-11-11T22:28:09Z</dcterms:created>
  <dcterms:modified xsi:type="dcterms:W3CDTF">2020-12-29T14:11:07Z</dcterms:modified>
</cp:coreProperties>
</file>