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61"/>
    <p:restoredTop sz="94742"/>
  </p:normalViewPr>
  <p:slideViewPr>
    <p:cSldViewPr snapToGrid="0" snapToObjects="1">
      <p:cViewPr varScale="1">
        <p:scale>
          <a:sx n="69" d="100"/>
          <a:sy n="69" d="100"/>
        </p:scale>
        <p:origin x="82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20E5037D-9EAE-7D49-A8B7-450B645021FC}" type="datetimeFigureOut">
              <a:rPr lang="en-GB" smtClean="0"/>
              <a:t>23/04/2021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27645560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0E5037D-9EAE-7D49-A8B7-450B645021FC}"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216203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0E5037D-9EAE-7D49-A8B7-450B645021FC}"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35698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0E5037D-9EAE-7D49-A8B7-450B645021FC}" type="datetimeFigureOut">
              <a:rPr lang="en-GB" smtClean="0"/>
              <a:t>23/04/2021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176857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20E5037D-9EAE-7D49-A8B7-450B645021FC}" type="datetimeFigureOut">
              <a:rPr lang="en-GB" smtClean="0"/>
              <a:t>23/04/2021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11267394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20E5037D-9EAE-7D49-A8B7-450B645021FC}" type="datetimeFigureOut">
              <a:rPr lang="en-GB" smtClean="0"/>
              <a:t>23/04/2021</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382212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20E5037D-9EAE-7D49-A8B7-450B645021FC}" type="datetimeFigureOut">
              <a:rPr lang="en-GB" smtClean="0"/>
              <a:t>23/04/2021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A0C6F1-2104-2C45-9778-D520EBB35521}" type="slidenum">
              <a:rPr lang="en-GB" smtClean="0"/>
              <a:t>‹N°›</a:t>
            </a:fld>
            <a:endParaRPr lang="en-GB"/>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86652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0E5037D-9EAE-7D49-A8B7-450B645021FC}" type="datetimeFigureOut">
              <a:rPr lang="en-GB" smtClean="0"/>
              <a:t>23/04/2021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255242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5037D-9EAE-7D49-A8B7-450B645021FC}" type="datetimeFigureOut">
              <a:rPr lang="en-GB" smtClean="0"/>
              <a:t>23/04/2021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222790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20E5037D-9EAE-7D49-A8B7-450B645021FC}" type="datetimeFigureOut">
              <a:rPr lang="en-GB" smtClean="0"/>
              <a:t>23/04/2021</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226443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0E5037D-9EAE-7D49-A8B7-450B645021FC}" type="datetimeFigureOut">
              <a:rPr lang="en-GB" smtClean="0"/>
              <a:t>23/04/2021</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12A0C6F1-2104-2C45-9778-D520EBB35521}" type="slidenum">
              <a:rPr lang="en-GB" smtClean="0"/>
              <a:t>‹N°›</a:t>
            </a:fld>
            <a:endParaRPr lang="en-GB"/>
          </a:p>
        </p:txBody>
      </p:sp>
    </p:spTree>
    <p:extLst>
      <p:ext uri="{BB962C8B-B14F-4D97-AF65-F5344CB8AC3E}">
        <p14:creationId xmlns:p14="http://schemas.microsoft.com/office/powerpoint/2010/main" val="80478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0E5037D-9EAE-7D49-A8B7-450B645021FC}" type="datetimeFigureOut">
              <a:rPr lang="en-GB" smtClean="0"/>
              <a:t>23/04/2021</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2A0C6F1-2104-2C45-9778-D520EBB35521}" type="slidenum">
              <a:rPr lang="en-GB" smtClean="0"/>
              <a:t>‹N°›</a:t>
            </a:fld>
            <a:endParaRPr lang="en-GB"/>
          </a:p>
        </p:txBody>
      </p:sp>
    </p:spTree>
    <p:extLst>
      <p:ext uri="{BB962C8B-B14F-4D97-AF65-F5344CB8AC3E}">
        <p14:creationId xmlns:p14="http://schemas.microsoft.com/office/powerpoint/2010/main" val="387408757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2C859-F9EB-744D-8609-A1145FA752FB}"/>
              </a:ext>
            </a:extLst>
          </p:cNvPr>
          <p:cNvSpPr>
            <a:spLocks noGrp="1"/>
          </p:cNvSpPr>
          <p:nvPr>
            <p:ph type="ctrTitle"/>
          </p:nvPr>
        </p:nvSpPr>
        <p:spPr>
          <a:xfrm>
            <a:off x="1035728" y="710926"/>
            <a:ext cx="10120544" cy="3537678"/>
          </a:xfrm>
        </p:spPr>
        <p:txBody>
          <a:bodyPr>
            <a:normAutofit fontScale="90000"/>
          </a:bodyPr>
          <a:lstStyle/>
          <a:p>
            <a:r>
              <a:rPr lang="en-US" sz="2400" b="1" dirty="0" smtClean="0"/>
              <a:t>LE RESEAU SOUS REGIONAL DE LA COMMANDE PUBLIQUE DE L’AFRIQUE DE L’EST</a:t>
            </a:r>
            <a:r>
              <a:rPr lang="en-US" sz="2400" b="1" dirty="0"/>
              <a:t/>
            </a:r>
            <a:br>
              <a:rPr lang="en-US" sz="2400" b="1" dirty="0"/>
            </a:br>
            <a:r>
              <a:rPr lang="en-US" sz="2400" b="1" dirty="0"/>
              <a:t/>
            </a:r>
            <a:br>
              <a:rPr lang="en-US" sz="2400" b="1" dirty="0"/>
            </a:br>
            <a:r>
              <a:rPr lang="en-US" sz="2400" b="1" dirty="0" smtClean="0"/>
              <a:t>Session DE PARTAGE DE CONNAISSANCE ET D’EXPERIENCES</a:t>
            </a:r>
            <a:r>
              <a:rPr lang="en-US" sz="2400" b="1" dirty="0"/>
              <a:t/>
            </a:r>
            <a:br>
              <a:rPr lang="en-US" sz="2400" b="1" dirty="0"/>
            </a:br>
            <a:r>
              <a:rPr lang="en-GB" dirty="0"/>
              <a:t/>
            </a:r>
            <a:br>
              <a:rPr lang="en-GB" dirty="0"/>
            </a:br>
            <a:r>
              <a:rPr lang="en-GB" sz="2200" dirty="0" smtClean="0"/>
              <a:t>LA GARANTIE DE LA CONFORMITE DES PRINCIPES DE LA COMMANDE PUBLIQUE LORS DE LA PASSATION DES MARCHES EN ETAT DE CRISE </a:t>
            </a:r>
            <a:r>
              <a:rPr lang="en-GB" sz="2200" dirty="0"/>
              <a:t/>
            </a:r>
            <a:br>
              <a:rPr lang="en-GB" sz="2200" dirty="0"/>
            </a:br>
            <a:r>
              <a:rPr lang="en-GB" sz="2200" dirty="0"/>
              <a:t/>
            </a:r>
            <a:br>
              <a:rPr lang="en-GB" sz="2200" dirty="0"/>
            </a:br>
            <a:r>
              <a:rPr lang="fr-FR" sz="2200" dirty="0" err="1" smtClean="0"/>
              <a:t>SeptembRe</a:t>
            </a:r>
            <a:r>
              <a:rPr lang="en-GB" sz="2200" dirty="0" smtClean="0"/>
              <a:t> </a:t>
            </a:r>
            <a:r>
              <a:rPr lang="en-GB" sz="2200" dirty="0"/>
              <a:t>2020</a:t>
            </a:r>
          </a:p>
        </p:txBody>
      </p:sp>
      <p:sp>
        <p:nvSpPr>
          <p:cNvPr id="3" name="Subtitle 2">
            <a:extLst>
              <a:ext uri="{FF2B5EF4-FFF2-40B4-BE49-F238E27FC236}">
                <a16:creationId xmlns:a16="http://schemas.microsoft.com/office/drawing/2014/main" id="{AD5EE732-7384-2244-A424-3F1AA5E5772A}"/>
              </a:ext>
            </a:extLst>
          </p:cNvPr>
          <p:cNvSpPr>
            <a:spLocks noGrp="1"/>
          </p:cNvSpPr>
          <p:nvPr>
            <p:ph type="subTitle" idx="1"/>
          </p:nvPr>
        </p:nvSpPr>
        <p:spPr>
          <a:xfrm>
            <a:off x="2695194" y="4907180"/>
            <a:ext cx="6801612" cy="1239894"/>
          </a:xfrm>
        </p:spPr>
        <p:txBody>
          <a:bodyPr>
            <a:normAutofit lnSpcReduction="10000"/>
          </a:bodyPr>
          <a:lstStyle/>
          <a:p>
            <a:r>
              <a:rPr lang="fr-FR" dirty="0" smtClean="0"/>
              <a:t>Dr Peter </a:t>
            </a:r>
            <a:r>
              <a:rPr lang="fr-FR" dirty="0" err="1" smtClean="0"/>
              <a:t>Trepte</a:t>
            </a:r>
            <a:r>
              <a:rPr lang="fr-FR" dirty="0" smtClean="0"/>
              <a:t> </a:t>
            </a:r>
            <a:r>
              <a:rPr lang="fr-FR" dirty="0" err="1" smtClean="0"/>
              <a:t>FCIArb</a:t>
            </a:r>
            <a:r>
              <a:rPr lang="fr-FR" dirty="0" smtClean="0"/>
              <a:t>, MCIPS</a:t>
            </a:r>
          </a:p>
          <a:p>
            <a:r>
              <a:rPr lang="fr-FR" i="1" dirty="0" smtClean="0"/>
              <a:t>Avocat</a:t>
            </a:r>
          </a:p>
          <a:p>
            <a:r>
              <a:rPr lang="fr-FR" dirty="0" smtClean="0"/>
              <a:t>Chercheur Senior, </a:t>
            </a:r>
            <a:r>
              <a:rPr lang="fr-FR" dirty="0" err="1" smtClean="0"/>
              <a:t>University</a:t>
            </a:r>
            <a:r>
              <a:rPr lang="fr-FR" dirty="0" smtClean="0"/>
              <a:t> of Nottingham</a:t>
            </a:r>
            <a:endParaRPr lang="fr-FR" dirty="0"/>
          </a:p>
        </p:txBody>
      </p:sp>
    </p:spTree>
    <p:extLst>
      <p:ext uri="{BB962C8B-B14F-4D97-AF65-F5344CB8AC3E}">
        <p14:creationId xmlns:p14="http://schemas.microsoft.com/office/powerpoint/2010/main" val="41707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6E7EE-04E0-854E-97C2-2D21E6635E41}"/>
              </a:ext>
            </a:extLst>
          </p:cNvPr>
          <p:cNvSpPr>
            <a:spLocks noGrp="1"/>
          </p:cNvSpPr>
          <p:nvPr>
            <p:ph type="title"/>
          </p:nvPr>
        </p:nvSpPr>
        <p:spPr/>
        <p:txBody>
          <a:bodyPr/>
          <a:lstStyle/>
          <a:p>
            <a:r>
              <a:rPr lang="en-GB" dirty="0" smtClean="0"/>
              <a:t>DES TEMPS SANS PRECEDENT</a:t>
            </a:r>
            <a:endParaRPr lang="en-GB" dirty="0"/>
          </a:p>
        </p:txBody>
      </p:sp>
      <p:sp>
        <p:nvSpPr>
          <p:cNvPr id="3" name="Content Placeholder 2">
            <a:extLst>
              <a:ext uri="{FF2B5EF4-FFF2-40B4-BE49-F238E27FC236}">
                <a16:creationId xmlns:a16="http://schemas.microsoft.com/office/drawing/2014/main" id="{C9C26A93-814D-BA46-800E-B15EE95C6EEA}"/>
              </a:ext>
            </a:extLst>
          </p:cNvPr>
          <p:cNvSpPr>
            <a:spLocks noGrp="1"/>
          </p:cNvSpPr>
          <p:nvPr>
            <p:ph idx="1"/>
          </p:nvPr>
        </p:nvSpPr>
        <p:spPr>
          <a:xfrm>
            <a:off x="2231136" y="2351315"/>
            <a:ext cx="7729728" cy="4245428"/>
          </a:xfrm>
        </p:spPr>
        <p:txBody>
          <a:bodyPr>
            <a:normAutofit fontScale="92500"/>
          </a:bodyPr>
          <a:lstStyle/>
          <a:p>
            <a:r>
              <a:rPr lang="fr-FR" sz="2000" dirty="0" smtClean="0"/>
              <a:t>La pandémie actuelle sans précédent</a:t>
            </a:r>
          </a:p>
          <a:p>
            <a:r>
              <a:rPr lang="fr-FR" sz="2000" dirty="0" smtClean="0"/>
              <a:t>A causé des problèmes juridiques dans toutes les juridictions aussi bien dans les pays développés que dans les pays en développement</a:t>
            </a:r>
          </a:p>
          <a:p>
            <a:r>
              <a:rPr lang="fr-FR" sz="2000" dirty="0" smtClean="0"/>
              <a:t>Certains problèmes naissent des faiblesses de la régulation de la commande publique mais aucun système de la commande publique fût-il bien organisé ne serait capable de solutionner tous les problèmes créés par la pandémie</a:t>
            </a:r>
          </a:p>
          <a:p>
            <a:r>
              <a:rPr lang="fr-FR" sz="2000" dirty="0" smtClean="0"/>
              <a:t>C’est moins un problème juridique qu’une question de défaillance du marché</a:t>
            </a:r>
          </a:p>
          <a:p>
            <a:pPr lvl="1"/>
            <a:r>
              <a:rPr lang="fr-FR" sz="1800" dirty="0" smtClean="0"/>
              <a:t>Manque d’approvisionnement (rupture de stock et sécurité)- certains pays tirent parti du pouvoir et des ressources en achetant des provisions et stocks; prix exorbitants- l’offre et la demande;  prix inéquitables et abusifs</a:t>
            </a:r>
            <a:r>
              <a:rPr lang="en-US" sz="1800" dirty="0" smtClean="0"/>
              <a:t>,  des </a:t>
            </a:r>
            <a:r>
              <a:rPr lang="en-US" sz="1800" dirty="0"/>
              <a:t>e</a:t>
            </a:r>
            <a:r>
              <a:rPr lang="en-US" sz="1800" dirty="0" smtClean="0"/>
              <a:t>ntrants </a:t>
            </a:r>
            <a:r>
              <a:rPr lang="fr-FR" sz="1800" dirty="0" smtClean="0"/>
              <a:t>frauduleux;  un plus grand risque de corruption</a:t>
            </a:r>
            <a:r>
              <a:rPr lang="en-US" sz="1800" dirty="0" smtClean="0"/>
              <a:t>; </a:t>
            </a:r>
            <a:r>
              <a:rPr lang="fr-FR" sz="1800" dirty="0" smtClean="0"/>
              <a:t>non-exécution du contrat</a:t>
            </a:r>
            <a:endParaRPr lang="en-GB" sz="1800" dirty="0"/>
          </a:p>
          <a:p>
            <a:pPr lvl="1"/>
            <a:endParaRPr lang="en-GB" dirty="0"/>
          </a:p>
        </p:txBody>
      </p:sp>
    </p:spTree>
    <p:extLst>
      <p:ext uri="{BB962C8B-B14F-4D97-AF65-F5344CB8AC3E}">
        <p14:creationId xmlns:p14="http://schemas.microsoft.com/office/powerpoint/2010/main" val="402954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343A-CF8F-D147-82BB-FDC9E6C3BB74}"/>
              </a:ext>
            </a:extLst>
          </p:cNvPr>
          <p:cNvSpPr>
            <a:spLocks noGrp="1"/>
          </p:cNvSpPr>
          <p:nvPr>
            <p:ph type="title"/>
          </p:nvPr>
        </p:nvSpPr>
        <p:spPr/>
        <p:txBody>
          <a:bodyPr/>
          <a:lstStyle/>
          <a:p>
            <a:r>
              <a:rPr lang="en-GB" dirty="0" smtClean="0"/>
              <a:t>SE PREPARER</a:t>
            </a:r>
            <a:endParaRPr lang="en-GB" dirty="0"/>
          </a:p>
        </p:txBody>
      </p:sp>
      <p:sp>
        <p:nvSpPr>
          <p:cNvPr id="3" name="Content Placeholder 2">
            <a:extLst>
              <a:ext uri="{FF2B5EF4-FFF2-40B4-BE49-F238E27FC236}">
                <a16:creationId xmlns:a16="http://schemas.microsoft.com/office/drawing/2014/main" id="{947AC178-916B-4C42-B44B-2568E40BEF9F}"/>
              </a:ext>
            </a:extLst>
          </p:cNvPr>
          <p:cNvSpPr>
            <a:spLocks noGrp="1"/>
          </p:cNvSpPr>
          <p:nvPr>
            <p:ph idx="1"/>
          </p:nvPr>
        </p:nvSpPr>
        <p:spPr>
          <a:xfrm>
            <a:off x="2231136" y="2638044"/>
            <a:ext cx="7729728" cy="3664785"/>
          </a:xfrm>
        </p:spPr>
        <p:txBody>
          <a:bodyPr>
            <a:normAutofit/>
          </a:bodyPr>
          <a:lstStyle/>
          <a:p>
            <a:r>
              <a:rPr lang="fr-FR" sz="2000" dirty="0" smtClean="0"/>
              <a:t>Des problèmes initiaux peuvent s’avérer juridiques (et cela doit être résolu pour l’avenir) mais l’ampleur et la sévérité de la crise signifient qu’il y aurait toujours </a:t>
            </a:r>
            <a:r>
              <a:rPr lang="en-US" sz="2000" dirty="0" smtClean="0"/>
              <a:t>beaucoup de choses à faire.</a:t>
            </a:r>
            <a:endParaRPr lang="en-GB" sz="2000" dirty="0"/>
          </a:p>
          <a:p>
            <a:r>
              <a:rPr lang="fr-FR" sz="2000" dirty="0" smtClean="0"/>
              <a:t>Très peu d’urgences seront dans ce cas mais</a:t>
            </a:r>
          </a:p>
          <a:p>
            <a:pPr lvl="1"/>
            <a:r>
              <a:rPr lang="fr-FR" sz="1800" dirty="0" smtClean="0"/>
              <a:t>peuvent être prévisibles tels que les désastres climatiques (ouragan, sécheresse, inondation)</a:t>
            </a:r>
            <a:r>
              <a:rPr lang="en-US" sz="1800" dirty="0" smtClean="0"/>
              <a:t>;</a:t>
            </a:r>
            <a:endParaRPr lang="en-US" sz="1800" dirty="0"/>
          </a:p>
          <a:p>
            <a:pPr lvl="1"/>
            <a:r>
              <a:rPr lang="en-US" sz="1800" dirty="0" smtClean="0"/>
              <a:t>la </a:t>
            </a:r>
            <a:r>
              <a:rPr lang="fr-FR" sz="1800" dirty="0" smtClean="0"/>
              <a:t>meilleure solution sera d’être préparés</a:t>
            </a:r>
          </a:p>
          <a:p>
            <a:r>
              <a:rPr lang="en-US" sz="2000" dirty="0" smtClean="0"/>
              <a:t>Des accords-cadres </a:t>
            </a:r>
            <a:r>
              <a:rPr lang="fr-FR" sz="2000" dirty="0" smtClean="0"/>
              <a:t>sont probablement les meilleures solutions pour des cas d’urgence prévisibles</a:t>
            </a:r>
          </a:p>
          <a:p>
            <a:endParaRPr lang="en-GB" dirty="0"/>
          </a:p>
        </p:txBody>
      </p:sp>
    </p:spTree>
    <p:extLst>
      <p:ext uri="{BB962C8B-B14F-4D97-AF65-F5344CB8AC3E}">
        <p14:creationId xmlns:p14="http://schemas.microsoft.com/office/powerpoint/2010/main" val="3171252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C7E0-28EC-C543-9F93-91C85E0FE8A0}"/>
              </a:ext>
            </a:extLst>
          </p:cNvPr>
          <p:cNvSpPr>
            <a:spLocks noGrp="1"/>
          </p:cNvSpPr>
          <p:nvPr>
            <p:ph type="title"/>
          </p:nvPr>
        </p:nvSpPr>
        <p:spPr/>
        <p:txBody>
          <a:bodyPr/>
          <a:lstStyle/>
          <a:p>
            <a:r>
              <a:rPr lang="fr-FR" dirty="0" smtClean="0"/>
              <a:t>conformité aux principes clés</a:t>
            </a:r>
            <a:endParaRPr lang="fr-FR" dirty="0"/>
          </a:p>
        </p:txBody>
      </p:sp>
      <p:sp>
        <p:nvSpPr>
          <p:cNvPr id="3" name="Content Placeholder 2">
            <a:extLst>
              <a:ext uri="{FF2B5EF4-FFF2-40B4-BE49-F238E27FC236}">
                <a16:creationId xmlns:a16="http://schemas.microsoft.com/office/drawing/2014/main" id="{8EF17DBA-195A-B845-8AF5-1A597A32A7AD}"/>
              </a:ext>
            </a:extLst>
          </p:cNvPr>
          <p:cNvSpPr>
            <a:spLocks noGrp="1"/>
          </p:cNvSpPr>
          <p:nvPr>
            <p:ph idx="1"/>
          </p:nvPr>
        </p:nvSpPr>
        <p:spPr>
          <a:xfrm>
            <a:off x="2231136" y="2471057"/>
            <a:ext cx="7729728" cy="4223657"/>
          </a:xfrm>
        </p:spPr>
        <p:txBody>
          <a:bodyPr>
            <a:normAutofit/>
          </a:bodyPr>
          <a:lstStyle/>
          <a:p>
            <a:r>
              <a:rPr lang="fr-FR" sz="2000" dirty="0" smtClean="0"/>
              <a:t>La clé, c’est d’assurer la conformité à la législation de la commande publique en vigueur</a:t>
            </a:r>
            <a:r>
              <a:rPr lang="en-US" sz="2000" dirty="0" smtClean="0"/>
              <a:t>:</a:t>
            </a:r>
            <a:endParaRPr lang="en-US" sz="2000" dirty="0"/>
          </a:p>
          <a:p>
            <a:pPr lvl="1"/>
            <a:r>
              <a:rPr lang="fr-FR" sz="1800" dirty="0" smtClean="0"/>
              <a:t>des procédures compétitives si possible, particulièrement lorsque des délais normaux peuvent être respectés</a:t>
            </a:r>
          </a:p>
          <a:p>
            <a:pPr lvl="2"/>
            <a:r>
              <a:rPr lang="fr-FR" dirty="0" smtClean="0"/>
              <a:t>toutes commandes en situation d’urgence ne nécessitent une action immédiate</a:t>
            </a:r>
          </a:p>
          <a:p>
            <a:pPr lvl="2"/>
            <a:r>
              <a:rPr lang="fr-FR" dirty="0" smtClean="0"/>
              <a:t>pallier les obstacles là où c’est possible</a:t>
            </a:r>
          </a:p>
          <a:p>
            <a:pPr lvl="1"/>
            <a:r>
              <a:rPr lang="fr-FR" sz="1800" dirty="0" smtClean="0"/>
              <a:t>maximiser la flexibilité et la rapidité sous contrôle législatif. Cela signifie généralement d’utiliser une seule source de commande</a:t>
            </a:r>
          </a:p>
          <a:p>
            <a:pPr lvl="2"/>
            <a:r>
              <a:rPr lang="fr-FR" dirty="0" smtClean="0"/>
              <a:t>C’est normal en situations d’urgence mais beaucoup de systèmes de commande en ont peur, ce qui rend sa mise en œuvre très difficile et des fois inefficace</a:t>
            </a:r>
          </a:p>
          <a:p>
            <a:r>
              <a:rPr lang="fr-FR" sz="2000" dirty="0" smtClean="0"/>
              <a:t>Besoin d’équilibrer </a:t>
            </a:r>
            <a:r>
              <a:rPr lang="en-US" sz="2000" dirty="0" smtClean="0"/>
              <a:t>les </a:t>
            </a:r>
            <a:r>
              <a:rPr lang="fr-FR" sz="2000" dirty="0" smtClean="0"/>
              <a:t>risques</a:t>
            </a:r>
            <a:r>
              <a:rPr lang="en-US" sz="2000" dirty="0" smtClean="0"/>
              <a:t> et les </a:t>
            </a:r>
            <a:r>
              <a:rPr lang="fr-FR" sz="2000" dirty="0" smtClean="0"/>
              <a:t>résultats</a:t>
            </a:r>
          </a:p>
          <a:p>
            <a:endParaRPr lang="en-GB" dirty="0"/>
          </a:p>
        </p:txBody>
      </p:sp>
    </p:spTree>
    <p:extLst>
      <p:ext uri="{BB962C8B-B14F-4D97-AF65-F5344CB8AC3E}">
        <p14:creationId xmlns:p14="http://schemas.microsoft.com/office/powerpoint/2010/main" val="35340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9E0E-D289-3248-9F6D-E611B7761114}"/>
              </a:ext>
            </a:extLst>
          </p:cNvPr>
          <p:cNvSpPr>
            <a:spLocks noGrp="1"/>
          </p:cNvSpPr>
          <p:nvPr>
            <p:ph type="title"/>
          </p:nvPr>
        </p:nvSpPr>
        <p:spPr/>
        <p:txBody>
          <a:bodyPr>
            <a:normAutofit/>
          </a:bodyPr>
          <a:lstStyle/>
          <a:p>
            <a:r>
              <a:rPr lang="en-GB" dirty="0" smtClean="0"/>
              <a:t>COMMENCER L’APPROVISIONNEMENT POUR CAS D’URGENCE</a:t>
            </a:r>
            <a:endParaRPr lang="en-GB" dirty="0"/>
          </a:p>
        </p:txBody>
      </p:sp>
      <p:sp>
        <p:nvSpPr>
          <p:cNvPr id="3" name="Content Placeholder 2">
            <a:extLst>
              <a:ext uri="{FF2B5EF4-FFF2-40B4-BE49-F238E27FC236}">
                <a16:creationId xmlns:a16="http://schemas.microsoft.com/office/drawing/2014/main" id="{C655CD5A-4249-804C-A819-ACA3DBF56C82}"/>
              </a:ext>
            </a:extLst>
          </p:cNvPr>
          <p:cNvSpPr>
            <a:spLocks noGrp="1"/>
          </p:cNvSpPr>
          <p:nvPr>
            <p:ph idx="1"/>
          </p:nvPr>
        </p:nvSpPr>
        <p:spPr>
          <a:xfrm>
            <a:off x="2231136" y="2638044"/>
            <a:ext cx="7729728" cy="4002453"/>
          </a:xfrm>
        </p:spPr>
        <p:txBody>
          <a:bodyPr>
            <a:normAutofit/>
          </a:bodyPr>
          <a:lstStyle/>
          <a:p>
            <a:r>
              <a:rPr lang="fr-FR" dirty="0" smtClean="0"/>
              <a:t>Déclaration d’urgence</a:t>
            </a:r>
          </a:p>
          <a:p>
            <a:pPr lvl="1"/>
            <a:r>
              <a:rPr lang="fr-FR" dirty="0" smtClean="0"/>
              <a:t>retard (USA– 20 jours après l’OMS)</a:t>
            </a:r>
          </a:p>
          <a:p>
            <a:pPr lvl="1"/>
            <a:r>
              <a:rPr lang="fr-FR" dirty="0" smtClean="0"/>
              <a:t>discrétionnaire (souvent les conditions ne sont pas clairement établies)</a:t>
            </a:r>
          </a:p>
          <a:p>
            <a:pPr lvl="1"/>
            <a:r>
              <a:rPr lang="en-US" dirty="0" smtClean="0"/>
              <a:t>la </a:t>
            </a:r>
            <a:r>
              <a:rPr lang="fr-FR" dirty="0" smtClean="0"/>
              <a:t>durée de validité </a:t>
            </a:r>
            <a:r>
              <a:rPr lang="en-US" dirty="0" smtClean="0"/>
              <a:t>ne </a:t>
            </a:r>
            <a:r>
              <a:rPr lang="fr-FR" dirty="0" smtClean="0"/>
              <a:t>dépend pas de la durée de l’urgence</a:t>
            </a:r>
          </a:p>
          <a:p>
            <a:r>
              <a:rPr lang="en-GB" dirty="0" smtClean="0"/>
              <a:t>Existence de “</a:t>
            </a:r>
            <a:r>
              <a:rPr lang="fr-FR" dirty="0" smtClean="0"/>
              <a:t>l’immédiateté</a:t>
            </a:r>
            <a:r>
              <a:rPr lang="en-GB" dirty="0" smtClean="0"/>
              <a:t>”</a:t>
            </a:r>
            <a:endParaRPr lang="en-GB" dirty="0"/>
          </a:p>
          <a:p>
            <a:pPr lvl="1"/>
            <a:r>
              <a:rPr lang="en-GB" dirty="0" smtClean="0"/>
              <a:t>temps </a:t>
            </a:r>
            <a:r>
              <a:rPr lang="fr-FR" dirty="0" smtClean="0"/>
              <a:t>insuffisant d’utilisation de procédures normales (périodes d’appel d’offres)</a:t>
            </a:r>
          </a:p>
          <a:p>
            <a:pPr lvl="1"/>
            <a:r>
              <a:rPr lang="fr-FR" dirty="0" smtClean="0"/>
              <a:t>manque de prévisibilité</a:t>
            </a:r>
          </a:p>
          <a:p>
            <a:pPr lvl="1"/>
            <a:r>
              <a:rPr lang="fr-FR" dirty="0" smtClean="0"/>
              <a:t>mais il y a des questions</a:t>
            </a:r>
          </a:p>
          <a:p>
            <a:pPr lvl="2"/>
            <a:r>
              <a:rPr lang="fr-FR" dirty="0" smtClean="0"/>
              <a:t>de degré d’urgence</a:t>
            </a:r>
          </a:p>
          <a:p>
            <a:pPr lvl="2"/>
            <a:r>
              <a:rPr lang="fr-FR" dirty="0" smtClean="0"/>
              <a:t>d’approbation</a:t>
            </a:r>
            <a:endParaRPr lang="fr-FR" dirty="0"/>
          </a:p>
        </p:txBody>
      </p:sp>
    </p:spTree>
    <p:extLst>
      <p:ext uri="{BB962C8B-B14F-4D97-AF65-F5344CB8AC3E}">
        <p14:creationId xmlns:p14="http://schemas.microsoft.com/office/powerpoint/2010/main" val="407104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3D3F-EE72-CF43-BF15-FC74D60B196C}"/>
              </a:ext>
            </a:extLst>
          </p:cNvPr>
          <p:cNvSpPr>
            <a:spLocks noGrp="1"/>
          </p:cNvSpPr>
          <p:nvPr>
            <p:ph type="title"/>
          </p:nvPr>
        </p:nvSpPr>
        <p:spPr/>
        <p:txBody>
          <a:bodyPr/>
          <a:lstStyle/>
          <a:p>
            <a:r>
              <a:rPr lang="en-GB" dirty="0"/>
              <a:t>Question </a:t>
            </a:r>
            <a:r>
              <a:rPr lang="en-GB" dirty="0" smtClean="0"/>
              <a:t>DE TEMPS ET DE RAPIDITE</a:t>
            </a:r>
            <a:endParaRPr lang="en-GB" dirty="0"/>
          </a:p>
        </p:txBody>
      </p:sp>
      <p:sp>
        <p:nvSpPr>
          <p:cNvPr id="3" name="Content Placeholder 2">
            <a:extLst>
              <a:ext uri="{FF2B5EF4-FFF2-40B4-BE49-F238E27FC236}">
                <a16:creationId xmlns:a16="http://schemas.microsoft.com/office/drawing/2014/main" id="{7BCA1F1B-47C5-504C-9546-3E299F3694C4}"/>
              </a:ext>
            </a:extLst>
          </p:cNvPr>
          <p:cNvSpPr>
            <a:spLocks noGrp="1"/>
          </p:cNvSpPr>
          <p:nvPr>
            <p:ph idx="1"/>
          </p:nvPr>
        </p:nvSpPr>
        <p:spPr>
          <a:xfrm>
            <a:off x="2231136" y="2638044"/>
            <a:ext cx="7729728" cy="3984698"/>
          </a:xfrm>
        </p:spPr>
        <p:txBody>
          <a:bodyPr>
            <a:normAutofit lnSpcReduction="10000"/>
          </a:bodyPr>
          <a:lstStyle/>
          <a:p>
            <a:r>
              <a:rPr lang="en-GB" dirty="0" smtClean="0"/>
              <a:t>La distinction entre les </a:t>
            </a:r>
            <a:r>
              <a:rPr lang="fr-FR" dirty="0" smtClean="0"/>
              <a:t>méthodes de la commande publique généralement concernées par les périodes d’appel d’offres</a:t>
            </a:r>
          </a:p>
          <a:p>
            <a:r>
              <a:rPr lang="fr-FR" dirty="0" smtClean="0"/>
              <a:t>Mais aussi </a:t>
            </a:r>
            <a:r>
              <a:rPr lang="en-GB" dirty="0" smtClean="0"/>
              <a:t>par des questions</a:t>
            </a:r>
            <a:endParaRPr lang="en-GB" dirty="0"/>
          </a:p>
          <a:p>
            <a:pPr lvl="1"/>
            <a:r>
              <a:rPr lang="en-US" dirty="0" smtClean="0"/>
              <a:t>de </a:t>
            </a:r>
            <a:r>
              <a:rPr lang="fr-FR" dirty="0" smtClean="0"/>
              <a:t>préparation des spécifications techniques; de critères pour titres de soumission;  de visites de site; clarifications;  de lancement d’appel d’offres,;  d’évaluation;  de procédures d’attribution et d’approbations, etc.</a:t>
            </a:r>
          </a:p>
          <a:p>
            <a:r>
              <a:rPr lang="en-US" dirty="0" smtClean="0"/>
              <a:t>La </a:t>
            </a:r>
            <a:r>
              <a:rPr lang="fr-FR" dirty="0" smtClean="0"/>
              <a:t>législation sur la commande publique, un instrument inefficace à cet égard</a:t>
            </a:r>
          </a:p>
          <a:p>
            <a:pPr lvl="1"/>
            <a:r>
              <a:rPr lang="fr-FR" dirty="0" smtClean="0"/>
              <a:t>en pratique a nécessité des conseils spéciaux</a:t>
            </a:r>
          </a:p>
          <a:p>
            <a:pPr lvl="1"/>
            <a:r>
              <a:rPr lang="en-US" dirty="0" smtClean="0"/>
              <a:t>des </a:t>
            </a:r>
            <a:r>
              <a:rPr lang="fr-FR" dirty="0" smtClean="0"/>
              <a:t>fois, juste une explication de la loi (question de capacité)</a:t>
            </a:r>
          </a:p>
          <a:p>
            <a:pPr lvl="1"/>
            <a:r>
              <a:rPr lang="fr-FR" dirty="0" smtClean="0"/>
              <a:t>mais souvent indique des insuffisances dans la loi (qu’il faut </a:t>
            </a:r>
            <a:r>
              <a:rPr lang="en-US" dirty="0" smtClean="0"/>
              <a:t>amender)</a:t>
            </a:r>
            <a:endParaRPr lang="en-GB" dirty="0"/>
          </a:p>
          <a:p>
            <a:r>
              <a:rPr lang="fr-FR" dirty="0" smtClean="0"/>
              <a:t>L’ironie du sort est que le temps que l’orientation ne soit préparée, l’urgence prend fin</a:t>
            </a:r>
            <a:endParaRPr lang="fr-FR" dirty="0"/>
          </a:p>
        </p:txBody>
      </p:sp>
    </p:spTree>
    <p:extLst>
      <p:ext uri="{BB962C8B-B14F-4D97-AF65-F5344CB8AC3E}">
        <p14:creationId xmlns:p14="http://schemas.microsoft.com/office/powerpoint/2010/main" val="18038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3D17-CBDC-5949-900D-EC8FFC263110}"/>
              </a:ext>
            </a:extLst>
          </p:cNvPr>
          <p:cNvSpPr>
            <a:spLocks noGrp="1"/>
          </p:cNvSpPr>
          <p:nvPr>
            <p:ph type="title"/>
          </p:nvPr>
        </p:nvSpPr>
        <p:spPr/>
        <p:txBody>
          <a:bodyPr>
            <a:normAutofit/>
          </a:bodyPr>
          <a:lstStyle/>
          <a:p>
            <a:r>
              <a:rPr lang="en-GB" dirty="0" smtClean="0"/>
              <a:t>SE PREPARER POUR L’AVENIR</a:t>
            </a:r>
            <a:r>
              <a:rPr lang="en-GB" dirty="0"/>
              <a:t/>
            </a:r>
            <a:br>
              <a:rPr lang="en-GB" dirty="0"/>
            </a:br>
            <a:r>
              <a:rPr lang="en-GB" sz="1600" i="1" dirty="0" smtClean="0"/>
              <a:t>(DANS L’ESPOIR QU’IL N’Y EN AIT PAS!)</a:t>
            </a:r>
            <a:endParaRPr lang="en-GB" sz="1600" i="1" dirty="0"/>
          </a:p>
        </p:txBody>
      </p:sp>
      <p:sp>
        <p:nvSpPr>
          <p:cNvPr id="3" name="Content Placeholder 2">
            <a:extLst>
              <a:ext uri="{FF2B5EF4-FFF2-40B4-BE49-F238E27FC236}">
                <a16:creationId xmlns:a16="http://schemas.microsoft.com/office/drawing/2014/main" id="{7E86271E-E385-D648-997D-6D2F7629E714}"/>
              </a:ext>
            </a:extLst>
          </p:cNvPr>
          <p:cNvSpPr>
            <a:spLocks noGrp="1"/>
          </p:cNvSpPr>
          <p:nvPr>
            <p:ph idx="1"/>
          </p:nvPr>
        </p:nvSpPr>
        <p:spPr>
          <a:xfrm>
            <a:off x="2231136" y="2478246"/>
            <a:ext cx="7729728" cy="4046841"/>
          </a:xfrm>
        </p:spPr>
        <p:txBody>
          <a:bodyPr>
            <a:normAutofit/>
          </a:bodyPr>
          <a:lstStyle/>
          <a:p>
            <a:pPr lvl="0"/>
            <a:r>
              <a:rPr lang="fr-FR" dirty="0" smtClean="0"/>
              <a:t>Avoir</a:t>
            </a:r>
            <a:r>
              <a:rPr lang="en-US" dirty="0" smtClean="0"/>
              <a:t> des cadres </a:t>
            </a:r>
            <a:r>
              <a:rPr lang="fr-FR" dirty="0" smtClean="0"/>
              <a:t>en place pour faire face à des urgences prévisibles</a:t>
            </a:r>
            <a:endParaRPr lang="fr-FR" sz="1400" dirty="0" smtClean="0"/>
          </a:p>
          <a:p>
            <a:pPr lvl="0"/>
            <a:r>
              <a:rPr lang="en-US" dirty="0" smtClean="0"/>
              <a:t>Clarifier la </a:t>
            </a:r>
            <a:r>
              <a:rPr lang="fr-FR" dirty="0" smtClean="0"/>
              <a:t>loi pour entamer rapidement et simplement des procédures </a:t>
            </a:r>
            <a:r>
              <a:rPr lang="en-US" dirty="0" smtClean="0"/>
              <a:t>flexibles </a:t>
            </a:r>
            <a:endParaRPr lang="en-GB" sz="1400" dirty="0"/>
          </a:p>
          <a:p>
            <a:pPr lvl="0"/>
            <a:r>
              <a:rPr lang="fr-FR" dirty="0" smtClean="0"/>
              <a:t>Oter</a:t>
            </a:r>
            <a:r>
              <a:rPr lang="en-US" dirty="0" smtClean="0"/>
              <a:t> les obstacles qui </a:t>
            </a:r>
            <a:r>
              <a:rPr lang="fr-FR" dirty="0" smtClean="0"/>
              <a:t>n’ajoutent aucune valeur</a:t>
            </a:r>
            <a:endParaRPr lang="fr-FR" sz="1400" dirty="0" smtClean="0"/>
          </a:p>
          <a:p>
            <a:pPr lvl="1"/>
            <a:r>
              <a:rPr lang="fr-FR" dirty="0" smtClean="0"/>
              <a:t>titres</a:t>
            </a:r>
            <a:r>
              <a:rPr lang="en-US" dirty="0" smtClean="0"/>
              <a:t> de </a:t>
            </a:r>
            <a:r>
              <a:rPr lang="fr-FR" dirty="0" smtClean="0"/>
              <a:t>soumission-déclarations</a:t>
            </a:r>
            <a:endParaRPr lang="fr-FR" sz="1200" dirty="0" smtClean="0"/>
          </a:p>
          <a:p>
            <a:pPr lvl="1"/>
            <a:r>
              <a:rPr lang="en-US" dirty="0" smtClean="0"/>
              <a:t>approbation- </a:t>
            </a:r>
            <a:r>
              <a:rPr lang="fr-FR" dirty="0" smtClean="0"/>
              <a:t>utiliser ou renforcer </a:t>
            </a:r>
            <a:r>
              <a:rPr lang="en-US" dirty="0" smtClean="0"/>
              <a:t>le </a:t>
            </a:r>
            <a:r>
              <a:rPr lang="fr-FR" dirty="0" smtClean="0"/>
              <a:t>mécanisme de plaintes</a:t>
            </a:r>
            <a:endParaRPr lang="fr-FR" sz="1200" dirty="0" smtClean="0"/>
          </a:p>
          <a:p>
            <a:pPr lvl="0"/>
            <a:r>
              <a:rPr lang="fr-FR" dirty="0" smtClean="0"/>
              <a:t>Avoir un manuel en place pour couvrir des situations extraordinaires-les leçons apprises</a:t>
            </a:r>
          </a:p>
          <a:p>
            <a:pPr lvl="0"/>
            <a:r>
              <a:rPr lang="fr-FR" dirty="0" smtClean="0"/>
              <a:t>Etre prêts à remédier aux défaillances </a:t>
            </a:r>
            <a:r>
              <a:rPr lang="en-US" dirty="0" smtClean="0"/>
              <a:t>du </a:t>
            </a:r>
            <a:r>
              <a:rPr lang="fr-FR" dirty="0" smtClean="0"/>
              <a:t>marché</a:t>
            </a:r>
          </a:p>
          <a:p>
            <a:pPr lvl="1"/>
            <a:r>
              <a:rPr lang="fr-FR" dirty="0" smtClean="0"/>
              <a:t>appliquer des règles de compétition</a:t>
            </a:r>
            <a:r>
              <a:rPr lang="en-US" dirty="0" smtClean="0"/>
              <a:t>; des dispositions anti-corruption</a:t>
            </a:r>
            <a:endParaRPr lang="en-GB" sz="1200" dirty="0"/>
          </a:p>
          <a:p>
            <a:pPr lvl="1"/>
            <a:r>
              <a:rPr lang="fr-FR" dirty="0" smtClean="0"/>
              <a:t>s’engager</a:t>
            </a:r>
            <a:r>
              <a:rPr lang="en-US" dirty="0" smtClean="0"/>
              <a:t> </a:t>
            </a:r>
            <a:r>
              <a:rPr lang="fr-FR" dirty="0" smtClean="0"/>
              <a:t>dans le marché </a:t>
            </a:r>
            <a:r>
              <a:rPr lang="en-US" dirty="0" smtClean="0"/>
              <a:t>public </a:t>
            </a:r>
            <a:r>
              <a:rPr lang="fr-FR" dirty="0" smtClean="0"/>
              <a:t>coopératif</a:t>
            </a:r>
            <a:endParaRPr lang="fr-FR" sz="1200" dirty="0" smtClean="0"/>
          </a:p>
          <a:p>
            <a:pPr lvl="1"/>
            <a:endParaRPr lang="en-GB" sz="1200" dirty="0"/>
          </a:p>
          <a:p>
            <a:endParaRPr lang="en-GB" dirty="0"/>
          </a:p>
        </p:txBody>
      </p:sp>
    </p:spTree>
    <p:extLst>
      <p:ext uri="{BB962C8B-B14F-4D97-AF65-F5344CB8AC3E}">
        <p14:creationId xmlns:p14="http://schemas.microsoft.com/office/powerpoint/2010/main" val="423884757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{0A1FDA75-2623-5A4F-9F96-446E14690819}tf10001120</Template>
  <TotalTime>527</TotalTime>
  <Words>608</Words>
  <Application>Microsoft Office PowerPoint</Application>
  <PresentationFormat>Grand écran</PresentationFormat>
  <Paragraphs>54</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Gill Sans MT</vt:lpstr>
      <vt:lpstr>Parcel</vt:lpstr>
      <vt:lpstr>LE RESEAU SOUS REGIONAL DE LA COMMANDE PUBLIQUE DE L’AFRIQUE DE L’EST  Session DE PARTAGE DE CONNAISSANCE ET D’EXPERIENCES  LA GARANTIE DE LA CONFORMITE DES PRINCIPES DE LA COMMANDE PUBLIQUE LORS DE LA PASSATION DES MARCHES EN ETAT DE CRISE   SeptembRe 2020</vt:lpstr>
      <vt:lpstr>DES TEMPS SANS PRECEDENT</vt:lpstr>
      <vt:lpstr>SE PREPARER</vt:lpstr>
      <vt:lpstr>conformité aux principes clés</vt:lpstr>
      <vt:lpstr>COMMENCER L’APPROVISIONNEMENT POUR CAS D’URGENCE</vt:lpstr>
      <vt:lpstr>Question DE TEMPS ET DE RAPIDITE</vt:lpstr>
      <vt:lpstr>SE PREPARER POUR L’AVENIR (DANS L’ESPOIR QU’IL N’Y EN AIT PAS!)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compliance with core procurement principles while procuring during state of emergency</dc:title>
  <dc:creator>Peter Trepte</dc:creator>
  <cp:lastModifiedBy>Hewlett-Packard Company</cp:lastModifiedBy>
  <cp:revision>40</cp:revision>
  <dcterms:created xsi:type="dcterms:W3CDTF">2020-11-16T11:18:41Z</dcterms:created>
  <dcterms:modified xsi:type="dcterms:W3CDTF">2021-04-23T17:22:51Z</dcterms:modified>
</cp:coreProperties>
</file>