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5"/>
  </p:handoutMasterIdLst>
  <p:sldIdLst>
    <p:sldId id="256" r:id="rId2"/>
    <p:sldId id="269" r:id="rId3"/>
    <p:sldId id="278" r:id="rId4"/>
    <p:sldId id="267" r:id="rId5"/>
    <p:sldId id="268" r:id="rId6"/>
    <p:sldId id="270" r:id="rId7"/>
    <p:sldId id="271" r:id="rId8"/>
    <p:sldId id="273" r:id="rId9"/>
    <p:sldId id="275" r:id="rId10"/>
    <p:sldId id="274" r:id="rId11"/>
    <p:sldId id="276" r:id="rId12"/>
    <p:sldId id="277" r:id="rId13"/>
    <p:sldId id="258" r:id="rId14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64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mugabi\Desktop\CR\EDs%20Presentation%20to%20APPN\Book1%20(Autosaved)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31182206890034E-2"/>
          <c:y val="3.238561491764249E-2"/>
          <c:w val="0.58918897990527186"/>
          <c:h val="0.8822779339066803"/>
        </c:manualLayout>
      </c:layout>
      <c:lineChart>
        <c:grouping val="standard"/>
        <c:varyColors val="0"/>
        <c:ser>
          <c:idx val="0"/>
          <c:order val="0"/>
          <c:tx>
            <c:v>Use of Open Competitive methods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cat>
            <c:numRef>
              <c:f>Sheet2!$B$1:$G$1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Sheet2!$B$2:$G$2</c:f>
              <c:numCache>
                <c:formatCode>0%</c:formatCode>
                <c:ptCount val="6"/>
                <c:pt idx="0">
                  <c:v>0.36599999999999999</c:v>
                </c:pt>
                <c:pt idx="1">
                  <c:v>0.51800000000000002</c:v>
                </c:pt>
                <c:pt idx="2">
                  <c:v>0.57499999999999996</c:v>
                </c:pt>
                <c:pt idx="3">
                  <c:v>0.71899999999999997</c:v>
                </c:pt>
                <c:pt idx="4">
                  <c:v>0.69</c:v>
                </c:pt>
                <c:pt idx="5">
                  <c:v>0.72</c:v>
                </c:pt>
              </c:numCache>
            </c:numRef>
          </c:val>
          <c:smooth val="0"/>
        </c:ser>
        <c:ser>
          <c:idx val="1"/>
          <c:order val="1"/>
          <c:tx>
            <c:v>Plan Implementation Rate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numRef>
              <c:f>Sheet2!$B$1:$G$1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Sheet2!$B$3:$G$3</c:f>
              <c:numCache>
                <c:formatCode>0%</c:formatCode>
                <c:ptCount val="6"/>
                <c:pt idx="0">
                  <c:v>0.43099999999999999</c:v>
                </c:pt>
                <c:pt idx="1">
                  <c:v>0.58299999999999996</c:v>
                </c:pt>
                <c:pt idx="2">
                  <c:v>0.61</c:v>
                </c:pt>
                <c:pt idx="3">
                  <c:v>0.79300000000000004</c:v>
                </c:pt>
                <c:pt idx="4">
                  <c:v>0.75700000000000001</c:v>
                </c:pt>
                <c:pt idx="5">
                  <c:v>0.66100000000000003</c:v>
                </c:pt>
              </c:numCache>
            </c:numRef>
          </c:val>
          <c:smooth val="0"/>
        </c:ser>
        <c:ser>
          <c:idx val="2"/>
          <c:order val="2"/>
          <c:tx>
            <c:v>Contracts Completed on Time</c:v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cat>
            <c:numRef>
              <c:f>Sheet2!$B$1:$G$1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Sheet2!$B$4:$G$4</c:f>
              <c:numCache>
                <c:formatCode>0%</c:formatCode>
                <c:ptCount val="6"/>
                <c:pt idx="0">
                  <c:v>0.496</c:v>
                </c:pt>
                <c:pt idx="1">
                  <c:v>0.43099999999999999</c:v>
                </c:pt>
                <c:pt idx="2">
                  <c:v>0.55000000000000004</c:v>
                </c:pt>
                <c:pt idx="3">
                  <c:v>0.7</c:v>
                </c:pt>
                <c:pt idx="4">
                  <c:v>0.7</c:v>
                </c:pt>
                <c:pt idx="5">
                  <c:v>0.58199999999999996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3277784"/>
        <c:axId val="373278176"/>
      </c:lineChart>
      <c:catAx>
        <c:axId val="373277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3278176"/>
        <c:crosses val="autoZero"/>
        <c:auto val="1"/>
        <c:lblAlgn val="ctr"/>
        <c:lblOffset val="100"/>
        <c:noMultiLvlLbl val="0"/>
      </c:catAx>
      <c:valAx>
        <c:axId val="373278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3277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786422374247365"/>
          <c:y val="9.6173449911726189E-2"/>
          <c:w val="0.33774727906770863"/>
          <c:h val="0.455783543064231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ABD78-0FEE-4DA7-9164-46C9A627F1D5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53A461B-316E-4A6D-A3FA-B0A7ADD24957}">
      <dgm:prSet phldrT="[Text]"/>
      <dgm:spPr>
        <a:solidFill>
          <a:schemeClr val="tx1"/>
        </a:solidFill>
      </dgm:spPr>
      <dgm:t>
        <a:bodyPr/>
        <a:lstStyle/>
        <a:p>
          <a:r>
            <a:rPr lang="en-GB" dirty="0" smtClean="0"/>
            <a:t>2003</a:t>
          </a:r>
          <a:endParaRPr lang="en-US" dirty="0"/>
        </a:p>
      </dgm:t>
    </dgm:pt>
    <dgm:pt modelId="{BF88C73A-E634-42BA-BB33-346599EB0087}" type="parTrans" cxnId="{478B6CB1-9069-4F7A-9C93-40D8CF80FAD4}">
      <dgm:prSet/>
      <dgm:spPr/>
      <dgm:t>
        <a:bodyPr/>
        <a:lstStyle/>
        <a:p>
          <a:endParaRPr lang="en-US"/>
        </a:p>
      </dgm:t>
    </dgm:pt>
    <dgm:pt modelId="{542D934D-D276-42DE-959B-B76A5D1B68F0}" type="sibTrans" cxnId="{478B6CB1-9069-4F7A-9C93-40D8CF80FAD4}">
      <dgm:prSet/>
      <dgm:spPr/>
      <dgm:t>
        <a:bodyPr/>
        <a:lstStyle/>
        <a:p>
          <a:endParaRPr lang="en-US"/>
        </a:p>
      </dgm:t>
    </dgm:pt>
    <dgm:pt modelId="{CC746448-915C-44E0-9519-F7C359322371}">
      <dgm:prSet phldrT="[Text]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fr-FR" noProof="0" dirty="0" smtClean="0"/>
            <a:t>Les systèmes manuels</a:t>
          </a:r>
          <a:endParaRPr lang="fr-FR" noProof="0" dirty="0"/>
        </a:p>
      </dgm:t>
    </dgm:pt>
    <dgm:pt modelId="{E707BA33-BDF3-45F3-9DF3-22D922AA300F}" type="parTrans" cxnId="{DE5B2E2A-F5AA-425C-9E7A-F3F40284ED19}">
      <dgm:prSet/>
      <dgm:spPr/>
      <dgm:t>
        <a:bodyPr/>
        <a:lstStyle/>
        <a:p>
          <a:endParaRPr lang="en-US"/>
        </a:p>
      </dgm:t>
    </dgm:pt>
    <dgm:pt modelId="{3C6871D1-78D1-4B14-9E77-DB6F6F6CF08C}" type="sibTrans" cxnId="{DE5B2E2A-F5AA-425C-9E7A-F3F40284ED19}">
      <dgm:prSet/>
      <dgm:spPr/>
      <dgm:t>
        <a:bodyPr/>
        <a:lstStyle/>
        <a:p>
          <a:endParaRPr lang="en-US"/>
        </a:p>
      </dgm:t>
    </dgm:pt>
    <dgm:pt modelId="{9B2F39D5-9B07-4FA3-8F1C-9D27392D97A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 smtClean="0"/>
            <a:t>2015</a:t>
          </a:r>
          <a:endParaRPr lang="en-US" dirty="0"/>
        </a:p>
      </dgm:t>
    </dgm:pt>
    <dgm:pt modelId="{7D1CFB9A-D85C-4D2F-9188-1578D0439878}" type="parTrans" cxnId="{82FCE161-542A-4547-A77F-1632A3CC705F}">
      <dgm:prSet/>
      <dgm:spPr/>
      <dgm:t>
        <a:bodyPr/>
        <a:lstStyle/>
        <a:p>
          <a:endParaRPr lang="en-US"/>
        </a:p>
      </dgm:t>
    </dgm:pt>
    <dgm:pt modelId="{2C1757BC-41E7-409A-AADB-673123D3FF9C}" type="sibTrans" cxnId="{82FCE161-542A-4547-A77F-1632A3CC705F}">
      <dgm:prSet/>
      <dgm:spPr/>
      <dgm:t>
        <a:bodyPr/>
        <a:lstStyle/>
        <a:p>
          <a:endParaRPr lang="en-US"/>
        </a:p>
      </dgm:t>
    </dgm:pt>
    <dgm:pt modelId="{9B3937DB-4374-4649-8274-16447041FE16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noProof="0" dirty="0" smtClean="0"/>
            <a:t>Portail de la commande publique du gouvernement</a:t>
          </a:r>
          <a:r>
            <a:rPr lang="en-GB" dirty="0" smtClean="0"/>
            <a:t> </a:t>
          </a:r>
          <a:r>
            <a:rPr lang="en-GB" dirty="0" smtClean="0"/>
            <a:t>(GPP)</a:t>
          </a:r>
          <a:endParaRPr lang="en-US" dirty="0"/>
        </a:p>
      </dgm:t>
    </dgm:pt>
    <dgm:pt modelId="{16A3715C-C279-4871-8D85-2C0D3676AF60}" type="parTrans" cxnId="{FB231840-7A56-4711-93D8-7F924E29C070}">
      <dgm:prSet/>
      <dgm:spPr/>
      <dgm:t>
        <a:bodyPr/>
        <a:lstStyle/>
        <a:p>
          <a:endParaRPr lang="en-US"/>
        </a:p>
      </dgm:t>
    </dgm:pt>
    <dgm:pt modelId="{A3E4DC13-6EB7-4FF7-9D11-CF51058019C7}" type="sibTrans" cxnId="{FB231840-7A56-4711-93D8-7F924E29C070}">
      <dgm:prSet/>
      <dgm:spPr/>
      <dgm:t>
        <a:bodyPr/>
        <a:lstStyle/>
        <a:p>
          <a:endParaRPr lang="en-US"/>
        </a:p>
      </dgm:t>
    </dgm:pt>
    <dgm:pt modelId="{200BD1CF-80B9-4913-8011-9D01FAD5DF2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GB" dirty="0" smtClean="0"/>
            <a:t>2020</a:t>
          </a:r>
          <a:endParaRPr lang="en-US" dirty="0"/>
        </a:p>
      </dgm:t>
    </dgm:pt>
    <dgm:pt modelId="{A0783D73-87E4-4658-A753-0DC564BACAA9}" type="parTrans" cxnId="{197F1F3F-6AA3-4B25-9AA3-377149D1033A}">
      <dgm:prSet/>
      <dgm:spPr/>
      <dgm:t>
        <a:bodyPr/>
        <a:lstStyle/>
        <a:p>
          <a:endParaRPr lang="en-US"/>
        </a:p>
      </dgm:t>
    </dgm:pt>
    <dgm:pt modelId="{E9C394BE-6F36-4A91-B0B0-36047AB74B20}" type="sibTrans" cxnId="{197F1F3F-6AA3-4B25-9AA3-377149D1033A}">
      <dgm:prSet/>
      <dgm:spPr/>
      <dgm:t>
        <a:bodyPr/>
        <a:lstStyle/>
        <a:p>
          <a:endParaRPr lang="en-US"/>
        </a:p>
      </dgm:t>
    </dgm:pt>
    <dgm:pt modelId="{4024FC0D-E10E-4CF3-A344-BD4C0EACA450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r-FR" noProof="0" dirty="0" smtClean="0"/>
            <a:t>La commande publique électronique</a:t>
          </a:r>
          <a:endParaRPr lang="fr-FR" noProof="0" dirty="0"/>
        </a:p>
      </dgm:t>
    </dgm:pt>
    <dgm:pt modelId="{24EA5574-F43E-44D1-80F6-0FC0A8A52709}" type="parTrans" cxnId="{699B21FE-EE72-42EF-B2B9-BFAB7A3AC4FC}">
      <dgm:prSet/>
      <dgm:spPr/>
      <dgm:t>
        <a:bodyPr/>
        <a:lstStyle/>
        <a:p>
          <a:endParaRPr lang="en-US"/>
        </a:p>
      </dgm:t>
    </dgm:pt>
    <dgm:pt modelId="{04FFB1B9-CA81-4113-91D6-E8412FFE86E0}" type="sibTrans" cxnId="{699B21FE-EE72-42EF-B2B9-BFAB7A3AC4FC}">
      <dgm:prSet/>
      <dgm:spPr/>
      <dgm:t>
        <a:bodyPr/>
        <a:lstStyle/>
        <a:p>
          <a:endParaRPr lang="en-US"/>
        </a:p>
      </dgm:t>
    </dgm:pt>
    <dgm:pt modelId="{E1BAEBB9-D0E9-4DBB-BB12-8137E1A44F71}">
      <dgm:prSet/>
      <dgm:spPr>
        <a:solidFill>
          <a:schemeClr val="tx1"/>
        </a:solidFill>
      </dgm:spPr>
      <dgm:t>
        <a:bodyPr/>
        <a:lstStyle/>
        <a:p>
          <a:r>
            <a:rPr lang="en-GB" dirty="0" smtClean="0"/>
            <a:t>2009</a:t>
          </a:r>
          <a:endParaRPr lang="en-US" dirty="0"/>
        </a:p>
      </dgm:t>
    </dgm:pt>
    <dgm:pt modelId="{4B537C16-7615-4D14-9719-47EAB9F66E37}" type="parTrans" cxnId="{1C2E3135-FC60-4EF8-BE23-C1F6E4A850BA}">
      <dgm:prSet/>
      <dgm:spPr/>
      <dgm:t>
        <a:bodyPr/>
        <a:lstStyle/>
        <a:p>
          <a:endParaRPr lang="en-US"/>
        </a:p>
      </dgm:t>
    </dgm:pt>
    <dgm:pt modelId="{C95D9640-9F48-483B-BFAF-BAFE1CAD28E6}" type="sibTrans" cxnId="{1C2E3135-FC60-4EF8-BE23-C1F6E4A850BA}">
      <dgm:prSet/>
      <dgm:spPr/>
      <dgm:t>
        <a:bodyPr/>
        <a:lstStyle/>
        <a:p>
          <a:endParaRPr lang="en-US"/>
        </a:p>
      </dgm:t>
    </dgm:pt>
    <dgm:pt modelId="{BFF8D9BC-5F33-4993-B5DA-82FCC8E8D9E3}">
      <dgm:prSet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fr-FR" noProof="0" smtClean="0"/>
            <a:t>Commande publique Performance Système de mesure </a:t>
          </a:r>
          <a:r>
            <a:rPr lang="en-GB" smtClean="0"/>
            <a:t>(PPMS)</a:t>
          </a:r>
          <a:endParaRPr lang="en-US" dirty="0"/>
        </a:p>
      </dgm:t>
    </dgm:pt>
    <dgm:pt modelId="{834BF703-AE33-4446-AF88-0DF33ED777DA}" type="parTrans" cxnId="{463DC1A2-6AC0-4FD1-8E84-DBD1A4A3990D}">
      <dgm:prSet/>
      <dgm:spPr/>
      <dgm:t>
        <a:bodyPr/>
        <a:lstStyle/>
        <a:p>
          <a:endParaRPr lang="en-US"/>
        </a:p>
      </dgm:t>
    </dgm:pt>
    <dgm:pt modelId="{530A3408-A7C6-4EA8-8DB1-7EF23BC8A112}" type="sibTrans" cxnId="{463DC1A2-6AC0-4FD1-8E84-DBD1A4A3990D}">
      <dgm:prSet/>
      <dgm:spPr/>
      <dgm:t>
        <a:bodyPr/>
        <a:lstStyle/>
        <a:p>
          <a:endParaRPr lang="en-US"/>
        </a:p>
      </dgm:t>
    </dgm:pt>
    <dgm:pt modelId="{05DD7095-6B0A-42FD-91C9-B3F954D13CBF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OCDS/OC4IDS</a:t>
          </a:r>
          <a:endParaRPr lang="en-US" dirty="0"/>
        </a:p>
      </dgm:t>
    </dgm:pt>
    <dgm:pt modelId="{172B6D9E-BAA1-4689-B40F-39232DB16EDB}" type="parTrans" cxnId="{C3290006-338B-4DDD-B1A6-2CD4612D3FDE}">
      <dgm:prSet/>
      <dgm:spPr/>
      <dgm:t>
        <a:bodyPr/>
        <a:lstStyle/>
        <a:p>
          <a:endParaRPr lang="en-US"/>
        </a:p>
      </dgm:t>
    </dgm:pt>
    <dgm:pt modelId="{89A7A6D5-75B2-4F06-99D7-0CCF5114B495}" type="sibTrans" cxnId="{C3290006-338B-4DDD-B1A6-2CD4612D3FDE}">
      <dgm:prSet/>
      <dgm:spPr/>
      <dgm:t>
        <a:bodyPr/>
        <a:lstStyle/>
        <a:p>
          <a:endParaRPr lang="en-US"/>
        </a:p>
      </dgm:t>
    </dgm:pt>
    <dgm:pt modelId="{2345706A-3A34-452D-BD56-2E1E6AE9BD90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GB" dirty="0" smtClean="0"/>
            <a:t>OCDS</a:t>
          </a:r>
          <a:endParaRPr lang="en-US" dirty="0"/>
        </a:p>
      </dgm:t>
    </dgm:pt>
    <dgm:pt modelId="{A330096C-F843-4FD6-9E7A-399FF1827AAF}" type="parTrans" cxnId="{AB6C4DC0-639E-4533-AD13-9C9E8CCC6757}">
      <dgm:prSet/>
      <dgm:spPr/>
      <dgm:t>
        <a:bodyPr/>
        <a:lstStyle/>
        <a:p>
          <a:endParaRPr lang="en-US"/>
        </a:p>
      </dgm:t>
    </dgm:pt>
    <dgm:pt modelId="{4F678286-3225-435A-BA34-D3B607F3594D}" type="sibTrans" cxnId="{AB6C4DC0-639E-4533-AD13-9C9E8CCC6757}">
      <dgm:prSet/>
      <dgm:spPr/>
      <dgm:t>
        <a:bodyPr/>
        <a:lstStyle/>
        <a:p>
          <a:endParaRPr lang="en-US"/>
        </a:p>
      </dgm:t>
    </dgm:pt>
    <dgm:pt modelId="{47EA1B82-B9D1-4008-83D7-7838D0B7B1DB}" type="pres">
      <dgm:prSet presAssocID="{E63ABD78-0FEE-4DA7-9164-46C9A627F1D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B029F3-1788-40CA-8A66-A860D644041D}" type="pres">
      <dgm:prSet presAssocID="{453A461B-316E-4A6D-A3FA-B0A7ADD24957}" presName="composite" presStyleCnt="0"/>
      <dgm:spPr/>
    </dgm:pt>
    <dgm:pt modelId="{0268E09A-BC4E-4FC3-878A-23AEFB341C53}" type="pres">
      <dgm:prSet presAssocID="{453A461B-316E-4A6D-A3FA-B0A7ADD2495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F526A-CA4B-4580-ABBD-9245597F999C}" type="pres">
      <dgm:prSet presAssocID="{453A461B-316E-4A6D-A3FA-B0A7ADD2495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61610-9650-4522-A1F4-4AF2E0B91797}" type="pres">
      <dgm:prSet presAssocID="{542D934D-D276-42DE-959B-B76A5D1B68F0}" presName="sp" presStyleCnt="0"/>
      <dgm:spPr/>
    </dgm:pt>
    <dgm:pt modelId="{49E690DC-151B-440B-ABF9-650716A46047}" type="pres">
      <dgm:prSet presAssocID="{E1BAEBB9-D0E9-4DBB-BB12-8137E1A44F71}" presName="composite" presStyleCnt="0"/>
      <dgm:spPr/>
    </dgm:pt>
    <dgm:pt modelId="{97092B53-BC57-43DF-BDB0-6478FA024966}" type="pres">
      <dgm:prSet presAssocID="{E1BAEBB9-D0E9-4DBB-BB12-8137E1A44F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45295-D090-4FB4-BBEF-DD20402F578D}" type="pres">
      <dgm:prSet presAssocID="{E1BAEBB9-D0E9-4DBB-BB12-8137E1A44F7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B17AE-09C5-4209-8D71-615F706E5ED3}" type="pres">
      <dgm:prSet presAssocID="{C95D9640-9F48-483B-BFAF-BAFE1CAD28E6}" presName="sp" presStyleCnt="0"/>
      <dgm:spPr/>
    </dgm:pt>
    <dgm:pt modelId="{C408C7E7-9A7F-457B-91A4-D63A56232D6F}" type="pres">
      <dgm:prSet presAssocID="{9B2F39D5-9B07-4FA3-8F1C-9D27392D97A4}" presName="composite" presStyleCnt="0"/>
      <dgm:spPr/>
    </dgm:pt>
    <dgm:pt modelId="{B061E8EF-2C3F-43F8-9FCC-E74B2E5A6FAF}" type="pres">
      <dgm:prSet presAssocID="{9B2F39D5-9B07-4FA3-8F1C-9D27392D97A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DFAEF-D553-4CB2-AAFE-967BB0949AFB}" type="pres">
      <dgm:prSet presAssocID="{9B2F39D5-9B07-4FA3-8F1C-9D27392D97A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22E5B-7507-474B-B2CC-1CAFFF4DC282}" type="pres">
      <dgm:prSet presAssocID="{2C1757BC-41E7-409A-AADB-673123D3FF9C}" presName="sp" presStyleCnt="0"/>
      <dgm:spPr/>
    </dgm:pt>
    <dgm:pt modelId="{5ECD0D1F-8864-44C9-9E4A-1199A01710C4}" type="pres">
      <dgm:prSet presAssocID="{200BD1CF-80B9-4913-8011-9D01FAD5DF22}" presName="composite" presStyleCnt="0"/>
      <dgm:spPr/>
    </dgm:pt>
    <dgm:pt modelId="{1D54EFA7-866F-4C26-BFCC-A8397FFE4693}" type="pres">
      <dgm:prSet presAssocID="{200BD1CF-80B9-4913-8011-9D01FAD5DF2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48E33-D529-4D6A-8CF0-A23F3D67D23D}" type="pres">
      <dgm:prSet presAssocID="{200BD1CF-80B9-4913-8011-9D01FAD5DF2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B2E2A-F5AA-425C-9E7A-F3F40284ED19}" srcId="{453A461B-316E-4A6D-A3FA-B0A7ADD24957}" destId="{CC746448-915C-44E0-9519-F7C359322371}" srcOrd="0" destOrd="0" parTransId="{E707BA33-BDF3-45F3-9DF3-22D922AA300F}" sibTransId="{3C6871D1-78D1-4B14-9E77-DB6F6F6CF08C}"/>
    <dgm:cxn modelId="{26724925-039B-4D83-B25D-604D11452994}" type="presOf" srcId="{200BD1CF-80B9-4913-8011-9D01FAD5DF22}" destId="{1D54EFA7-866F-4C26-BFCC-A8397FFE4693}" srcOrd="0" destOrd="0" presId="urn:microsoft.com/office/officeart/2005/8/layout/chevron2"/>
    <dgm:cxn modelId="{1C2E3135-FC60-4EF8-BE23-C1F6E4A850BA}" srcId="{E63ABD78-0FEE-4DA7-9164-46C9A627F1D5}" destId="{E1BAEBB9-D0E9-4DBB-BB12-8137E1A44F71}" srcOrd="1" destOrd="0" parTransId="{4B537C16-7615-4D14-9719-47EAB9F66E37}" sibTransId="{C95D9640-9F48-483B-BFAF-BAFE1CAD28E6}"/>
    <dgm:cxn modelId="{C70743C2-DB50-4D8F-B66A-7BBD8B48C956}" type="presOf" srcId="{2345706A-3A34-452D-BD56-2E1E6AE9BD90}" destId="{19B48E33-D529-4D6A-8CF0-A23F3D67D23D}" srcOrd="0" destOrd="1" presId="urn:microsoft.com/office/officeart/2005/8/layout/chevron2"/>
    <dgm:cxn modelId="{82FCE161-542A-4547-A77F-1632A3CC705F}" srcId="{E63ABD78-0FEE-4DA7-9164-46C9A627F1D5}" destId="{9B2F39D5-9B07-4FA3-8F1C-9D27392D97A4}" srcOrd="2" destOrd="0" parTransId="{7D1CFB9A-D85C-4D2F-9188-1578D0439878}" sibTransId="{2C1757BC-41E7-409A-AADB-673123D3FF9C}"/>
    <dgm:cxn modelId="{AB6C4DC0-639E-4533-AD13-9C9E8CCC6757}" srcId="{200BD1CF-80B9-4913-8011-9D01FAD5DF22}" destId="{2345706A-3A34-452D-BD56-2E1E6AE9BD90}" srcOrd="1" destOrd="0" parTransId="{A330096C-F843-4FD6-9E7A-399FF1827AAF}" sibTransId="{4F678286-3225-435A-BA34-D3B607F3594D}"/>
    <dgm:cxn modelId="{7DEEA886-4963-427B-B9C4-359A621A2F05}" type="presOf" srcId="{E63ABD78-0FEE-4DA7-9164-46C9A627F1D5}" destId="{47EA1B82-B9D1-4008-83D7-7838D0B7B1DB}" srcOrd="0" destOrd="0" presId="urn:microsoft.com/office/officeart/2005/8/layout/chevron2"/>
    <dgm:cxn modelId="{197F1F3F-6AA3-4B25-9AA3-377149D1033A}" srcId="{E63ABD78-0FEE-4DA7-9164-46C9A627F1D5}" destId="{200BD1CF-80B9-4913-8011-9D01FAD5DF22}" srcOrd="3" destOrd="0" parTransId="{A0783D73-87E4-4658-A753-0DC564BACAA9}" sibTransId="{E9C394BE-6F36-4A91-B0B0-36047AB74B20}"/>
    <dgm:cxn modelId="{EF2DFA5C-E57C-44AA-9511-C919DF5E57A8}" type="presOf" srcId="{9B3937DB-4374-4649-8274-16447041FE16}" destId="{E3CDFAEF-D553-4CB2-AAFE-967BB0949AFB}" srcOrd="0" destOrd="0" presId="urn:microsoft.com/office/officeart/2005/8/layout/chevron2"/>
    <dgm:cxn modelId="{699B21FE-EE72-42EF-B2B9-BFAB7A3AC4FC}" srcId="{200BD1CF-80B9-4913-8011-9D01FAD5DF22}" destId="{4024FC0D-E10E-4CF3-A344-BD4C0EACA450}" srcOrd="0" destOrd="0" parTransId="{24EA5574-F43E-44D1-80F6-0FC0A8A52709}" sibTransId="{04FFB1B9-CA81-4113-91D6-E8412FFE86E0}"/>
    <dgm:cxn modelId="{463DC1A2-6AC0-4FD1-8E84-DBD1A4A3990D}" srcId="{E1BAEBB9-D0E9-4DBB-BB12-8137E1A44F71}" destId="{BFF8D9BC-5F33-4993-B5DA-82FCC8E8D9E3}" srcOrd="0" destOrd="0" parTransId="{834BF703-AE33-4446-AF88-0DF33ED777DA}" sibTransId="{530A3408-A7C6-4EA8-8DB1-7EF23BC8A112}"/>
    <dgm:cxn modelId="{69B43E30-BE83-4C35-9D98-C42494E67567}" type="presOf" srcId="{4024FC0D-E10E-4CF3-A344-BD4C0EACA450}" destId="{19B48E33-D529-4D6A-8CF0-A23F3D67D23D}" srcOrd="0" destOrd="0" presId="urn:microsoft.com/office/officeart/2005/8/layout/chevron2"/>
    <dgm:cxn modelId="{F8B24DC9-FEE1-4949-AB08-74F947534B69}" type="presOf" srcId="{9B2F39D5-9B07-4FA3-8F1C-9D27392D97A4}" destId="{B061E8EF-2C3F-43F8-9FCC-E74B2E5A6FAF}" srcOrd="0" destOrd="0" presId="urn:microsoft.com/office/officeart/2005/8/layout/chevron2"/>
    <dgm:cxn modelId="{8E75D3A7-9272-4CD8-9757-0331CCAACE4D}" type="presOf" srcId="{453A461B-316E-4A6D-A3FA-B0A7ADD24957}" destId="{0268E09A-BC4E-4FC3-878A-23AEFB341C53}" srcOrd="0" destOrd="0" presId="urn:microsoft.com/office/officeart/2005/8/layout/chevron2"/>
    <dgm:cxn modelId="{2A9F419F-53F9-4356-834B-872E69908A03}" type="presOf" srcId="{CC746448-915C-44E0-9519-F7C359322371}" destId="{507F526A-CA4B-4580-ABBD-9245597F999C}" srcOrd="0" destOrd="0" presId="urn:microsoft.com/office/officeart/2005/8/layout/chevron2"/>
    <dgm:cxn modelId="{8DC4CA83-57B7-4079-957B-CD852622BA55}" type="presOf" srcId="{05DD7095-6B0A-42FD-91C9-B3F954D13CBF}" destId="{E3CDFAEF-D553-4CB2-AAFE-967BB0949AFB}" srcOrd="0" destOrd="1" presId="urn:microsoft.com/office/officeart/2005/8/layout/chevron2"/>
    <dgm:cxn modelId="{BE0D5474-25FF-428C-B122-DEBF5DC989C1}" type="presOf" srcId="{BFF8D9BC-5F33-4993-B5DA-82FCC8E8D9E3}" destId="{57445295-D090-4FB4-BBEF-DD20402F578D}" srcOrd="0" destOrd="0" presId="urn:microsoft.com/office/officeart/2005/8/layout/chevron2"/>
    <dgm:cxn modelId="{C3290006-338B-4DDD-B1A6-2CD4612D3FDE}" srcId="{9B2F39D5-9B07-4FA3-8F1C-9D27392D97A4}" destId="{05DD7095-6B0A-42FD-91C9-B3F954D13CBF}" srcOrd="1" destOrd="0" parTransId="{172B6D9E-BAA1-4689-B40F-39232DB16EDB}" sibTransId="{89A7A6D5-75B2-4F06-99D7-0CCF5114B495}"/>
    <dgm:cxn modelId="{89F0679F-5F8C-4C37-8225-1129ECE538D3}" type="presOf" srcId="{E1BAEBB9-D0E9-4DBB-BB12-8137E1A44F71}" destId="{97092B53-BC57-43DF-BDB0-6478FA024966}" srcOrd="0" destOrd="0" presId="urn:microsoft.com/office/officeart/2005/8/layout/chevron2"/>
    <dgm:cxn modelId="{478B6CB1-9069-4F7A-9C93-40D8CF80FAD4}" srcId="{E63ABD78-0FEE-4DA7-9164-46C9A627F1D5}" destId="{453A461B-316E-4A6D-A3FA-B0A7ADD24957}" srcOrd="0" destOrd="0" parTransId="{BF88C73A-E634-42BA-BB33-346599EB0087}" sibTransId="{542D934D-D276-42DE-959B-B76A5D1B68F0}"/>
    <dgm:cxn modelId="{FB231840-7A56-4711-93D8-7F924E29C070}" srcId="{9B2F39D5-9B07-4FA3-8F1C-9D27392D97A4}" destId="{9B3937DB-4374-4649-8274-16447041FE16}" srcOrd="0" destOrd="0" parTransId="{16A3715C-C279-4871-8D85-2C0D3676AF60}" sibTransId="{A3E4DC13-6EB7-4FF7-9D11-CF51058019C7}"/>
    <dgm:cxn modelId="{E8516AE4-8B5E-49E0-AEE1-EF825CF4E2C5}" type="presParOf" srcId="{47EA1B82-B9D1-4008-83D7-7838D0B7B1DB}" destId="{EEB029F3-1788-40CA-8A66-A860D644041D}" srcOrd="0" destOrd="0" presId="urn:microsoft.com/office/officeart/2005/8/layout/chevron2"/>
    <dgm:cxn modelId="{CAF5248D-379C-49E4-B301-0BF1EB52A938}" type="presParOf" srcId="{EEB029F3-1788-40CA-8A66-A860D644041D}" destId="{0268E09A-BC4E-4FC3-878A-23AEFB341C53}" srcOrd="0" destOrd="0" presId="urn:microsoft.com/office/officeart/2005/8/layout/chevron2"/>
    <dgm:cxn modelId="{574EB599-FAC5-43B0-AC70-7723BBBD664D}" type="presParOf" srcId="{EEB029F3-1788-40CA-8A66-A860D644041D}" destId="{507F526A-CA4B-4580-ABBD-9245597F999C}" srcOrd="1" destOrd="0" presId="urn:microsoft.com/office/officeart/2005/8/layout/chevron2"/>
    <dgm:cxn modelId="{DA00FE18-112D-4AA7-9E6C-3AFACBB1B66E}" type="presParOf" srcId="{47EA1B82-B9D1-4008-83D7-7838D0B7B1DB}" destId="{88261610-9650-4522-A1F4-4AF2E0B91797}" srcOrd="1" destOrd="0" presId="urn:microsoft.com/office/officeart/2005/8/layout/chevron2"/>
    <dgm:cxn modelId="{E08D564F-9C97-4D37-9688-6CCD80D40A20}" type="presParOf" srcId="{47EA1B82-B9D1-4008-83D7-7838D0B7B1DB}" destId="{49E690DC-151B-440B-ABF9-650716A46047}" srcOrd="2" destOrd="0" presId="urn:microsoft.com/office/officeart/2005/8/layout/chevron2"/>
    <dgm:cxn modelId="{0ADAA8DE-01FB-4B54-BC3E-46129586C1C7}" type="presParOf" srcId="{49E690DC-151B-440B-ABF9-650716A46047}" destId="{97092B53-BC57-43DF-BDB0-6478FA024966}" srcOrd="0" destOrd="0" presId="urn:microsoft.com/office/officeart/2005/8/layout/chevron2"/>
    <dgm:cxn modelId="{2A9397AD-A9E2-49DC-8D54-DD35E937985A}" type="presParOf" srcId="{49E690DC-151B-440B-ABF9-650716A46047}" destId="{57445295-D090-4FB4-BBEF-DD20402F578D}" srcOrd="1" destOrd="0" presId="urn:microsoft.com/office/officeart/2005/8/layout/chevron2"/>
    <dgm:cxn modelId="{5A3D01F1-ECD1-4F2E-B82D-522BFBC2BF15}" type="presParOf" srcId="{47EA1B82-B9D1-4008-83D7-7838D0B7B1DB}" destId="{D93B17AE-09C5-4209-8D71-615F706E5ED3}" srcOrd="3" destOrd="0" presId="urn:microsoft.com/office/officeart/2005/8/layout/chevron2"/>
    <dgm:cxn modelId="{4323E8E3-3E67-4794-96F8-C73F8256F802}" type="presParOf" srcId="{47EA1B82-B9D1-4008-83D7-7838D0B7B1DB}" destId="{C408C7E7-9A7F-457B-91A4-D63A56232D6F}" srcOrd="4" destOrd="0" presId="urn:microsoft.com/office/officeart/2005/8/layout/chevron2"/>
    <dgm:cxn modelId="{42979215-DE74-452F-8483-19365D684BF1}" type="presParOf" srcId="{C408C7E7-9A7F-457B-91A4-D63A56232D6F}" destId="{B061E8EF-2C3F-43F8-9FCC-E74B2E5A6FAF}" srcOrd="0" destOrd="0" presId="urn:microsoft.com/office/officeart/2005/8/layout/chevron2"/>
    <dgm:cxn modelId="{A7C400F4-ED54-4858-AFBC-5535B51D59D2}" type="presParOf" srcId="{C408C7E7-9A7F-457B-91A4-D63A56232D6F}" destId="{E3CDFAEF-D553-4CB2-AAFE-967BB0949AFB}" srcOrd="1" destOrd="0" presId="urn:microsoft.com/office/officeart/2005/8/layout/chevron2"/>
    <dgm:cxn modelId="{5578AD2B-A077-497F-9CC8-421AD3D80860}" type="presParOf" srcId="{47EA1B82-B9D1-4008-83D7-7838D0B7B1DB}" destId="{59322E5B-7507-474B-B2CC-1CAFFF4DC282}" srcOrd="5" destOrd="0" presId="urn:microsoft.com/office/officeart/2005/8/layout/chevron2"/>
    <dgm:cxn modelId="{5C638B2E-672E-4329-97AB-A414CD902F25}" type="presParOf" srcId="{47EA1B82-B9D1-4008-83D7-7838D0B7B1DB}" destId="{5ECD0D1F-8864-44C9-9E4A-1199A01710C4}" srcOrd="6" destOrd="0" presId="urn:microsoft.com/office/officeart/2005/8/layout/chevron2"/>
    <dgm:cxn modelId="{FBA4AE1A-172F-41F3-9C2C-607E25A0CC17}" type="presParOf" srcId="{5ECD0D1F-8864-44C9-9E4A-1199A01710C4}" destId="{1D54EFA7-866F-4C26-BFCC-A8397FFE4693}" srcOrd="0" destOrd="0" presId="urn:microsoft.com/office/officeart/2005/8/layout/chevron2"/>
    <dgm:cxn modelId="{4FDD678A-165F-4E6D-A686-EA9985ABA1DE}" type="presParOf" srcId="{5ECD0D1F-8864-44C9-9E4A-1199A01710C4}" destId="{19B48E33-D529-4D6A-8CF0-A23F3D67D2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8E09A-BC4E-4FC3-878A-23AEFB341C53}">
      <dsp:nvSpPr>
        <dsp:cNvPr id="0" name=""/>
        <dsp:cNvSpPr/>
      </dsp:nvSpPr>
      <dsp:spPr>
        <a:xfrm rot="5400000">
          <a:off x="-188979" y="189001"/>
          <a:ext cx="1259865" cy="881906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2003</a:t>
          </a:r>
          <a:endParaRPr lang="en-US" sz="2400" kern="1200" dirty="0"/>
        </a:p>
      </dsp:txBody>
      <dsp:txXfrm rot="-5400000">
        <a:off x="1" y="440974"/>
        <a:ext cx="881906" cy="377959"/>
      </dsp:txXfrm>
    </dsp:sp>
    <dsp:sp modelId="{507F526A-CA4B-4580-ABBD-9245597F999C}">
      <dsp:nvSpPr>
        <dsp:cNvPr id="0" name=""/>
        <dsp:cNvSpPr/>
      </dsp:nvSpPr>
      <dsp:spPr>
        <a:xfrm rot="5400000">
          <a:off x="4128037" y="-3246110"/>
          <a:ext cx="818912" cy="7311175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noProof="0" dirty="0" smtClean="0"/>
            <a:t>Les systèmes manuels</a:t>
          </a:r>
          <a:endParaRPr lang="fr-FR" sz="2300" kern="1200" noProof="0" dirty="0"/>
        </a:p>
      </dsp:txBody>
      <dsp:txXfrm rot="-5400000">
        <a:off x="881906" y="39997"/>
        <a:ext cx="7271199" cy="738960"/>
      </dsp:txXfrm>
    </dsp:sp>
    <dsp:sp modelId="{97092B53-BC57-43DF-BDB0-6478FA024966}">
      <dsp:nvSpPr>
        <dsp:cNvPr id="0" name=""/>
        <dsp:cNvSpPr/>
      </dsp:nvSpPr>
      <dsp:spPr>
        <a:xfrm rot="5400000">
          <a:off x="-188979" y="1302130"/>
          <a:ext cx="1259865" cy="881906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2009</a:t>
          </a:r>
          <a:endParaRPr lang="en-US" sz="2400" kern="1200" dirty="0"/>
        </a:p>
      </dsp:txBody>
      <dsp:txXfrm rot="-5400000">
        <a:off x="1" y="1554103"/>
        <a:ext cx="881906" cy="377959"/>
      </dsp:txXfrm>
    </dsp:sp>
    <dsp:sp modelId="{57445295-D090-4FB4-BBEF-DD20402F578D}">
      <dsp:nvSpPr>
        <dsp:cNvPr id="0" name=""/>
        <dsp:cNvSpPr/>
      </dsp:nvSpPr>
      <dsp:spPr>
        <a:xfrm rot="5400000">
          <a:off x="4128037" y="-2132981"/>
          <a:ext cx="818912" cy="7311175"/>
        </a:xfrm>
        <a:prstGeom prst="round2SameRect">
          <a:avLst/>
        </a:prstGeom>
        <a:solidFill>
          <a:schemeClr val="tx1">
            <a:lumMod val="50000"/>
            <a:lumOff val="5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noProof="0" smtClean="0"/>
            <a:t>Commande publique Performance Système de mesure </a:t>
          </a:r>
          <a:r>
            <a:rPr lang="en-GB" sz="2300" kern="1200" smtClean="0"/>
            <a:t>(PPMS)</a:t>
          </a:r>
          <a:endParaRPr lang="en-US" sz="2300" kern="1200" dirty="0"/>
        </a:p>
      </dsp:txBody>
      <dsp:txXfrm rot="-5400000">
        <a:off x="881906" y="1153126"/>
        <a:ext cx="7271199" cy="738960"/>
      </dsp:txXfrm>
    </dsp:sp>
    <dsp:sp modelId="{B061E8EF-2C3F-43F8-9FCC-E74B2E5A6FAF}">
      <dsp:nvSpPr>
        <dsp:cNvPr id="0" name=""/>
        <dsp:cNvSpPr/>
      </dsp:nvSpPr>
      <dsp:spPr>
        <a:xfrm rot="5400000">
          <a:off x="-188979" y="2415259"/>
          <a:ext cx="1259865" cy="881906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2015</a:t>
          </a:r>
          <a:endParaRPr lang="en-US" sz="2400" kern="1200" dirty="0"/>
        </a:p>
      </dsp:txBody>
      <dsp:txXfrm rot="-5400000">
        <a:off x="1" y="2667232"/>
        <a:ext cx="881906" cy="377959"/>
      </dsp:txXfrm>
    </dsp:sp>
    <dsp:sp modelId="{E3CDFAEF-D553-4CB2-AAFE-967BB0949AFB}">
      <dsp:nvSpPr>
        <dsp:cNvPr id="0" name=""/>
        <dsp:cNvSpPr/>
      </dsp:nvSpPr>
      <dsp:spPr>
        <a:xfrm rot="5400000">
          <a:off x="4128037" y="-1019851"/>
          <a:ext cx="818912" cy="731117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noProof="0" dirty="0" smtClean="0"/>
            <a:t>Portail de la commande publique du gouvernement</a:t>
          </a:r>
          <a:r>
            <a:rPr lang="en-GB" sz="2300" kern="1200" dirty="0" smtClean="0"/>
            <a:t> </a:t>
          </a:r>
          <a:r>
            <a:rPr lang="en-GB" sz="2300" kern="1200" dirty="0" smtClean="0"/>
            <a:t>(GPP)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OCDS/OC4IDS</a:t>
          </a:r>
          <a:endParaRPr lang="en-US" sz="2300" kern="1200" dirty="0"/>
        </a:p>
      </dsp:txBody>
      <dsp:txXfrm rot="-5400000">
        <a:off x="881906" y="2266256"/>
        <a:ext cx="7271199" cy="738960"/>
      </dsp:txXfrm>
    </dsp:sp>
    <dsp:sp modelId="{1D54EFA7-866F-4C26-BFCC-A8397FFE4693}">
      <dsp:nvSpPr>
        <dsp:cNvPr id="0" name=""/>
        <dsp:cNvSpPr/>
      </dsp:nvSpPr>
      <dsp:spPr>
        <a:xfrm rot="5400000">
          <a:off x="-188979" y="3528388"/>
          <a:ext cx="1259865" cy="881906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2020</a:t>
          </a:r>
          <a:endParaRPr lang="en-US" sz="2400" kern="1200" dirty="0"/>
        </a:p>
      </dsp:txBody>
      <dsp:txXfrm rot="-5400000">
        <a:off x="1" y="3780361"/>
        <a:ext cx="881906" cy="377959"/>
      </dsp:txXfrm>
    </dsp:sp>
    <dsp:sp modelId="{19B48E33-D529-4D6A-8CF0-A23F3D67D23D}">
      <dsp:nvSpPr>
        <dsp:cNvPr id="0" name=""/>
        <dsp:cNvSpPr/>
      </dsp:nvSpPr>
      <dsp:spPr>
        <a:xfrm rot="5400000">
          <a:off x="4128037" y="93277"/>
          <a:ext cx="818912" cy="731117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noProof="0" dirty="0" smtClean="0"/>
            <a:t>La commande publique électronique</a:t>
          </a:r>
          <a:endParaRPr lang="fr-FR" sz="2300" kern="1200" noProof="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OCDS</a:t>
          </a:r>
          <a:endParaRPr lang="en-US" sz="2300" kern="1200" dirty="0"/>
        </a:p>
      </dsp:txBody>
      <dsp:txXfrm rot="-5400000">
        <a:off x="881906" y="3379384"/>
        <a:ext cx="7271199" cy="73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0.70257</cdr:x>
      <cdr:y>0.58686</cdr:y>
    </cdr:from>
    <cdr:to>
      <cdr:x>0.98283</cdr:x>
      <cdr:y>0.93497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6082226" y="2836461"/>
          <a:ext cx="2426208" cy="1682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285750" indent="-285750" algn="just">
            <a:buFontTx/>
            <a:buChar char="-"/>
          </a:pPr>
          <a:r>
            <a:rPr lang="fr-FR" sz="1400" dirty="0" smtClean="0"/>
            <a:t>Emploi des méthodes ouvertes de compétition</a:t>
          </a:r>
        </a:p>
        <a:p xmlns:a="http://schemas.openxmlformats.org/drawingml/2006/main">
          <a:pPr marL="285750" indent="-285750" algn="just">
            <a:buFontTx/>
            <a:buChar char="-"/>
          </a:pPr>
          <a:endParaRPr lang="fr-FR" sz="1400" dirty="0" smtClean="0"/>
        </a:p>
        <a:p xmlns:a="http://schemas.openxmlformats.org/drawingml/2006/main">
          <a:pPr marL="285750" indent="-285750" algn="just">
            <a:buFontTx/>
            <a:buChar char="-"/>
          </a:pPr>
          <a:r>
            <a:rPr lang="fr-FR" sz="1400" dirty="0" smtClean="0"/>
            <a:t>Taux  du plan de mise en œuvre </a:t>
          </a:r>
        </a:p>
        <a:p xmlns:a="http://schemas.openxmlformats.org/drawingml/2006/main">
          <a:pPr marL="285750" indent="-285750" algn="just">
            <a:buFontTx/>
            <a:buChar char="-"/>
          </a:pPr>
          <a:endParaRPr lang="fr-FR" sz="1400" dirty="0"/>
        </a:p>
        <a:p xmlns:a="http://schemas.openxmlformats.org/drawingml/2006/main">
          <a:pPr marL="285750" indent="-285750" algn="just">
            <a:buFontTx/>
            <a:buChar char="-"/>
          </a:pPr>
          <a:r>
            <a:rPr lang="fr-FR" sz="1400" dirty="0" smtClean="0"/>
            <a:t>Contrats exécutés à temps</a:t>
          </a:r>
          <a:endParaRPr lang="fr-FR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DF7002-E6D0-43A5-A7B0-8CE1A0247625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4E9397-9A39-43C8-B4C6-81B54D93478B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82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4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1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0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5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2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3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2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2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2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471D-64B9-4E65-9792-27524B8AC000}" type="datetimeFigureOut">
              <a:rPr lang="en-US" smtClean="0"/>
              <a:pPr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2602D-74D1-4C16-ABDE-5CE5DB40296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7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" y="-10988"/>
            <a:ext cx="9897732" cy="68864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4" y="325105"/>
            <a:ext cx="1937073" cy="1416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137" y="2551837"/>
            <a:ext cx="921223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LA COLLECTION ET L’UTILISATION DES DONNEES DE LA COMMANDE PUBLIQUE, Y COMPRIS LES NORMES DE DONNEES POUR LES CONTRATS OUVERTS</a:t>
            </a:r>
            <a:endParaRPr lang="en-GB" sz="3200" b="1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/>
              <a:t>M. Benson </a:t>
            </a:r>
            <a:r>
              <a:rPr lang="en-GB" sz="3200" b="1" dirty="0" smtClean="0"/>
              <a:t>Turamye</a:t>
            </a:r>
          </a:p>
          <a:p>
            <a:pPr algn="ctr"/>
            <a:r>
              <a:rPr lang="fr-FR" sz="3200" b="1" dirty="0" smtClean="0"/>
              <a:t>Directeur Exécutif </a:t>
            </a:r>
            <a:r>
              <a:rPr lang="en-GB" sz="3200" b="1" dirty="0" smtClean="0"/>
              <a:t>, </a:t>
            </a:r>
            <a:r>
              <a:rPr lang="en-GB" sz="3200" b="1" dirty="0" smtClean="0"/>
              <a:t>PPDA Uganda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11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" y="-113147"/>
            <a:ext cx="1234443" cy="85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827" y="189470"/>
            <a:ext cx="54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1038" y="558803"/>
            <a:ext cx="8617341" cy="711857"/>
          </a:xfrm>
        </p:spPr>
        <p:txBody>
          <a:bodyPr>
            <a:normAutofit/>
          </a:bodyPr>
          <a:lstStyle/>
          <a:p>
            <a:r>
              <a:rPr lang="fr-FR" sz="3100" b="1" dirty="0" smtClean="0"/>
              <a:t>Contrats ouverts </a:t>
            </a:r>
            <a:r>
              <a:rPr lang="en-GB" sz="3100" b="1" dirty="0" smtClean="0"/>
              <a:t>&amp; </a:t>
            </a:r>
            <a:r>
              <a:rPr lang="fr-FR" sz="3100" b="1" dirty="0" smtClean="0"/>
              <a:t>le système de suivi des contrats</a:t>
            </a:r>
            <a:endParaRPr lang="fr-FR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6909"/>
            <a:ext cx="9905999" cy="49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" y="-113147"/>
            <a:ext cx="1234443" cy="85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826" y="189470"/>
            <a:ext cx="56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1038" y="558803"/>
            <a:ext cx="9044853" cy="747483"/>
          </a:xfrm>
        </p:spPr>
        <p:txBody>
          <a:bodyPr>
            <a:noAutofit/>
          </a:bodyPr>
          <a:lstStyle/>
          <a:p>
            <a:r>
              <a:rPr lang="fr-FR" sz="2800" b="1" dirty="0"/>
              <a:t>Tendance des indicateurs de performance après la passation de marchés ouverts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42949" y="1576243"/>
            <a:ext cx="8228055" cy="4351338"/>
          </a:xfrm>
        </p:spPr>
        <p:txBody>
          <a:bodyPr/>
          <a:lstStyle/>
          <a:p>
            <a:pPr algn="just"/>
            <a:endParaRPr lang="en-GB" dirty="0" smtClean="0">
              <a:latin typeface="+mj-lt"/>
            </a:endParaRPr>
          </a:p>
          <a:p>
            <a:pPr algn="just"/>
            <a:endParaRPr lang="en-GB" dirty="0" smtClean="0"/>
          </a:p>
          <a:p>
            <a:pPr algn="just"/>
            <a:endParaRPr lang="en-GB" dirty="0" smtClean="0"/>
          </a:p>
          <a:p>
            <a:pPr algn="just"/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444737"/>
              </p:ext>
            </p:extLst>
          </p:nvPr>
        </p:nvGraphicFramePr>
        <p:xfrm>
          <a:off x="781389" y="1302146"/>
          <a:ext cx="8657113" cy="48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11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" y="-113147"/>
            <a:ext cx="1234443" cy="85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826" y="189470"/>
            <a:ext cx="48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1038" y="743343"/>
            <a:ext cx="8617341" cy="693571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Perspectives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42949" y="1576243"/>
            <a:ext cx="8228055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fr-FR" smtClean="0">
                <a:latin typeface="+mj-lt"/>
              </a:rPr>
              <a:t>Accroître les investissements </a:t>
            </a:r>
            <a:r>
              <a:rPr lang="fr-FR" dirty="0" smtClean="0">
                <a:latin typeface="+mj-lt"/>
              </a:rPr>
              <a:t>dans la construction d’une infrastructure de données</a:t>
            </a:r>
            <a:r>
              <a:rPr lang="en-US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Développer la capacité de collecte et d’analyse de données. </a:t>
            </a:r>
          </a:p>
          <a:p>
            <a:pPr algn="just"/>
            <a:r>
              <a:rPr lang="fr-FR" dirty="0" smtClean="0">
                <a:latin typeface="+mj-lt"/>
              </a:rPr>
              <a:t>Relever </a:t>
            </a:r>
            <a:r>
              <a:rPr lang="fr-FR" dirty="0" smtClean="0">
                <a:latin typeface="+mj-lt"/>
              </a:rPr>
              <a:t>les défis juridiques, institutionnels et politiques qui entravent la collecte et le partage des données.  </a:t>
            </a:r>
            <a:endParaRPr lang="fr-FR" dirty="0" smtClean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Générer l’engagement à tous les niveaux pour l’amélioration de la collecte des données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algn="just"/>
            <a:r>
              <a:rPr lang="fr-FR" dirty="0">
                <a:latin typeface="+mj-lt"/>
              </a:rPr>
              <a:t>Utiliser des indicateurs de performance clés liés aux données pour mesurer la performance</a:t>
            </a:r>
          </a:p>
          <a:p>
            <a:pPr algn="just"/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81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4" y="325104"/>
            <a:ext cx="2380573" cy="1741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23199" y="3244334"/>
            <a:ext cx="374761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dirty="0" err="1" smtClean="0">
                <a:solidFill>
                  <a:schemeClr val="bg1"/>
                </a:solidFill>
              </a:rPr>
              <a:t>Merci</a:t>
            </a:r>
            <a:endParaRPr lang="en-US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" y="-113147"/>
            <a:ext cx="1234443" cy="85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827" y="189470"/>
            <a:ext cx="3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1037" y="1487607"/>
            <a:ext cx="8289967" cy="4408226"/>
          </a:xfrm>
        </p:spPr>
        <p:txBody>
          <a:bodyPr>
            <a:normAutofit/>
          </a:bodyPr>
          <a:lstStyle/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0010" y="558802"/>
            <a:ext cx="9525990" cy="581229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fr-FR" sz="4900" b="1" dirty="0" smtClean="0"/>
              <a:t>Contrat ouvert</a:t>
            </a:r>
            <a:r>
              <a:rPr lang="fr-FR" sz="4900" b="1" dirty="0" smtClean="0"/>
              <a:t> </a:t>
            </a:r>
            <a:r>
              <a:rPr lang="en-GB" sz="4900" b="1" dirty="0" smtClean="0"/>
              <a:t>– </a:t>
            </a:r>
            <a:r>
              <a:rPr lang="fr-FR" sz="4900" b="1" dirty="0" smtClean="0"/>
              <a:t>Le parcours de l’Ouganda</a:t>
            </a:r>
            <a:endParaRPr lang="fr-FR" sz="49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38772829"/>
              </p:ext>
            </p:extLst>
          </p:nvPr>
        </p:nvGraphicFramePr>
        <p:xfrm>
          <a:off x="777923" y="1473958"/>
          <a:ext cx="8193082" cy="459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86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" y="-113147"/>
            <a:ext cx="1234443" cy="85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827" y="189470"/>
            <a:ext cx="3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1037" y="1487607"/>
            <a:ext cx="8289967" cy="440822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3200" dirty="0" smtClean="0">
                <a:latin typeface="+mj-lt"/>
              </a:rPr>
              <a:t>Implique la publication et la divulgation de l’information sur les contrats publics/gouvernementaux.</a:t>
            </a:r>
          </a:p>
          <a:p>
            <a:pPr algn="just">
              <a:buFont typeface="Wingdings" pitchFamily="2" charset="2"/>
              <a:buChar char="§"/>
            </a:pPr>
            <a:r>
              <a:rPr lang="fr-FR" sz="3200" dirty="0" smtClean="0">
                <a:latin typeface="+mj-lt"/>
              </a:rPr>
              <a:t>S’assure que l’information sur le contrat public soit accessible publiquement et à temps</a:t>
            </a:r>
            <a:r>
              <a:rPr lang="en-US" sz="3200" dirty="0" smtClean="0">
                <a:latin typeface="+mj-lt"/>
              </a:rPr>
              <a:t>. </a:t>
            </a:r>
            <a:endParaRPr lang="en-US" sz="3200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3200" dirty="0" smtClean="0">
                <a:latin typeface="+mj-lt"/>
              </a:rPr>
              <a:t>Le </a:t>
            </a:r>
            <a:r>
              <a:rPr lang="fr-FR" sz="3200" dirty="0" smtClean="0">
                <a:latin typeface="+mj-lt"/>
              </a:rPr>
              <a:t>contrat ouvert entraîne</a:t>
            </a:r>
            <a:r>
              <a:rPr lang="en-US" sz="3200" dirty="0" smtClean="0">
                <a:latin typeface="+mj-lt"/>
              </a:rPr>
              <a:t>:</a:t>
            </a:r>
            <a:endParaRPr lang="en-US" sz="3200" dirty="0" smtClean="0">
              <a:latin typeface="+mj-lt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sz="3200" dirty="0" smtClean="0">
                <a:latin typeface="+mj-lt"/>
              </a:rPr>
              <a:t>transparence et responsabilité </a:t>
            </a:r>
            <a:r>
              <a:rPr lang="en-GB" sz="3200" dirty="0" smtClean="0">
                <a:latin typeface="+mj-lt"/>
              </a:rPr>
              <a:t>accrues</a:t>
            </a:r>
            <a:endParaRPr lang="en-GB" sz="3200" dirty="0" smtClean="0">
              <a:latin typeface="+mj-lt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GB" sz="3200" dirty="0" smtClean="0">
                <a:latin typeface="+mj-lt"/>
              </a:rPr>
              <a:t>engagement </a:t>
            </a:r>
            <a:r>
              <a:rPr lang="en-GB" sz="3200" dirty="0" smtClean="0">
                <a:latin typeface="+mj-lt"/>
              </a:rPr>
              <a:t>&amp; </a:t>
            </a:r>
            <a:r>
              <a:rPr lang="en-GB" sz="3200" dirty="0" smtClean="0">
                <a:latin typeface="+mj-lt"/>
              </a:rPr>
              <a:t>surveillance </a:t>
            </a:r>
            <a:r>
              <a:rPr lang="fr-FR" sz="3200" dirty="0" smtClean="0">
                <a:latin typeface="+mj-lt"/>
              </a:rPr>
              <a:t>améliorés</a:t>
            </a:r>
            <a:r>
              <a:rPr lang="en-GB" sz="3200" dirty="0" smtClean="0">
                <a:latin typeface="+mj-lt"/>
              </a:rPr>
              <a:t> des parties </a:t>
            </a:r>
            <a:r>
              <a:rPr lang="fr-FR" sz="3200" dirty="0" smtClean="0">
                <a:latin typeface="+mj-lt"/>
              </a:rPr>
              <a:t>prenantes</a:t>
            </a:r>
            <a:r>
              <a:rPr lang="en-GB" sz="3200" dirty="0" smtClean="0">
                <a:latin typeface="+mj-lt"/>
              </a:rPr>
              <a:t> (Organisation de la </a:t>
            </a:r>
            <a:r>
              <a:rPr lang="fr-FR" sz="3200" dirty="0" smtClean="0">
                <a:latin typeface="+mj-lt"/>
              </a:rPr>
              <a:t>Société Civile</a:t>
            </a:r>
            <a:r>
              <a:rPr lang="en-GB" sz="3200" dirty="0" smtClean="0">
                <a:latin typeface="+mj-lt"/>
              </a:rPr>
              <a:t>, Bureau Central des </a:t>
            </a:r>
            <a:r>
              <a:rPr lang="fr-FR" sz="3200" dirty="0" smtClean="0">
                <a:latin typeface="+mj-lt"/>
              </a:rPr>
              <a:t>Statistiques</a:t>
            </a:r>
            <a:r>
              <a:rPr lang="en-GB" sz="3200" dirty="0" smtClean="0">
                <a:latin typeface="+mj-lt"/>
              </a:rPr>
              <a:t>), </a:t>
            </a:r>
            <a:r>
              <a:rPr lang="fr-FR" sz="3200" dirty="0" smtClean="0">
                <a:latin typeface="+mj-lt"/>
              </a:rPr>
              <a:t>Média</a:t>
            </a:r>
            <a:r>
              <a:rPr lang="en-GB" sz="3200" dirty="0" smtClean="0">
                <a:latin typeface="+mj-lt"/>
              </a:rPr>
              <a:t>, </a:t>
            </a:r>
            <a:r>
              <a:rPr lang="en-GB" sz="3200" dirty="0" smtClean="0">
                <a:latin typeface="+mj-lt"/>
              </a:rPr>
              <a:t>Public, </a:t>
            </a:r>
            <a:r>
              <a:rPr lang="fr-FR" sz="3200" dirty="0" smtClean="0">
                <a:latin typeface="+mj-lt"/>
              </a:rPr>
              <a:t>Chercheurs</a:t>
            </a:r>
            <a:r>
              <a:rPr lang="en-GB" sz="3200" dirty="0" smtClean="0">
                <a:latin typeface="+mj-lt"/>
              </a:rPr>
              <a:t>, </a:t>
            </a:r>
            <a:r>
              <a:rPr lang="en-GB" sz="3200" dirty="0" smtClean="0">
                <a:latin typeface="+mj-lt"/>
              </a:rPr>
              <a:t>etc.)</a:t>
            </a:r>
          </a:p>
          <a:p>
            <a:pPr algn="just"/>
            <a:endParaRPr lang="en-GB" b="1" dirty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1038" y="558802"/>
            <a:ext cx="9224962" cy="778679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fr-FR" sz="4900" b="1" dirty="0" smtClean="0"/>
              <a:t>Contrat ouvert</a:t>
            </a:r>
            <a:endParaRPr lang="fr-FR" sz="4900" b="1" dirty="0"/>
          </a:p>
        </p:txBody>
      </p:sp>
    </p:spTree>
    <p:extLst>
      <p:ext uri="{BB962C8B-B14F-4D97-AF65-F5344CB8AC3E}">
        <p14:creationId xmlns:p14="http://schemas.microsoft.com/office/powerpoint/2010/main" val="30407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" y="-113147"/>
            <a:ext cx="1234443" cy="85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827" y="189470"/>
            <a:ext cx="3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01881" y="1487606"/>
            <a:ext cx="9334005" cy="4699437"/>
          </a:xfrm>
        </p:spPr>
        <p:txBody>
          <a:bodyPr>
            <a:normAutofit fontScale="70000" lnSpcReduction="20000"/>
          </a:bodyPr>
          <a:lstStyle/>
          <a:p>
            <a:pPr algn="just"/>
            <a:endParaRPr lang="en-GB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4100" dirty="0" smtClean="0">
                <a:latin typeface="+mj-lt"/>
              </a:rPr>
              <a:t>Créées par Open </a:t>
            </a:r>
            <a:r>
              <a:rPr lang="fr-FR" sz="4100" dirty="0" err="1" smtClean="0">
                <a:latin typeface="+mj-lt"/>
              </a:rPr>
              <a:t>Contracting</a:t>
            </a:r>
            <a:r>
              <a:rPr lang="fr-FR" sz="4100" dirty="0" smtClean="0">
                <a:latin typeface="+mj-lt"/>
              </a:rPr>
              <a:t> </a:t>
            </a:r>
            <a:r>
              <a:rPr lang="fr-FR" sz="4100" dirty="0" err="1" smtClean="0">
                <a:latin typeface="+mj-lt"/>
              </a:rPr>
              <a:t>Partnership</a:t>
            </a:r>
            <a:r>
              <a:rPr lang="fr-FR" sz="4100" dirty="0" smtClean="0">
                <a:latin typeface="+mj-lt"/>
              </a:rPr>
              <a:t> pour traiter les défauts d’incohérence dans la collecte de données</a:t>
            </a:r>
            <a:r>
              <a:rPr lang="en-GB" sz="4100" dirty="0" smtClean="0">
                <a:latin typeface="+mj-lt"/>
              </a:rPr>
              <a:t>.</a:t>
            </a:r>
            <a:endParaRPr lang="en-GB" sz="4100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4100" dirty="0" smtClean="0">
                <a:latin typeface="+mj-lt"/>
              </a:rPr>
              <a:t>Elles décrivent la façon dont les données sont collectées, publiées et conservées</a:t>
            </a:r>
            <a:r>
              <a:rPr lang="en-GB" sz="4100" dirty="0" smtClean="0">
                <a:latin typeface="+mj-lt"/>
              </a:rPr>
              <a:t>.</a:t>
            </a:r>
            <a:endParaRPr lang="en-GB" sz="4100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r>
              <a:rPr lang="fr-FR" sz="4100" dirty="0" smtClean="0">
                <a:latin typeface="+mj-lt"/>
              </a:rPr>
              <a:t>OCDS est articulé autour des concepts de</a:t>
            </a:r>
            <a:r>
              <a:rPr lang="en-GB" sz="4100" dirty="0" smtClean="0">
                <a:latin typeface="+mj-lt"/>
              </a:rPr>
              <a:t>:</a:t>
            </a:r>
            <a:endParaRPr lang="en-GB" sz="4100" dirty="0" smtClean="0">
              <a:latin typeface="+mj-lt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sz="3600" dirty="0" smtClean="0">
                <a:latin typeface="+mj-lt"/>
              </a:rPr>
              <a:t>Contrats ouverts – publication, divulgation &amp; et accès libre aux données</a:t>
            </a:r>
            <a:r>
              <a:rPr lang="en-GB" sz="3600" dirty="0" smtClean="0">
                <a:latin typeface="+mj-lt"/>
              </a:rPr>
              <a:t>.</a:t>
            </a:r>
            <a:endParaRPr lang="en-GB" sz="3600" dirty="0" smtClean="0">
              <a:latin typeface="+mj-lt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sz="3600" dirty="0" smtClean="0">
                <a:latin typeface="+mj-lt"/>
              </a:rPr>
              <a:t>Données ouvertes– elles peuvent être librement utilisées, modifiées et partagées.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3600" dirty="0" smtClean="0">
                <a:latin typeface="+mj-lt"/>
              </a:rPr>
              <a:t>Normes des données– structurées et sans ambiguïté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3600" dirty="0" smtClean="0">
                <a:latin typeface="+mj-lt"/>
              </a:rPr>
              <a:t>Le but est d’offrir des contrats ouverts en utilisant des données normalisées</a:t>
            </a:r>
            <a:r>
              <a:rPr lang="en-GB" sz="3600" dirty="0" smtClean="0">
                <a:latin typeface="+mj-lt"/>
              </a:rPr>
              <a:t>. </a:t>
            </a:r>
            <a:endParaRPr lang="en-GB" dirty="0" smtClean="0">
              <a:latin typeface="+mj-lt"/>
            </a:endParaRPr>
          </a:p>
          <a:p>
            <a:pPr marL="0" indent="0" algn="just">
              <a:buNone/>
            </a:pPr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7506" y="558802"/>
            <a:ext cx="9668494" cy="778679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fr-FR" sz="4900" b="1" dirty="0" smtClean="0"/>
              <a:t>Les normes de données pour les contrats ouverts </a:t>
            </a:r>
            <a:r>
              <a:rPr lang="en-GB" sz="4900" b="1" dirty="0" smtClean="0"/>
              <a:t>(</a:t>
            </a:r>
            <a:r>
              <a:rPr lang="en-GB" sz="4900" b="1" dirty="0" smtClean="0"/>
              <a:t>OCDS)</a:t>
            </a:r>
            <a:endParaRPr lang="en-US" sz="4900" b="1" dirty="0"/>
          </a:p>
        </p:txBody>
      </p:sp>
    </p:spTree>
    <p:extLst>
      <p:ext uri="{BB962C8B-B14F-4D97-AF65-F5344CB8AC3E}">
        <p14:creationId xmlns:p14="http://schemas.microsoft.com/office/powerpoint/2010/main" val="40941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" y="-113147"/>
            <a:ext cx="1234443" cy="85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827" y="189470"/>
            <a:ext cx="3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1037" y="1487607"/>
            <a:ext cx="8289967" cy="44082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 smtClean="0">
                <a:latin typeface="+mj-lt"/>
              </a:rPr>
              <a:t>Pour </a:t>
            </a:r>
          </a:p>
          <a:p>
            <a:pPr algn="just"/>
            <a:r>
              <a:rPr lang="fr-FR" dirty="0">
                <a:latin typeface="+mj-lt"/>
              </a:rPr>
              <a:t>F</a:t>
            </a:r>
            <a:r>
              <a:rPr lang="fr-FR" dirty="0" smtClean="0">
                <a:latin typeface="+mj-lt"/>
              </a:rPr>
              <a:t>aciliter l’analyse des données de contrats</a:t>
            </a:r>
            <a:r>
              <a:rPr lang="en-GB" dirty="0" smtClean="0">
                <a:latin typeface="+mj-lt"/>
              </a:rPr>
              <a:t>.</a:t>
            </a:r>
            <a:endParaRPr lang="en-GB" dirty="0" smtClean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Faciliter l’innovation</a:t>
            </a:r>
            <a:r>
              <a:rPr lang="en-GB" dirty="0" smtClean="0">
                <a:latin typeface="+mj-lt"/>
              </a:rPr>
              <a:t>.</a:t>
            </a:r>
            <a:endParaRPr lang="en-GB" dirty="0" smtClean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Faciliter l’utilisation des données par une grande majorité de parties prenantes comme le gouvernement, la Société </a:t>
            </a:r>
            <a:r>
              <a:rPr lang="fr-FR" dirty="0">
                <a:latin typeface="+mj-lt"/>
              </a:rPr>
              <a:t>C</a:t>
            </a:r>
            <a:r>
              <a:rPr lang="fr-FR" dirty="0" smtClean="0">
                <a:latin typeface="+mj-lt"/>
              </a:rPr>
              <a:t>ivile, le public, les entrepreneurs, les chercheurs</a:t>
            </a:r>
            <a:r>
              <a:rPr lang="en-GB" dirty="0" smtClean="0">
                <a:latin typeface="+mj-lt"/>
              </a:rPr>
              <a:t>.</a:t>
            </a:r>
            <a:endParaRPr lang="en-GB" dirty="0" smtClean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Faciliter un grand sens de créativité-des données utilisées pour résoudre des problèmes liés au projet</a:t>
            </a:r>
            <a:r>
              <a:rPr lang="en-GB" dirty="0" smtClean="0">
                <a:latin typeface="+mj-lt"/>
              </a:rPr>
              <a:t>.</a:t>
            </a:r>
            <a:endParaRPr lang="en-GB" dirty="0" smtClean="0">
              <a:latin typeface="+mj-lt"/>
            </a:endParaRPr>
          </a:p>
          <a:p>
            <a:pPr marL="0" indent="0" algn="just">
              <a:buNone/>
            </a:pPr>
            <a:endParaRPr lang="en-GB" dirty="0" smtClean="0">
              <a:latin typeface="+mj-lt"/>
            </a:endParaRPr>
          </a:p>
          <a:p>
            <a:pPr algn="just"/>
            <a:endParaRPr lang="en-GB" b="1" dirty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1038" y="558802"/>
            <a:ext cx="9224962" cy="778679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fr-FR" sz="4900" b="1" dirty="0" smtClean="0"/>
              <a:t>Pourquoi</a:t>
            </a:r>
            <a:r>
              <a:rPr lang="en-GB" sz="4900" b="1" dirty="0" smtClean="0"/>
              <a:t> OCDS</a:t>
            </a:r>
            <a:r>
              <a:rPr lang="en-GB" sz="4900" b="1" dirty="0" smtClean="0"/>
              <a:t>?</a:t>
            </a:r>
            <a:endParaRPr lang="en-US" sz="4900" b="1" dirty="0"/>
          </a:p>
        </p:txBody>
      </p:sp>
    </p:spTree>
    <p:extLst>
      <p:ext uri="{BB962C8B-B14F-4D97-AF65-F5344CB8AC3E}">
        <p14:creationId xmlns:p14="http://schemas.microsoft.com/office/powerpoint/2010/main" val="40246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" y="-113147"/>
            <a:ext cx="1234443" cy="85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827" y="189470"/>
            <a:ext cx="3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1037" y="1487607"/>
            <a:ext cx="8289967" cy="4408226"/>
          </a:xfrm>
        </p:spPr>
        <p:txBody>
          <a:bodyPr>
            <a:normAutofit/>
          </a:bodyPr>
          <a:lstStyle/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" y="743343"/>
            <a:ext cx="9512490" cy="53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7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53" y="127416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" y="-113147"/>
            <a:ext cx="1234443" cy="85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827" y="189470"/>
            <a:ext cx="3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1258" y="365127"/>
            <a:ext cx="8963706" cy="1325563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fr-FR" sz="4900" b="1" dirty="0" smtClean="0"/>
              <a:t>Contrat ouvert en </a:t>
            </a:r>
            <a:r>
              <a:rPr lang="fr-FR" sz="4900" b="1" dirty="0" smtClean="0"/>
              <a:t>Ou</a:t>
            </a:r>
            <a:r>
              <a:rPr lang="fr-FR" sz="4900" b="1" dirty="0" smtClean="0"/>
              <a:t>ganda </a:t>
            </a:r>
            <a:r>
              <a:rPr lang="en-GB" sz="4900" b="1" dirty="0" smtClean="0"/>
              <a:t>(</a:t>
            </a:r>
            <a:r>
              <a:rPr lang="en-GB" sz="4900" b="1" dirty="0" smtClean="0"/>
              <a:t>GPP)</a:t>
            </a:r>
            <a:endParaRPr lang="en-US" sz="49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marL="0" indent="0" algn="just">
              <a:buNone/>
            </a:pPr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3140"/>
            <a:ext cx="9906000" cy="48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1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" y="-113147"/>
            <a:ext cx="1234443" cy="85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827" y="189470"/>
            <a:ext cx="38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sz="4800" b="1" dirty="0" smtClean="0"/>
              <a:t>Les </a:t>
            </a:r>
            <a:r>
              <a:rPr lang="fr-FR" sz="4800" b="1" dirty="0" smtClean="0"/>
              <a:t>utilisateurs</a:t>
            </a:r>
            <a:r>
              <a:rPr lang="en-GB" sz="4800" b="1" dirty="0" smtClean="0"/>
              <a:t> de GPP</a:t>
            </a:r>
            <a:endParaRPr lang="en-US" sz="49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  <a:p>
            <a:pPr algn="just"/>
            <a:endParaRPr lang="en-GB" b="1" dirty="0" smtClean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49170" y="1825625"/>
            <a:ext cx="4775793" cy="3518547"/>
          </a:xfrm>
        </p:spPr>
        <p:txBody>
          <a:bodyPr/>
          <a:lstStyle/>
          <a:p>
            <a:r>
              <a:rPr lang="fr-FR" dirty="0" smtClean="0">
                <a:latin typeface="+mj-lt"/>
              </a:rPr>
              <a:t>D</a:t>
            </a:r>
            <a:r>
              <a:rPr lang="fr-FR" dirty="0" smtClean="0">
                <a:latin typeface="+mj-lt"/>
              </a:rPr>
              <a:t>es entités adjudicatrices</a:t>
            </a:r>
            <a:r>
              <a:rPr lang="fr-FR" dirty="0" smtClean="0">
                <a:latin typeface="+mj-lt"/>
              </a:rPr>
              <a:t>;</a:t>
            </a:r>
            <a:endParaRPr lang="fr-FR" dirty="0" smtClean="0">
              <a:latin typeface="+mj-lt"/>
            </a:endParaRPr>
          </a:p>
          <a:p>
            <a:r>
              <a:rPr lang="fr-FR" dirty="0" smtClean="0">
                <a:latin typeface="+mj-lt"/>
              </a:rPr>
              <a:t>D’autres agences de contrôle;</a:t>
            </a:r>
          </a:p>
          <a:p>
            <a:r>
              <a:rPr lang="fr-FR" dirty="0" smtClean="0">
                <a:latin typeface="+mj-lt"/>
              </a:rPr>
              <a:t>Des organisations de la Société Civile;</a:t>
            </a:r>
          </a:p>
          <a:p>
            <a:r>
              <a:rPr lang="fr-FR" dirty="0" smtClean="0">
                <a:latin typeface="+mj-lt"/>
              </a:rPr>
              <a:t>Des communautés des affaires</a:t>
            </a:r>
          </a:p>
          <a:p>
            <a:endParaRPr lang="en-US" dirty="0"/>
          </a:p>
        </p:txBody>
      </p:sp>
      <p:sp>
        <p:nvSpPr>
          <p:cNvPr id="9" name="Shape"/>
          <p:cNvSpPr/>
          <p:nvPr/>
        </p:nvSpPr>
        <p:spPr>
          <a:xfrm>
            <a:off x="441773" y="1983372"/>
            <a:ext cx="3360800" cy="336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7" h="21010" extrusionOk="0">
                <a:moveTo>
                  <a:pt x="8505" y="13647"/>
                </a:moveTo>
                <a:cubicBezTo>
                  <a:pt x="5529" y="13647"/>
                  <a:pt x="3116" y="11263"/>
                  <a:pt x="3116" y="8322"/>
                </a:cubicBezTo>
                <a:cubicBezTo>
                  <a:pt x="3116" y="5382"/>
                  <a:pt x="5529" y="2999"/>
                  <a:pt x="8505" y="2999"/>
                </a:cubicBezTo>
                <a:cubicBezTo>
                  <a:pt x="11481" y="2999"/>
                  <a:pt x="13894" y="5382"/>
                  <a:pt x="13894" y="8322"/>
                </a:cubicBezTo>
                <a:cubicBezTo>
                  <a:pt x="13894" y="11263"/>
                  <a:pt x="11481" y="13647"/>
                  <a:pt x="8505" y="13647"/>
                </a:cubicBezTo>
                <a:close/>
                <a:moveTo>
                  <a:pt x="21039" y="18205"/>
                </a:moveTo>
                <a:cubicBezTo>
                  <a:pt x="20257" y="17063"/>
                  <a:pt x="16910" y="14118"/>
                  <a:pt x="15508" y="12905"/>
                </a:cubicBezTo>
                <a:cubicBezTo>
                  <a:pt x="16378" y="11592"/>
                  <a:pt x="16888" y="10026"/>
                  <a:pt x="16888" y="8341"/>
                </a:cubicBezTo>
                <a:cubicBezTo>
                  <a:pt x="16888" y="3734"/>
                  <a:pt x="13108" y="0"/>
                  <a:pt x="8445" y="0"/>
                </a:cubicBezTo>
                <a:cubicBezTo>
                  <a:pt x="3781" y="0"/>
                  <a:pt x="0" y="3734"/>
                  <a:pt x="0" y="8341"/>
                </a:cubicBezTo>
                <a:cubicBezTo>
                  <a:pt x="0" y="12948"/>
                  <a:pt x="3781" y="16682"/>
                  <a:pt x="8445" y="16682"/>
                </a:cubicBezTo>
                <a:cubicBezTo>
                  <a:pt x="10043" y="16682"/>
                  <a:pt x="11532" y="16235"/>
                  <a:pt x="12806" y="15473"/>
                </a:cubicBezTo>
                <a:lnTo>
                  <a:pt x="18413" y="20577"/>
                </a:lnTo>
                <a:cubicBezTo>
                  <a:pt x="18413" y="20577"/>
                  <a:pt x="19615" y="21600"/>
                  <a:pt x="20819" y="20500"/>
                </a:cubicBezTo>
                <a:cubicBezTo>
                  <a:pt x="21600" y="19785"/>
                  <a:pt x="21427" y="18770"/>
                  <a:pt x="21039" y="18205"/>
                </a:cubicBezTo>
                <a:close/>
              </a:path>
            </a:pathLst>
          </a:custGeom>
          <a:solidFill>
            <a:srgbClr val="3484C9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57200">
              <a:lnSpc>
                <a:spcPct val="80000"/>
              </a:lnSpc>
              <a:spcBef>
                <a:spcPts val="5500"/>
              </a:spcBef>
              <a:defRPr sz="5000" b="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28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" y="-113147"/>
            <a:ext cx="1234443" cy="8564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3827" y="189470"/>
            <a:ext cx="54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1038" y="743343"/>
            <a:ext cx="8617341" cy="693571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Le système de contrôle des contrats </a:t>
            </a:r>
            <a:endParaRPr lang="fr-FR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42949" y="1576243"/>
            <a:ext cx="8228055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>
                <a:latin typeface="+mj-lt"/>
              </a:rPr>
              <a:t>Le système a été créé pour encourager la participation des parties prenantes au suivi de la mise en œuvre des marches publics</a:t>
            </a:r>
            <a:r>
              <a:rPr lang="en-GB" dirty="0" smtClean="0">
                <a:latin typeface="+mj-lt"/>
              </a:rPr>
              <a:t>.</a:t>
            </a:r>
            <a:endParaRPr lang="en-GB" dirty="0" smtClean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A i</a:t>
            </a:r>
            <a:r>
              <a:rPr lang="fr-FR" dirty="0" smtClean="0">
                <a:latin typeface="+mj-lt"/>
              </a:rPr>
              <a:t>mpliqué la formalisation des organisations de la Société Civile dans le suivi des marchés à travers des protocoles d’accord</a:t>
            </a:r>
            <a:r>
              <a:rPr lang="en-GB" dirty="0" smtClean="0">
                <a:latin typeface="+mj-lt"/>
              </a:rPr>
              <a:t>.</a:t>
            </a:r>
            <a:endParaRPr lang="en-GB" dirty="0" smtClean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A développé les compétences des organisations de la Société Civile dans l’utilisation des données ouvertes &amp; le suivi des contrats</a:t>
            </a:r>
            <a:r>
              <a:rPr lang="en-GB" dirty="0" smtClean="0">
                <a:latin typeface="+mj-lt"/>
              </a:rPr>
              <a:t>.</a:t>
            </a:r>
            <a:endParaRPr lang="en-GB" dirty="0" smtClean="0">
              <a:latin typeface="+mj-lt"/>
            </a:endParaRPr>
          </a:p>
          <a:p>
            <a:pPr algn="just"/>
            <a:r>
              <a:rPr lang="fr-FR" dirty="0" smtClean="0">
                <a:latin typeface="+mj-lt"/>
              </a:rPr>
              <a:t>Le système offre aux organisations de la Société Civile une plateforme pour signaler les problèmes  identifiés lors du suivi des contrats</a:t>
            </a:r>
            <a:r>
              <a:rPr lang="en-GB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8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11895</TotalTime>
  <Words>494</Words>
  <Application>Microsoft Office PowerPoint</Application>
  <PresentationFormat>Format A4 (210 x 297 mm)</PresentationFormat>
  <Paragraphs>112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 Neue Thin</vt:lpstr>
      <vt:lpstr>Times New Roman</vt:lpstr>
      <vt:lpstr>Wingdings</vt:lpstr>
      <vt:lpstr>Office Theme</vt:lpstr>
      <vt:lpstr>Présentation PowerPoint</vt:lpstr>
      <vt:lpstr> Contrat ouvert – Le parcours de l’Ouganda</vt:lpstr>
      <vt:lpstr> Contrat ouvert</vt:lpstr>
      <vt:lpstr> Les normes de données pour les contrats ouverts (OCDS)</vt:lpstr>
      <vt:lpstr> Pourquoi OCDS?</vt:lpstr>
      <vt:lpstr>Présentation PowerPoint</vt:lpstr>
      <vt:lpstr> Contrat ouvert en Ouganda (GPP)</vt:lpstr>
      <vt:lpstr> Les utilisateurs de GPP</vt:lpstr>
      <vt:lpstr>Le système de contrôle des contrats </vt:lpstr>
      <vt:lpstr>Contrats ouverts &amp; le système de suivi des contrats</vt:lpstr>
      <vt:lpstr>Tendance des indicateurs de performance après la passation de marchés ouverts</vt:lpstr>
      <vt:lpstr>Perspectives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</dc:creator>
  <cp:lastModifiedBy>Cloud 9</cp:lastModifiedBy>
  <cp:revision>91</cp:revision>
  <cp:lastPrinted>2022-04-06T07:06:48Z</cp:lastPrinted>
  <dcterms:created xsi:type="dcterms:W3CDTF">2022-02-03T12:07:15Z</dcterms:created>
  <dcterms:modified xsi:type="dcterms:W3CDTF">2022-04-13T23:42:48Z</dcterms:modified>
</cp:coreProperties>
</file>