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82" r:id="rId6"/>
    <p:sldId id="283" r:id="rId7"/>
    <p:sldId id="284" r:id="rId8"/>
    <p:sldId id="285" r:id="rId9"/>
    <p:sldId id="286" r:id="rId10"/>
    <p:sldId id="287" r:id="rId11"/>
    <p:sldId id="288" r:id="rId12"/>
    <p:sldId id="27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9" d="100"/>
          <a:sy n="79" d="100"/>
        </p:scale>
        <p:origin x="94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24F1B27-98CC-49FB-8A9B-8A57B97BF7EE}" type="datetimeFigureOut">
              <a:rPr lang="en-US" smtClean="0"/>
              <a:t>7/30/2022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854C2A-FD82-4F5F-B857-EFE92C5944DC}" type="slidenum">
              <a:rPr lang="en-US" smtClean="0"/>
              <a:t>‹N°›</a:t>
            </a:fld>
            <a:endParaRPr lang="en-US" dirty="0"/>
          </a:p>
        </p:txBody>
      </p:sp>
    </p:spTree>
    <p:extLst>
      <p:ext uri="{BB962C8B-B14F-4D97-AF65-F5344CB8AC3E}">
        <p14:creationId xmlns:p14="http://schemas.microsoft.com/office/powerpoint/2010/main" val="3814867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4F1B27-98CC-49FB-8A9B-8A57B97BF7EE}" type="datetimeFigureOut">
              <a:rPr lang="en-US" smtClean="0"/>
              <a:t>7/30/2022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854C2A-FD82-4F5F-B857-EFE92C5944DC}" type="slidenum">
              <a:rPr lang="en-US" smtClean="0"/>
              <a:t>‹N°›</a:t>
            </a:fld>
            <a:endParaRPr lang="en-US" dirty="0"/>
          </a:p>
        </p:txBody>
      </p:sp>
    </p:spTree>
    <p:extLst>
      <p:ext uri="{BB962C8B-B14F-4D97-AF65-F5344CB8AC3E}">
        <p14:creationId xmlns:p14="http://schemas.microsoft.com/office/powerpoint/2010/main" val="3169760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4F1B27-98CC-49FB-8A9B-8A57B97BF7EE}" type="datetimeFigureOut">
              <a:rPr lang="en-US" smtClean="0"/>
              <a:t>7/30/2022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854C2A-FD82-4F5F-B857-EFE92C5944DC}" type="slidenum">
              <a:rPr lang="en-US" smtClean="0"/>
              <a:t>‹N°›</a:t>
            </a:fld>
            <a:endParaRPr lang="en-US" dirty="0"/>
          </a:p>
        </p:txBody>
      </p:sp>
    </p:spTree>
    <p:extLst>
      <p:ext uri="{BB962C8B-B14F-4D97-AF65-F5344CB8AC3E}">
        <p14:creationId xmlns:p14="http://schemas.microsoft.com/office/powerpoint/2010/main" val="3963328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4F1B27-98CC-49FB-8A9B-8A57B97BF7EE}" type="datetimeFigureOut">
              <a:rPr lang="en-US" smtClean="0"/>
              <a:t>7/30/2022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854C2A-FD82-4F5F-B857-EFE92C5944DC}" type="slidenum">
              <a:rPr lang="en-US" smtClean="0"/>
              <a:t>‹N°›</a:t>
            </a:fld>
            <a:endParaRPr lang="en-US" dirty="0"/>
          </a:p>
        </p:txBody>
      </p:sp>
    </p:spTree>
    <p:extLst>
      <p:ext uri="{BB962C8B-B14F-4D97-AF65-F5344CB8AC3E}">
        <p14:creationId xmlns:p14="http://schemas.microsoft.com/office/powerpoint/2010/main" val="2108951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4F1B27-98CC-49FB-8A9B-8A57B97BF7EE}" type="datetimeFigureOut">
              <a:rPr lang="en-US" smtClean="0"/>
              <a:t>7/30/2022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854C2A-FD82-4F5F-B857-EFE92C5944DC}" type="slidenum">
              <a:rPr lang="en-US" smtClean="0"/>
              <a:t>‹N°›</a:t>
            </a:fld>
            <a:endParaRPr lang="en-US" dirty="0"/>
          </a:p>
        </p:txBody>
      </p:sp>
    </p:spTree>
    <p:extLst>
      <p:ext uri="{BB962C8B-B14F-4D97-AF65-F5344CB8AC3E}">
        <p14:creationId xmlns:p14="http://schemas.microsoft.com/office/powerpoint/2010/main" val="2905967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24F1B27-98CC-49FB-8A9B-8A57B97BF7EE}" type="datetimeFigureOut">
              <a:rPr lang="en-US" smtClean="0"/>
              <a:t>7/30/2022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854C2A-FD82-4F5F-B857-EFE92C5944DC}" type="slidenum">
              <a:rPr lang="en-US" smtClean="0"/>
              <a:t>‹N°›</a:t>
            </a:fld>
            <a:endParaRPr lang="en-US" dirty="0"/>
          </a:p>
        </p:txBody>
      </p:sp>
    </p:spTree>
    <p:extLst>
      <p:ext uri="{BB962C8B-B14F-4D97-AF65-F5344CB8AC3E}">
        <p14:creationId xmlns:p14="http://schemas.microsoft.com/office/powerpoint/2010/main" val="2342635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24F1B27-98CC-49FB-8A9B-8A57B97BF7EE}" type="datetimeFigureOut">
              <a:rPr lang="en-US" smtClean="0"/>
              <a:t>7/30/2022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4854C2A-FD82-4F5F-B857-EFE92C5944DC}" type="slidenum">
              <a:rPr lang="en-US" smtClean="0"/>
              <a:t>‹N°›</a:t>
            </a:fld>
            <a:endParaRPr lang="en-US" dirty="0"/>
          </a:p>
        </p:txBody>
      </p:sp>
    </p:spTree>
    <p:extLst>
      <p:ext uri="{BB962C8B-B14F-4D97-AF65-F5344CB8AC3E}">
        <p14:creationId xmlns:p14="http://schemas.microsoft.com/office/powerpoint/2010/main" val="3681196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24F1B27-98CC-49FB-8A9B-8A57B97BF7EE}" type="datetimeFigureOut">
              <a:rPr lang="en-US" smtClean="0"/>
              <a:t>7/30/2022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4854C2A-FD82-4F5F-B857-EFE92C5944DC}" type="slidenum">
              <a:rPr lang="en-US" smtClean="0"/>
              <a:t>‹N°›</a:t>
            </a:fld>
            <a:endParaRPr lang="en-US" dirty="0"/>
          </a:p>
        </p:txBody>
      </p:sp>
    </p:spTree>
    <p:extLst>
      <p:ext uri="{BB962C8B-B14F-4D97-AF65-F5344CB8AC3E}">
        <p14:creationId xmlns:p14="http://schemas.microsoft.com/office/powerpoint/2010/main" val="3575431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4F1B27-98CC-49FB-8A9B-8A57B97BF7EE}" type="datetimeFigureOut">
              <a:rPr lang="en-US" smtClean="0"/>
              <a:t>7/30/2022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4854C2A-FD82-4F5F-B857-EFE92C5944DC}" type="slidenum">
              <a:rPr lang="en-US" smtClean="0"/>
              <a:t>‹N°›</a:t>
            </a:fld>
            <a:endParaRPr lang="en-US" dirty="0"/>
          </a:p>
        </p:txBody>
      </p:sp>
    </p:spTree>
    <p:extLst>
      <p:ext uri="{BB962C8B-B14F-4D97-AF65-F5344CB8AC3E}">
        <p14:creationId xmlns:p14="http://schemas.microsoft.com/office/powerpoint/2010/main" val="3780500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4F1B27-98CC-49FB-8A9B-8A57B97BF7EE}" type="datetimeFigureOut">
              <a:rPr lang="en-US" smtClean="0"/>
              <a:t>7/30/2022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854C2A-FD82-4F5F-B857-EFE92C5944DC}" type="slidenum">
              <a:rPr lang="en-US" smtClean="0"/>
              <a:t>‹N°›</a:t>
            </a:fld>
            <a:endParaRPr lang="en-US" dirty="0"/>
          </a:p>
        </p:txBody>
      </p:sp>
    </p:spTree>
    <p:extLst>
      <p:ext uri="{BB962C8B-B14F-4D97-AF65-F5344CB8AC3E}">
        <p14:creationId xmlns:p14="http://schemas.microsoft.com/office/powerpoint/2010/main" val="1070132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4F1B27-98CC-49FB-8A9B-8A57B97BF7EE}" type="datetimeFigureOut">
              <a:rPr lang="en-US" smtClean="0"/>
              <a:t>7/30/2022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854C2A-FD82-4F5F-B857-EFE92C5944DC}" type="slidenum">
              <a:rPr lang="en-US" smtClean="0"/>
              <a:t>‹N°›</a:t>
            </a:fld>
            <a:endParaRPr lang="en-US" dirty="0"/>
          </a:p>
        </p:txBody>
      </p:sp>
    </p:spTree>
    <p:extLst>
      <p:ext uri="{BB962C8B-B14F-4D97-AF65-F5344CB8AC3E}">
        <p14:creationId xmlns:p14="http://schemas.microsoft.com/office/powerpoint/2010/main" val="2445698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4F1B27-98CC-49FB-8A9B-8A57B97BF7EE}" type="datetimeFigureOut">
              <a:rPr lang="en-US" smtClean="0"/>
              <a:t>7/30/2022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854C2A-FD82-4F5F-B857-EFE92C5944DC}" type="slidenum">
              <a:rPr lang="en-US" smtClean="0"/>
              <a:t>‹N°›</a:t>
            </a:fld>
            <a:endParaRPr lang="en-US" dirty="0"/>
          </a:p>
        </p:txBody>
      </p:sp>
    </p:spTree>
    <p:extLst>
      <p:ext uri="{BB962C8B-B14F-4D97-AF65-F5344CB8AC3E}">
        <p14:creationId xmlns:p14="http://schemas.microsoft.com/office/powerpoint/2010/main" val="4222347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egphelp@zppa.org.zm" TargetMode="External"/><Relationship Id="rId2" Type="http://schemas.openxmlformats.org/officeDocument/2006/relationships/hyperlink" Target="https://www.zppa.org.z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zppa.org.zm/ocds-dat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755775"/>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fr-FR" sz="4000" b="1" dirty="0">
                <a:solidFill>
                  <a:prstClr val="black"/>
                </a:solidFill>
                <a:ea typeface="+mj-ea"/>
                <a:cs typeface="+mj-cs"/>
              </a:rPr>
              <a:t>Mise en œuvre de la norme de données sur les contrats ouverts en Zambie </a:t>
            </a:r>
            <a:endParaRPr lang="en-US" dirty="0"/>
          </a:p>
        </p:txBody>
      </p:sp>
      <p:sp>
        <p:nvSpPr>
          <p:cNvPr id="3" name="Subtitle 2"/>
          <p:cNvSpPr>
            <a:spLocks noGrp="1"/>
          </p:cNvSpPr>
          <p:nvPr>
            <p:ph type="subTitle" idx="1"/>
          </p:nvPr>
        </p:nvSpPr>
        <p:spPr/>
        <p:txBody>
          <a:bodyPr/>
          <a:lstStyle/>
          <a:p>
            <a:pPr lvl="0">
              <a:defRPr/>
            </a:pPr>
            <a:endParaRPr lang="en-ZW" dirty="0">
              <a:solidFill>
                <a:prstClr val="black">
                  <a:lumMod val="95000"/>
                  <a:lumOff val="5000"/>
                </a:prstClr>
              </a:solidFill>
            </a:endParaRPr>
          </a:p>
          <a:p>
            <a:endParaRPr lang="en-US" dirty="0"/>
          </a:p>
        </p:txBody>
      </p:sp>
      <p:pic>
        <p:nvPicPr>
          <p:cNvPr id="4" name="Picture 2" descr="C:\Users\G Mbewe\Pictures\ZPPA Logo (JPE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228600"/>
            <a:ext cx="3883025"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3551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fontScale="90000"/>
          </a:bodyPr>
          <a:lstStyle/>
          <a:p>
            <a:r>
              <a:rPr lang="fr-FR" b="1" dirty="0">
                <a:solidFill>
                  <a:prstClr val="black"/>
                </a:solidFill>
              </a:rPr>
              <a:t>Rapports sur les données sur les marchés ouverts</a:t>
            </a:r>
            <a:endParaRPr lang="en-US" dirty="0"/>
          </a:p>
        </p:txBody>
      </p:sp>
      <p:sp>
        <p:nvSpPr>
          <p:cNvPr id="3" name="Content Placeholder 2"/>
          <p:cNvSpPr>
            <a:spLocks noGrp="1"/>
          </p:cNvSpPr>
          <p:nvPr>
            <p:ph idx="1"/>
          </p:nvPr>
        </p:nvSpPr>
        <p:spPr/>
        <p:txBody>
          <a:bodyPr>
            <a:normAutofit fontScale="85000" lnSpcReduction="20000"/>
          </a:bodyPr>
          <a:lstStyle/>
          <a:p>
            <a:pPr lvl="0" eaLnBrk="0" fontAlgn="base" hangingPunct="0">
              <a:spcAft>
                <a:spcPct val="0"/>
              </a:spcAft>
              <a:buFont typeface="Wingdings" panose="05000000000000000000" pitchFamily="2" charset="2"/>
              <a:buChar char="Ø"/>
            </a:pPr>
            <a:r>
              <a:rPr lang="fr-FR" sz="3000" dirty="0">
                <a:solidFill>
                  <a:prstClr val="black"/>
                </a:solidFill>
              </a:rPr>
              <a:t>Nombre moyen de jours nécessaires à l'achèvement d'une procédure de passation de marché par entité </a:t>
            </a:r>
            <a:r>
              <a:rPr lang="fr-FR" sz="3000" dirty="0" smtClean="0">
                <a:solidFill>
                  <a:prstClr val="black"/>
                </a:solidFill>
              </a:rPr>
              <a:t>adjudicatrice</a:t>
            </a:r>
          </a:p>
          <a:p>
            <a:pPr lvl="0" eaLnBrk="0" fontAlgn="base" hangingPunct="0">
              <a:spcAft>
                <a:spcPct val="0"/>
              </a:spcAft>
              <a:buFont typeface="Wingdings" panose="05000000000000000000" pitchFamily="2" charset="2"/>
              <a:buChar char="Ø"/>
            </a:pPr>
            <a:r>
              <a:rPr lang="fr-FR" dirty="0" smtClean="0"/>
              <a:t>Activités </a:t>
            </a:r>
            <a:r>
              <a:rPr lang="fr-FR" dirty="0"/>
              <a:t>de passation de marchés par méthode et par entité adjudicatrice</a:t>
            </a:r>
            <a:endParaRPr lang="en-GB" dirty="0">
              <a:solidFill>
                <a:prstClr val="black"/>
              </a:solidFill>
            </a:endParaRPr>
          </a:p>
          <a:p>
            <a:pPr eaLnBrk="0" fontAlgn="base" hangingPunct="0">
              <a:spcAft>
                <a:spcPct val="0"/>
              </a:spcAft>
              <a:buFont typeface="Wingdings" panose="05000000000000000000" pitchFamily="2" charset="2"/>
              <a:buChar char="Ø"/>
            </a:pPr>
            <a:r>
              <a:rPr lang="fr-FR" dirty="0" smtClean="0"/>
              <a:t>Statistiques </a:t>
            </a:r>
            <a:r>
              <a:rPr lang="fr-FR" dirty="0"/>
              <a:t>d'attribution par entité adjudicatrice</a:t>
            </a:r>
            <a:endParaRPr lang="en-GB" dirty="0">
              <a:solidFill>
                <a:prstClr val="black"/>
              </a:solidFill>
            </a:endParaRPr>
          </a:p>
          <a:p>
            <a:pPr eaLnBrk="0" fontAlgn="base" hangingPunct="0">
              <a:spcAft>
                <a:spcPct val="0"/>
              </a:spcAft>
              <a:buFont typeface="Wingdings" panose="05000000000000000000" pitchFamily="2" charset="2"/>
              <a:buChar char="Ø"/>
            </a:pPr>
            <a:r>
              <a:rPr lang="fr-FR" dirty="0" smtClean="0"/>
              <a:t>Statistiques </a:t>
            </a:r>
            <a:r>
              <a:rPr lang="fr-FR" dirty="0"/>
              <a:t>d'attribution pour une entreprise (Nombre d'attribution par </a:t>
            </a:r>
            <a:r>
              <a:rPr lang="fr-FR" dirty="0" smtClean="0"/>
              <a:t>fournisseur)</a:t>
            </a:r>
            <a:endParaRPr lang="en-GB" dirty="0"/>
          </a:p>
          <a:p>
            <a:pPr eaLnBrk="0" fontAlgn="base" hangingPunct="0">
              <a:spcAft>
                <a:spcPct val="0"/>
              </a:spcAft>
              <a:buFont typeface="Wingdings" panose="05000000000000000000" pitchFamily="2" charset="2"/>
              <a:buChar char="Ø"/>
            </a:pPr>
            <a:r>
              <a:rPr lang="fr-FR" dirty="0" smtClean="0"/>
              <a:t>Statistiques </a:t>
            </a:r>
            <a:r>
              <a:rPr lang="fr-FR" dirty="0"/>
              <a:t>d'attribution par montant par chaque entité adjudicatrice</a:t>
            </a:r>
            <a:endParaRPr lang="en-GB" dirty="0"/>
          </a:p>
          <a:p>
            <a:pPr eaLnBrk="0" fontAlgn="base" hangingPunct="0">
              <a:spcAft>
                <a:spcPct val="0"/>
              </a:spcAft>
              <a:buFont typeface="Wingdings" panose="05000000000000000000" pitchFamily="2" charset="2"/>
              <a:buChar char="Ø"/>
            </a:pPr>
            <a:r>
              <a:rPr lang="fr-FR" dirty="0"/>
              <a:t>Prix par </a:t>
            </a:r>
            <a:r>
              <a:rPr lang="fr-FR" dirty="0" smtClean="0"/>
              <a:t>catégorie </a:t>
            </a:r>
            <a:r>
              <a:rPr lang="fr-FR" dirty="0"/>
              <a:t>de dépenses et de nombreux autres rapports</a:t>
            </a:r>
            <a:endParaRPr lang="en-GB" dirty="0">
              <a:solidFill>
                <a:prstClr val="black"/>
              </a:solidFill>
            </a:endParaRPr>
          </a:p>
          <a:p>
            <a:endParaRPr lang="en-GB" dirty="0"/>
          </a:p>
          <a:p>
            <a:endParaRPr lang="en-GB" dirty="0"/>
          </a:p>
          <a:p>
            <a:pPr marL="0" indent="0">
              <a:buNone/>
            </a:pPr>
            <a:endParaRPr lang="en-US" i="1" dirty="0"/>
          </a:p>
          <a:p>
            <a:pPr marL="0" indent="0">
              <a:buNone/>
            </a:pPr>
            <a:endParaRPr lang="en-GB" dirty="0"/>
          </a:p>
          <a:p>
            <a:endParaRPr lang="en-GB" dirty="0"/>
          </a:p>
          <a:p>
            <a:endParaRPr lang="en-US" i="1" dirty="0"/>
          </a:p>
          <a:p>
            <a:pPr marL="0" indent="0">
              <a:buNone/>
            </a:pPr>
            <a:endParaRPr lang="en-US" dirty="0"/>
          </a:p>
          <a:p>
            <a:endParaRPr lang="en-US" dirty="0"/>
          </a:p>
          <a:p>
            <a:endParaRPr lang="en-US" i="1" dirty="0"/>
          </a:p>
          <a:p>
            <a:endParaRPr lang="en-US" i="1" dirty="0"/>
          </a:p>
          <a:p>
            <a:endParaRPr lang="en-US" dirty="0"/>
          </a:p>
        </p:txBody>
      </p:sp>
    </p:spTree>
    <p:extLst>
      <p:ext uri="{BB962C8B-B14F-4D97-AF65-F5344CB8AC3E}">
        <p14:creationId xmlns:p14="http://schemas.microsoft.com/office/powerpoint/2010/main" val="1860572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fontScale="90000"/>
          </a:bodyPr>
          <a:lstStyle/>
          <a:p>
            <a:r>
              <a:rPr lang="fr-FR" b="1" dirty="0">
                <a:solidFill>
                  <a:prstClr val="black"/>
                </a:solidFill>
              </a:rPr>
              <a:t>Utilisateurs des données sur les marchés publics</a:t>
            </a:r>
            <a:endParaRPr lang="en-US" dirty="0"/>
          </a:p>
        </p:txBody>
      </p:sp>
      <p:sp>
        <p:nvSpPr>
          <p:cNvPr id="3" name="Content Placeholder 2"/>
          <p:cNvSpPr>
            <a:spLocks noGrp="1"/>
          </p:cNvSpPr>
          <p:nvPr>
            <p:ph idx="1"/>
          </p:nvPr>
        </p:nvSpPr>
        <p:spPr/>
        <p:txBody>
          <a:bodyPr>
            <a:normAutofit fontScale="92500" lnSpcReduction="10000"/>
          </a:bodyPr>
          <a:lstStyle/>
          <a:p>
            <a:pPr lvl="0" eaLnBrk="0" fontAlgn="base" hangingPunct="0">
              <a:spcAft>
                <a:spcPct val="0"/>
              </a:spcAft>
              <a:buFont typeface="Arial" charset="0"/>
              <a:buChar char="•"/>
            </a:pPr>
            <a:r>
              <a:rPr lang="fr-FR" dirty="0" smtClean="0">
                <a:solidFill>
                  <a:prstClr val="black"/>
                </a:solidFill>
              </a:rPr>
              <a:t>Le gouvernement, </a:t>
            </a:r>
            <a:endParaRPr lang="fr-FR" i="1" dirty="0" smtClean="0"/>
          </a:p>
          <a:p>
            <a:pPr lvl="0" eaLnBrk="0" fontAlgn="base" hangingPunct="0">
              <a:spcAft>
                <a:spcPct val="0"/>
              </a:spcAft>
              <a:buFont typeface="Arial" charset="0"/>
              <a:buChar char="•"/>
            </a:pPr>
            <a:r>
              <a:rPr lang="fr-FR" dirty="0" smtClean="0">
                <a:solidFill>
                  <a:prstClr val="black"/>
                </a:solidFill>
              </a:rPr>
              <a:t>Secteur privé, </a:t>
            </a:r>
            <a:endParaRPr lang="fr-FR" dirty="0" smtClean="0">
              <a:solidFill>
                <a:prstClr val="black"/>
              </a:solidFill>
            </a:endParaRPr>
          </a:p>
          <a:p>
            <a:pPr lvl="0" eaLnBrk="0" fontAlgn="base" hangingPunct="0">
              <a:spcAft>
                <a:spcPct val="0"/>
              </a:spcAft>
              <a:buFont typeface="Arial" charset="0"/>
              <a:buChar char="•"/>
            </a:pPr>
            <a:r>
              <a:rPr lang="fr-FR" dirty="0" smtClean="0">
                <a:solidFill>
                  <a:prstClr val="black"/>
                </a:solidFill>
              </a:rPr>
              <a:t>La société civile et </a:t>
            </a:r>
          </a:p>
          <a:p>
            <a:pPr lvl="0" eaLnBrk="0" fontAlgn="base" hangingPunct="0">
              <a:spcAft>
                <a:spcPct val="0"/>
              </a:spcAft>
              <a:buFont typeface="Arial" charset="0"/>
              <a:buChar char="•"/>
            </a:pPr>
            <a:r>
              <a:rPr lang="en-GB" dirty="0" smtClean="0">
                <a:solidFill>
                  <a:prstClr val="black"/>
                </a:solidFill>
              </a:rPr>
              <a:t>Le </a:t>
            </a:r>
            <a:r>
              <a:rPr lang="en-GB" dirty="0">
                <a:solidFill>
                  <a:prstClr val="black"/>
                </a:solidFill>
              </a:rPr>
              <a:t>grand public</a:t>
            </a:r>
            <a:endParaRPr lang="en-GB" dirty="0" smtClean="0"/>
          </a:p>
          <a:p>
            <a:pPr marL="0" indent="0" eaLnBrk="0" fontAlgn="base" hangingPunct="0">
              <a:spcAft>
                <a:spcPct val="0"/>
              </a:spcAft>
              <a:buNone/>
            </a:pPr>
            <a:r>
              <a:rPr lang="fr-FR" dirty="0"/>
              <a:t>Au fur et à mesure que la sensibilisation à l'OCDS se poursuit et que de plus en plus d'appels d'offres sont lancés via le système, il est prévu que les données contenues soient davantage utilisées par les utilisateurs énumérés ci-dessus.</a:t>
            </a:r>
            <a:endParaRPr lang="en-GB" dirty="0"/>
          </a:p>
          <a:p>
            <a:pPr lvl="0" eaLnBrk="0" fontAlgn="base" hangingPunct="0">
              <a:spcAft>
                <a:spcPct val="0"/>
              </a:spcAft>
              <a:buFont typeface="Wingdings" panose="05000000000000000000" pitchFamily="2" charset="2"/>
              <a:buChar char="Ø"/>
            </a:pPr>
            <a:endParaRPr lang="en-GB" dirty="0">
              <a:solidFill>
                <a:prstClr val="black"/>
              </a:solidFill>
            </a:endParaRPr>
          </a:p>
          <a:p>
            <a:endParaRPr lang="en-GB" dirty="0"/>
          </a:p>
          <a:p>
            <a:endParaRPr lang="en-GB" dirty="0"/>
          </a:p>
          <a:p>
            <a:pPr marL="0" indent="0">
              <a:buNone/>
            </a:pPr>
            <a:endParaRPr lang="en-US" i="1" dirty="0"/>
          </a:p>
          <a:p>
            <a:pPr marL="0" indent="0">
              <a:buNone/>
            </a:pPr>
            <a:endParaRPr lang="en-GB" dirty="0"/>
          </a:p>
          <a:p>
            <a:endParaRPr lang="en-GB" dirty="0"/>
          </a:p>
          <a:p>
            <a:endParaRPr lang="en-US" i="1" dirty="0"/>
          </a:p>
          <a:p>
            <a:pPr marL="0" indent="0">
              <a:buNone/>
            </a:pPr>
            <a:endParaRPr lang="en-US" dirty="0"/>
          </a:p>
          <a:p>
            <a:endParaRPr lang="en-US" dirty="0"/>
          </a:p>
          <a:p>
            <a:endParaRPr lang="en-US" i="1" dirty="0"/>
          </a:p>
          <a:p>
            <a:endParaRPr lang="en-US" i="1" dirty="0"/>
          </a:p>
          <a:p>
            <a:endParaRPr lang="en-US" dirty="0"/>
          </a:p>
        </p:txBody>
      </p:sp>
    </p:spTree>
    <p:extLst>
      <p:ext uri="{BB962C8B-B14F-4D97-AF65-F5344CB8AC3E}">
        <p14:creationId xmlns:p14="http://schemas.microsoft.com/office/powerpoint/2010/main" val="3477933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597456"/>
            <a:ext cx="7696200" cy="4308872"/>
          </a:xfrm>
          <a:prstGeom prst="rect">
            <a:avLst/>
          </a:prstGeom>
          <a:solidFill>
            <a:schemeClr val="accent3">
              <a:lumMod val="60000"/>
              <a:lumOff val="40000"/>
            </a:schemeClr>
          </a:solidFill>
        </p:spPr>
        <p:txBody>
          <a:bodyPr wrap="square">
            <a:sp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sz="4800" b="0" i="0" u="none" strike="noStrike" kern="0" cap="none" spc="0" normalizeH="0" baseline="0" noProof="0" smtClean="0">
                <a:ln>
                  <a:noFill/>
                </a:ln>
                <a:solidFill>
                  <a:prstClr val="black"/>
                </a:solidFill>
                <a:effectLst/>
                <a:uLnTx/>
                <a:uFillTx/>
                <a:latin typeface="Bernard MT Condensed" pitchFamily="18" charset="0"/>
              </a:rPr>
              <a:t>MERCI!</a:t>
            </a:r>
            <a:endParaRPr kumimoji="0" lang="en-US" sz="4800" b="0" i="0" u="none" strike="noStrike" kern="0" cap="none" spc="0" normalizeH="0" baseline="0" noProof="0" dirty="0">
              <a:ln>
                <a:noFill/>
              </a:ln>
              <a:solidFill>
                <a:prstClr val="black"/>
              </a:solidFill>
              <a:effectLst/>
              <a:uLnTx/>
              <a:uFillTx/>
              <a:latin typeface="Bernard MT Condensed" pitchFamily="18" charset="0"/>
            </a:endParaRPr>
          </a:p>
          <a:p>
            <a:pPr marL="0" marR="0" lvl="0" indent="0" algn="ctr" defTabSz="914400" eaLnBrk="1" fontAlgn="auto" latinLnBrk="0" hangingPunct="1">
              <a:lnSpc>
                <a:spcPct val="100000"/>
              </a:lnSpc>
              <a:spcBef>
                <a:spcPct val="0"/>
              </a:spcBef>
              <a:spcAft>
                <a:spcPts val="0"/>
              </a:spcAft>
              <a:buClrTx/>
              <a:buSzTx/>
              <a:buFontTx/>
              <a:buNone/>
              <a:tabLst/>
              <a:defRPr/>
            </a:pPr>
            <a:r>
              <a:rPr kumimoji="0" lang="en-US" sz="4800" b="0" i="0" u="none" strike="noStrike" kern="0" cap="none" spc="0" normalizeH="0" baseline="0" noProof="0" dirty="0">
                <a:ln>
                  <a:noFill/>
                </a:ln>
                <a:solidFill>
                  <a:prstClr val="black"/>
                </a:solidFill>
                <a:effectLst/>
                <a:uLnTx/>
                <a:uFillTx/>
                <a:hlinkClick r:id="rId2"/>
              </a:rPr>
              <a:t>https://www.zppa.org.zm/</a:t>
            </a:r>
            <a:r>
              <a:rPr kumimoji="0" lang="en-US" sz="4800" b="0" i="0" u="none" strike="noStrike" kern="0" cap="none" spc="0" normalizeH="0" baseline="0" noProof="0" dirty="0">
                <a:ln>
                  <a:noFill/>
                </a:ln>
                <a:solidFill>
                  <a:prstClr val="black"/>
                </a:solidFill>
                <a:effectLst/>
                <a:uLnTx/>
                <a:uFillTx/>
              </a:rPr>
              <a:t> </a:t>
            </a:r>
          </a:p>
          <a:p>
            <a:pPr marL="0" marR="0" lvl="0" indent="0" algn="ctr" defTabSz="914400" eaLnBrk="1" fontAlgn="auto" latinLnBrk="0" hangingPunct="1">
              <a:lnSpc>
                <a:spcPct val="100000"/>
              </a:lnSpc>
              <a:spcBef>
                <a:spcPct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Bernard MT Condensed" pitchFamily="18" charset="0"/>
            </a:endParaRPr>
          </a:p>
          <a:p>
            <a:pPr marL="0" marR="0" lvl="0" indent="0" algn="ctr" defTabSz="914400" eaLnBrk="1" fontAlgn="auto" latinLnBrk="0" hangingPunct="1">
              <a:lnSpc>
                <a:spcPct val="100000"/>
              </a:lnSpc>
              <a:spcBef>
                <a:spcPct val="0"/>
              </a:spcBef>
              <a:spcAft>
                <a:spcPts val="0"/>
              </a:spcAft>
              <a:buClrTx/>
              <a:buSzTx/>
              <a:buFontTx/>
              <a:buNone/>
              <a:tabLst/>
              <a:defRPr/>
            </a:pPr>
            <a:r>
              <a:rPr kumimoji="0" lang="en-US" sz="4000" b="0" i="0" u="none" strike="noStrike" kern="0" cap="none" spc="0" normalizeH="0" baseline="0" noProof="0" dirty="0">
                <a:ln>
                  <a:noFill/>
                </a:ln>
                <a:solidFill>
                  <a:prstClr val="black"/>
                </a:solidFill>
                <a:effectLst/>
                <a:uLnTx/>
                <a:uFillTx/>
                <a:latin typeface="Bernard MT Condensed" pitchFamily="18" charset="0"/>
              </a:rPr>
              <a:t>HELPDESK</a:t>
            </a:r>
          </a:p>
          <a:p>
            <a:pPr marL="0" marR="0" lvl="0" indent="0" algn="ctr" defTabSz="914400" eaLnBrk="1" fontAlgn="auto" latinLnBrk="0" hangingPunct="1">
              <a:lnSpc>
                <a:spcPct val="100000"/>
              </a:lnSpc>
              <a:spcBef>
                <a:spcPct val="0"/>
              </a:spcBef>
              <a:spcAft>
                <a:spcPts val="0"/>
              </a:spcAft>
              <a:buClrTx/>
              <a:buSzTx/>
              <a:buFontTx/>
              <a:buNone/>
              <a:tabLst/>
              <a:defRPr/>
            </a:pPr>
            <a:r>
              <a:rPr lang="en-ZA" sz="4000" kern="0" dirty="0" err="1">
                <a:solidFill>
                  <a:prstClr val="black"/>
                </a:solidFill>
                <a:hlinkClick r:id="rId3"/>
              </a:rPr>
              <a:t>egphelp</a:t>
            </a:r>
            <a:r>
              <a:rPr kumimoji="0" lang="et-EE" sz="4000" b="0" i="0" u="none" strike="noStrike" kern="0" cap="none" spc="0" normalizeH="0" baseline="0" noProof="0" dirty="0">
                <a:ln>
                  <a:noFill/>
                </a:ln>
                <a:solidFill>
                  <a:prstClr val="black"/>
                </a:solidFill>
                <a:effectLst/>
                <a:uLnTx/>
                <a:uFillTx/>
                <a:hlinkClick r:id="rId3"/>
              </a:rPr>
              <a:t>@zppa.org.zm</a:t>
            </a:r>
            <a:endParaRPr kumimoji="0" lang="en-GB" sz="4000" b="0" i="0" u="none" strike="noStrike" kern="0" cap="none" spc="0" normalizeH="0" baseline="0" noProof="0" dirty="0">
              <a:ln>
                <a:noFill/>
              </a:ln>
              <a:solidFill>
                <a:prstClr val="black"/>
              </a:solidFill>
              <a:effectLst/>
              <a:uLnTx/>
              <a:uFillTx/>
            </a:endParaRPr>
          </a:p>
          <a:p>
            <a:pPr marL="0" marR="0" lvl="0" indent="0" algn="ctr" defTabSz="914400" eaLnBrk="1" fontAlgn="auto" latinLnBrk="0" hangingPunct="1">
              <a:lnSpc>
                <a:spcPct val="100000"/>
              </a:lnSpc>
              <a:spcBef>
                <a:spcPct val="0"/>
              </a:spcBef>
              <a:spcAft>
                <a:spcPts val="0"/>
              </a:spcAft>
              <a:buClrTx/>
              <a:buSzTx/>
              <a:buFontTx/>
              <a:buNone/>
              <a:tabLst/>
              <a:defRPr/>
            </a:pPr>
            <a:r>
              <a:rPr kumimoji="0" lang="et-EE" sz="4000" b="0" i="0" u="none" strike="noStrike" kern="0" cap="none" spc="0" normalizeH="0" baseline="0" noProof="0" dirty="0">
                <a:ln>
                  <a:noFill/>
                </a:ln>
                <a:solidFill>
                  <a:prstClr val="black"/>
                </a:solidFill>
                <a:effectLst/>
                <a:uLnTx/>
                <a:uFillTx/>
              </a:rPr>
              <a:t>+260 211 377 415</a:t>
            </a:r>
            <a:br>
              <a:rPr kumimoji="0" lang="et-EE" sz="4000" b="0" i="0" u="none" strike="noStrike" kern="0" cap="none" spc="0" normalizeH="0" baseline="0" noProof="0" dirty="0">
                <a:ln>
                  <a:noFill/>
                </a:ln>
                <a:solidFill>
                  <a:prstClr val="black"/>
                </a:solidFill>
                <a:effectLst/>
                <a:uLnTx/>
                <a:uFillTx/>
              </a:rPr>
            </a:br>
            <a:r>
              <a:rPr kumimoji="0" lang="et-EE" sz="4000" b="0" i="0" u="none" strike="noStrike" kern="0" cap="none" spc="0" normalizeH="0" baseline="0" noProof="0" dirty="0">
                <a:ln>
                  <a:noFill/>
                </a:ln>
                <a:solidFill>
                  <a:prstClr val="black"/>
                </a:solidFill>
                <a:effectLst/>
                <a:uLnTx/>
                <a:uFillTx/>
              </a:rPr>
              <a:t>+260 211 377 416</a:t>
            </a:r>
            <a:endParaRPr kumimoji="0" lang="en-US" sz="4000" b="0" i="0" u="none" strike="noStrike" kern="0" cap="none" spc="0" normalizeH="0" baseline="0" noProof="0" dirty="0">
              <a:ln>
                <a:noFill/>
              </a:ln>
              <a:solidFill>
                <a:prstClr val="black"/>
              </a:solidFill>
              <a:effectLst/>
              <a:uLnTx/>
              <a:uFillTx/>
              <a:latin typeface="Bernard MT Condensed" pitchFamily="18" charset="0"/>
            </a:endParaRPr>
          </a:p>
        </p:txBody>
      </p:sp>
    </p:spTree>
    <p:extLst>
      <p:ext uri="{BB962C8B-B14F-4D97-AF65-F5344CB8AC3E}">
        <p14:creationId xmlns:p14="http://schemas.microsoft.com/office/powerpoint/2010/main" val="2111106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fr-FR" dirty="0" smtClean="0">
                <a:solidFill>
                  <a:prstClr val="black"/>
                </a:solidFill>
              </a:rPr>
              <a:t>Définition des contrats ouverts</a:t>
            </a:r>
          </a:p>
          <a:p>
            <a:r>
              <a:rPr lang="fr-FR" dirty="0" smtClean="0">
                <a:solidFill>
                  <a:prstClr val="black"/>
                </a:solidFill>
              </a:rPr>
              <a:t>Déploiement </a:t>
            </a:r>
            <a:r>
              <a:rPr lang="fr-FR" dirty="0">
                <a:solidFill>
                  <a:prstClr val="black"/>
                </a:solidFill>
              </a:rPr>
              <a:t>des marchés publics </a:t>
            </a:r>
            <a:r>
              <a:rPr lang="fr-FR" dirty="0" smtClean="0">
                <a:solidFill>
                  <a:prstClr val="black"/>
                </a:solidFill>
              </a:rPr>
              <a:t>électroniques</a:t>
            </a:r>
          </a:p>
          <a:p>
            <a:r>
              <a:rPr lang="fr-FR" dirty="0" smtClean="0">
                <a:solidFill>
                  <a:prstClr val="black"/>
                </a:solidFill>
              </a:rPr>
              <a:t>Mise en œuvre des normes de données pour les contrats ouverts</a:t>
            </a:r>
            <a:endParaRPr lang="fr-FR" dirty="0" smtClean="0"/>
          </a:p>
          <a:p>
            <a:r>
              <a:rPr lang="fr-FR" dirty="0" smtClean="0">
                <a:solidFill>
                  <a:prstClr val="black"/>
                </a:solidFill>
              </a:rPr>
              <a:t>Rapports des normes de données pour les contrats ouverts</a:t>
            </a:r>
            <a:endParaRPr lang="fr-FR" dirty="0" smtClean="0"/>
          </a:p>
          <a:p>
            <a:r>
              <a:rPr lang="fr-FR" dirty="0" smtClean="0">
                <a:solidFill>
                  <a:prstClr val="black"/>
                </a:solidFill>
              </a:rPr>
              <a:t>Utilisateurs des rapports des normes de données pour les contrats ouverts</a:t>
            </a:r>
          </a:p>
          <a:p>
            <a:endParaRPr lang="en-US" dirty="0"/>
          </a:p>
          <a:p>
            <a:pPr marL="0" indent="0">
              <a:buNone/>
            </a:pPr>
            <a:endParaRPr lang="en-US" dirty="0"/>
          </a:p>
          <a:p>
            <a:endParaRPr lang="en-US" dirty="0"/>
          </a:p>
        </p:txBody>
      </p:sp>
      <p:sp>
        <p:nvSpPr>
          <p:cNvPr id="4" name="Title 1"/>
          <p:cNvSpPr txBox="1">
            <a:spLocks/>
          </p:cNvSpPr>
          <p:nvPr/>
        </p:nvSpPr>
        <p:spPr bwMode="auto">
          <a:xfrm>
            <a:off x="609600" y="427038"/>
            <a:ext cx="8229600" cy="1143000"/>
          </a:xfrm>
          <a:prstGeom prst="rect">
            <a:avLst/>
          </a:prstGeom>
          <a:solidFill>
            <a:srgbClr val="9BBB59">
              <a:lumMod val="40000"/>
              <a:lumOff val="60000"/>
            </a:srgbClr>
          </a:solidFill>
          <a:ln>
            <a:solidFill>
              <a:sysClr val="windowText" lastClr="000000">
                <a:lumMod val="95000"/>
                <a:lumOff val="5000"/>
              </a:sysClr>
            </a:solidFill>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4400" b="1" i="0" u="none" strike="noStrike" kern="1200" cap="none" spc="0" normalizeH="0" baseline="0" dirty="0" smtClean="0">
                <a:ln>
                  <a:noFill/>
                </a:ln>
                <a:solidFill>
                  <a:sysClr val="windowText" lastClr="000000"/>
                </a:solidFill>
                <a:effectLst/>
                <a:uLnTx/>
                <a:uFillTx/>
                <a:latin typeface="Calibri"/>
                <a:ea typeface="+mj-ea"/>
                <a:cs typeface="+mj-cs"/>
              </a:rPr>
              <a:t>Plan de la présentation</a:t>
            </a:r>
            <a:endParaRPr kumimoji="0" lang="fr-FR" sz="4400" b="1" i="0" u="none" strike="noStrike" kern="1200" cap="none" spc="0" normalizeH="0" baseline="0" dirty="0">
              <a:ln>
                <a:noFill/>
              </a:ln>
              <a:solidFill>
                <a:sysClr val="windowText" lastClr="000000"/>
              </a:solidFill>
              <a:effectLst/>
              <a:uLnTx/>
              <a:uFillTx/>
              <a:latin typeface="Calibri"/>
              <a:ea typeface="+mj-ea"/>
              <a:cs typeface="+mj-cs"/>
            </a:endParaRPr>
          </a:p>
        </p:txBody>
      </p:sp>
    </p:spTree>
    <p:extLst>
      <p:ext uri="{BB962C8B-B14F-4D97-AF65-F5344CB8AC3E}">
        <p14:creationId xmlns:p14="http://schemas.microsoft.com/office/powerpoint/2010/main" val="38174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a:bodyPr>
          <a:lstStyle/>
          <a:p>
            <a:r>
              <a:rPr lang="fr-FR" b="1" dirty="0" smtClean="0"/>
              <a:t>Qu’est-ce un contrat ouvert</a:t>
            </a:r>
            <a:r>
              <a:rPr lang="en-GB" b="1" dirty="0" smtClean="0"/>
              <a:t>?</a:t>
            </a:r>
            <a:endParaRPr lang="en-US" dirty="0"/>
          </a:p>
        </p:txBody>
      </p:sp>
      <p:sp>
        <p:nvSpPr>
          <p:cNvPr id="3" name="Content Placeholder 2"/>
          <p:cNvSpPr>
            <a:spLocks noGrp="1"/>
          </p:cNvSpPr>
          <p:nvPr>
            <p:ph idx="1"/>
          </p:nvPr>
        </p:nvSpPr>
        <p:spPr/>
        <p:txBody>
          <a:bodyPr>
            <a:normAutofit/>
          </a:bodyPr>
          <a:lstStyle/>
          <a:p>
            <a:r>
              <a:rPr lang="fr-FR" dirty="0"/>
              <a:t>La passation de marchés ouverts est une tendance croissante axée sur l'amélioration de la divulgation et de la participation aux marchés publics à tous les stades du processus de passation et pour tous les types de contrats. </a:t>
            </a:r>
            <a:r>
              <a:rPr lang="en-GB" dirty="0" smtClean="0"/>
              <a:t>(</a:t>
            </a:r>
            <a:r>
              <a:rPr lang="en-GB" dirty="0"/>
              <a:t>Garza, 2015).</a:t>
            </a:r>
          </a:p>
          <a:p>
            <a:endParaRPr lang="en-US" dirty="0"/>
          </a:p>
          <a:p>
            <a:pPr marL="0" indent="0">
              <a:buNone/>
            </a:pPr>
            <a:endParaRPr lang="en-US" dirty="0"/>
          </a:p>
        </p:txBody>
      </p:sp>
    </p:spTree>
    <p:extLst>
      <p:ext uri="{BB962C8B-B14F-4D97-AF65-F5344CB8AC3E}">
        <p14:creationId xmlns:p14="http://schemas.microsoft.com/office/powerpoint/2010/main" val="797848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fontScale="90000"/>
          </a:bodyPr>
          <a:lstStyle/>
          <a:p>
            <a:r>
              <a:rPr lang="fr-FR" b="1" dirty="0"/>
              <a:t>Déploiement des marchés publics électroniques en Zambie</a:t>
            </a:r>
            <a:endParaRPr lang="en-US" dirty="0"/>
          </a:p>
        </p:txBody>
      </p:sp>
      <p:sp>
        <p:nvSpPr>
          <p:cNvPr id="3" name="Content Placeholder 2"/>
          <p:cNvSpPr>
            <a:spLocks noGrp="1"/>
          </p:cNvSpPr>
          <p:nvPr>
            <p:ph idx="1"/>
          </p:nvPr>
        </p:nvSpPr>
        <p:spPr/>
        <p:txBody>
          <a:bodyPr>
            <a:normAutofit/>
          </a:bodyPr>
          <a:lstStyle/>
          <a:p>
            <a:r>
              <a:rPr lang="fr-FR" dirty="0" smtClean="0"/>
              <a:t>L'autorité </a:t>
            </a:r>
            <a:r>
              <a:rPr lang="fr-FR" dirty="0"/>
              <a:t>des marchés publics de Zambie a commencé le déploiement </a:t>
            </a:r>
            <a:r>
              <a:rPr lang="fr-FR" dirty="0" smtClean="0"/>
              <a:t>cible du </a:t>
            </a:r>
            <a:r>
              <a:rPr lang="fr-FR" dirty="0"/>
              <a:t>système e-GP en juillet 2016.</a:t>
            </a:r>
            <a:endParaRPr lang="en-US" dirty="0" smtClean="0"/>
          </a:p>
          <a:p>
            <a:r>
              <a:rPr lang="fr-FR" dirty="0" smtClean="0"/>
              <a:t>L'utilisation </a:t>
            </a:r>
            <a:r>
              <a:rPr lang="fr-FR" dirty="0"/>
              <a:t>du système n'était pas obligatoire dans </a:t>
            </a:r>
            <a:r>
              <a:rPr lang="fr-FR" dirty="0" smtClean="0"/>
              <a:t>le PPA n</a:t>
            </a:r>
            <a:r>
              <a:rPr lang="fr-FR" dirty="0"/>
              <a:t>° 12 de 2008.</a:t>
            </a:r>
            <a:endParaRPr lang="en-US" i="1" dirty="0" smtClean="0"/>
          </a:p>
          <a:p>
            <a:r>
              <a:rPr lang="fr-FR" dirty="0"/>
              <a:t>En avril 2021, le PPA n° 12 de 2008 a été abrogé et remplacé par le PPA n° 8 de 2022.</a:t>
            </a:r>
            <a:endParaRPr lang="en-US" i="1" dirty="0"/>
          </a:p>
          <a:p>
            <a:pPr marL="0" indent="0">
              <a:buNone/>
            </a:pPr>
            <a:endParaRPr lang="en-US" dirty="0"/>
          </a:p>
          <a:p>
            <a:endParaRPr lang="en-US" dirty="0"/>
          </a:p>
          <a:p>
            <a:endParaRPr lang="en-US" i="1" dirty="0"/>
          </a:p>
          <a:p>
            <a:endParaRPr lang="en-US" i="1" dirty="0"/>
          </a:p>
          <a:p>
            <a:endParaRPr lang="en-US" dirty="0"/>
          </a:p>
        </p:txBody>
      </p:sp>
    </p:spTree>
    <p:extLst>
      <p:ext uri="{BB962C8B-B14F-4D97-AF65-F5344CB8AC3E}">
        <p14:creationId xmlns:p14="http://schemas.microsoft.com/office/powerpoint/2010/main" val="2952741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fontScale="90000"/>
          </a:bodyPr>
          <a:lstStyle/>
          <a:p>
            <a:r>
              <a:rPr lang="fr-FR" b="1" dirty="0"/>
              <a:t>Déploiement des marchés publics électroniques en Zambie</a:t>
            </a:r>
            <a:endParaRPr lang="en-US" dirty="0"/>
          </a:p>
        </p:txBody>
      </p:sp>
      <p:sp>
        <p:nvSpPr>
          <p:cNvPr id="3" name="Content Placeholder 2"/>
          <p:cNvSpPr>
            <a:spLocks noGrp="1"/>
          </p:cNvSpPr>
          <p:nvPr>
            <p:ph idx="1"/>
          </p:nvPr>
        </p:nvSpPr>
        <p:spPr/>
        <p:txBody>
          <a:bodyPr>
            <a:normAutofit fontScale="92500" lnSpcReduction="10000"/>
          </a:bodyPr>
          <a:lstStyle/>
          <a:p>
            <a:r>
              <a:rPr lang="fr-FR" dirty="0" smtClean="0"/>
              <a:t>Le </a:t>
            </a:r>
            <a:r>
              <a:rPr lang="fr-FR" dirty="0"/>
              <a:t>nouveau PPA rend obligatoire l'utilisation du </a:t>
            </a:r>
            <a:r>
              <a:rPr lang="fr-FR" dirty="0" smtClean="0"/>
              <a:t>système. </a:t>
            </a:r>
            <a:r>
              <a:rPr lang="en-GB" dirty="0" smtClean="0"/>
              <a:t> </a:t>
            </a:r>
            <a:endParaRPr lang="en-US" dirty="0"/>
          </a:p>
          <a:p>
            <a:r>
              <a:rPr lang="fr-FR" dirty="0" smtClean="0"/>
              <a:t>Actuellement</a:t>
            </a:r>
            <a:r>
              <a:rPr lang="fr-FR" dirty="0"/>
              <a:t>, 364 des 519 entités adjudicatrices sont enregistrées dans le système. Sur ces 364, 198 ont été formées pour une utilisation complète.</a:t>
            </a:r>
            <a:endParaRPr lang="en-US" i="1" dirty="0"/>
          </a:p>
          <a:p>
            <a:r>
              <a:rPr lang="fr-FR" dirty="0" smtClean="0"/>
              <a:t>4 </a:t>
            </a:r>
            <a:r>
              <a:rPr lang="fr-FR" dirty="0"/>
              <a:t>213 appels d'offres ont été lancés par le biais du système.</a:t>
            </a:r>
            <a:endParaRPr lang="en-GB" dirty="0"/>
          </a:p>
          <a:p>
            <a:r>
              <a:rPr lang="fr-FR" dirty="0"/>
              <a:t>47 654 fournisseurs et entrepreneurs ont été enregistrés dans le système. </a:t>
            </a:r>
            <a:endParaRPr lang="en-GB" dirty="0"/>
          </a:p>
          <a:p>
            <a:endParaRPr lang="en-US" i="1" dirty="0"/>
          </a:p>
          <a:p>
            <a:pPr marL="0" indent="0">
              <a:buNone/>
            </a:pPr>
            <a:endParaRPr lang="en-US" dirty="0"/>
          </a:p>
          <a:p>
            <a:endParaRPr lang="en-US" dirty="0"/>
          </a:p>
          <a:p>
            <a:endParaRPr lang="en-US" i="1" dirty="0"/>
          </a:p>
          <a:p>
            <a:endParaRPr lang="en-US" i="1" dirty="0"/>
          </a:p>
          <a:p>
            <a:endParaRPr lang="en-US" dirty="0"/>
          </a:p>
        </p:txBody>
      </p:sp>
    </p:spTree>
    <p:extLst>
      <p:ext uri="{BB962C8B-B14F-4D97-AF65-F5344CB8AC3E}">
        <p14:creationId xmlns:p14="http://schemas.microsoft.com/office/powerpoint/2010/main" val="2421303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fontScale="90000"/>
          </a:bodyPr>
          <a:lstStyle/>
          <a:p>
            <a:r>
              <a:rPr lang="fr-FR" b="1" dirty="0">
                <a:solidFill>
                  <a:prstClr val="black"/>
                </a:solidFill>
              </a:rPr>
              <a:t>Déploiement des marchés publics électroniques en Zambie</a:t>
            </a:r>
            <a:endParaRPr lang="en-US" dirty="0"/>
          </a:p>
        </p:txBody>
      </p:sp>
      <p:sp>
        <p:nvSpPr>
          <p:cNvPr id="3" name="Content Placeholder 2"/>
          <p:cNvSpPr>
            <a:spLocks noGrp="1"/>
          </p:cNvSpPr>
          <p:nvPr>
            <p:ph idx="1"/>
          </p:nvPr>
        </p:nvSpPr>
        <p:spPr/>
        <p:txBody>
          <a:bodyPr>
            <a:normAutofit/>
          </a:bodyPr>
          <a:lstStyle/>
          <a:p>
            <a:r>
              <a:rPr lang="fr-FR" dirty="0" smtClean="0"/>
              <a:t>Les </a:t>
            </a:r>
            <a:r>
              <a:rPr lang="fr-FR" dirty="0"/>
              <a:t>fournisseurs s'enregistrent eux-mêmes dans le système tandis que les entités adjudicatrices sont enregistrées par l'Autorité. </a:t>
            </a:r>
            <a:endParaRPr lang="en-GB" dirty="0"/>
          </a:p>
          <a:p>
            <a:r>
              <a:rPr lang="fr-FR" dirty="0"/>
              <a:t>L'Autorité mène des activités continues de renforcement des capacités pour les entités adjudicatrices et les fournisseurs.</a:t>
            </a:r>
            <a:endParaRPr lang="en-GB" dirty="0"/>
          </a:p>
          <a:p>
            <a:endParaRPr lang="en-GB" dirty="0"/>
          </a:p>
          <a:p>
            <a:endParaRPr lang="en-US" i="1" dirty="0"/>
          </a:p>
          <a:p>
            <a:pPr marL="0" indent="0">
              <a:buNone/>
            </a:pPr>
            <a:endParaRPr lang="en-US" dirty="0"/>
          </a:p>
          <a:p>
            <a:endParaRPr lang="en-US" dirty="0"/>
          </a:p>
          <a:p>
            <a:endParaRPr lang="en-US" i="1" dirty="0"/>
          </a:p>
          <a:p>
            <a:endParaRPr lang="en-US" i="1" dirty="0"/>
          </a:p>
          <a:p>
            <a:endParaRPr lang="en-US" dirty="0"/>
          </a:p>
        </p:txBody>
      </p:sp>
    </p:spTree>
    <p:extLst>
      <p:ext uri="{BB962C8B-B14F-4D97-AF65-F5344CB8AC3E}">
        <p14:creationId xmlns:p14="http://schemas.microsoft.com/office/powerpoint/2010/main" val="3413152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fontScale="90000"/>
          </a:bodyPr>
          <a:lstStyle/>
          <a:p>
            <a:r>
              <a:rPr lang="fr-FR" b="1" dirty="0"/>
              <a:t>Mise en œuvre de la norme </a:t>
            </a:r>
            <a:r>
              <a:rPr lang="fr-FR" b="1" dirty="0" smtClean="0"/>
              <a:t>des </a:t>
            </a:r>
            <a:r>
              <a:rPr lang="fr-FR" b="1" dirty="0"/>
              <a:t>données </a:t>
            </a:r>
            <a:r>
              <a:rPr lang="fr-FR" b="1" dirty="0" smtClean="0"/>
              <a:t>pour les </a:t>
            </a:r>
            <a:r>
              <a:rPr lang="fr-FR" b="1" dirty="0"/>
              <a:t>contrats ouverts</a:t>
            </a:r>
            <a:endParaRPr lang="en-US" dirty="0"/>
          </a:p>
        </p:txBody>
      </p:sp>
      <p:sp>
        <p:nvSpPr>
          <p:cNvPr id="3" name="Content Placeholder 2"/>
          <p:cNvSpPr>
            <a:spLocks noGrp="1"/>
          </p:cNvSpPr>
          <p:nvPr>
            <p:ph idx="1"/>
          </p:nvPr>
        </p:nvSpPr>
        <p:spPr/>
        <p:txBody>
          <a:bodyPr>
            <a:normAutofit fontScale="77500" lnSpcReduction="20000"/>
          </a:bodyPr>
          <a:lstStyle/>
          <a:p>
            <a:r>
              <a:rPr lang="fr-FR" dirty="0" smtClean="0"/>
              <a:t>L'e-GP </a:t>
            </a:r>
            <a:r>
              <a:rPr lang="fr-FR" dirty="0"/>
              <a:t>permet de publier des données et des documents structurés relatifs à la planification, à l'attribution et à l'exécution des contrats conformément à la loi sur les marchés publics et à ses règlements.</a:t>
            </a:r>
            <a:endParaRPr lang="en-GB" dirty="0"/>
          </a:p>
          <a:p>
            <a:r>
              <a:rPr lang="fr-FR" dirty="0" smtClean="0"/>
              <a:t>38,1 </a:t>
            </a:r>
            <a:r>
              <a:rPr lang="fr-FR" dirty="0"/>
              <a:t>% de l'ensemble des </a:t>
            </a:r>
            <a:r>
              <a:rPr lang="fr-FR" dirty="0" smtClean="0"/>
              <a:t>entités adjudicatrices </a:t>
            </a:r>
            <a:r>
              <a:rPr lang="fr-FR" dirty="0"/>
              <a:t>ont été ajoutés pour une utilisation complète. Il s'agit d'une limitation majeure car les informations sur les 519 </a:t>
            </a:r>
            <a:r>
              <a:rPr lang="fr-FR" dirty="0" smtClean="0"/>
              <a:t>entités adjudicatrices </a:t>
            </a:r>
            <a:r>
              <a:rPr lang="fr-FR" dirty="0"/>
              <a:t>ne peuvent être obtenues à partir de l'OCDS.</a:t>
            </a:r>
            <a:endParaRPr lang="en-GB" dirty="0"/>
          </a:p>
          <a:p>
            <a:r>
              <a:rPr lang="fr-FR" dirty="0"/>
              <a:t>L'objectif de déploiement pour 2022 est de 200 établissements d'enseignement supérieur. Nous espérons que davantage d'informations seront accessibles au fur et à mesure de l'ajout de </a:t>
            </a:r>
            <a:r>
              <a:rPr lang="fr-FR" dirty="0" smtClean="0"/>
              <a:t>nouvelles entités adjudicatrices.</a:t>
            </a:r>
            <a:endParaRPr lang="en-US" i="1" dirty="0"/>
          </a:p>
          <a:p>
            <a:pPr marL="0" indent="0">
              <a:buNone/>
            </a:pPr>
            <a:endParaRPr lang="en-GB" dirty="0"/>
          </a:p>
          <a:p>
            <a:endParaRPr lang="en-GB" dirty="0"/>
          </a:p>
          <a:p>
            <a:endParaRPr lang="en-US" i="1" dirty="0"/>
          </a:p>
          <a:p>
            <a:pPr marL="0" indent="0">
              <a:buNone/>
            </a:pPr>
            <a:endParaRPr lang="en-US" dirty="0"/>
          </a:p>
          <a:p>
            <a:endParaRPr lang="en-US" dirty="0"/>
          </a:p>
          <a:p>
            <a:endParaRPr lang="en-US" i="1" dirty="0"/>
          </a:p>
          <a:p>
            <a:endParaRPr lang="en-US" i="1" dirty="0"/>
          </a:p>
          <a:p>
            <a:endParaRPr lang="en-US" dirty="0"/>
          </a:p>
        </p:txBody>
      </p:sp>
    </p:spTree>
    <p:extLst>
      <p:ext uri="{BB962C8B-B14F-4D97-AF65-F5344CB8AC3E}">
        <p14:creationId xmlns:p14="http://schemas.microsoft.com/office/powerpoint/2010/main" val="3458673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fontScale="90000"/>
          </a:bodyPr>
          <a:lstStyle/>
          <a:p>
            <a:r>
              <a:rPr lang="fr-FR" b="1" dirty="0">
                <a:solidFill>
                  <a:prstClr val="black"/>
                </a:solidFill>
              </a:rPr>
              <a:t>Mise en œuvre de la norme des données pour les contrats ouverts</a:t>
            </a:r>
            <a:endParaRPr lang="en-US" dirty="0"/>
          </a:p>
        </p:txBody>
      </p:sp>
      <p:sp>
        <p:nvSpPr>
          <p:cNvPr id="3" name="Content Placeholder 2"/>
          <p:cNvSpPr>
            <a:spLocks noGrp="1"/>
          </p:cNvSpPr>
          <p:nvPr>
            <p:ph idx="1"/>
          </p:nvPr>
        </p:nvSpPr>
        <p:spPr/>
        <p:txBody>
          <a:bodyPr>
            <a:normAutofit/>
          </a:bodyPr>
          <a:lstStyle/>
          <a:p>
            <a:r>
              <a:rPr lang="fr-FR" dirty="0" smtClean="0"/>
              <a:t>L’Autorité des marchés publics de la Zambie (</a:t>
            </a:r>
            <a:r>
              <a:rPr lang="fr-FR" dirty="0"/>
              <a:t>ZPPA) a créé un portail public permettant à tous les détenteurs de droits d'accéder aux données sur les marchés publics.</a:t>
            </a:r>
            <a:r>
              <a:rPr lang="en-GB" dirty="0" smtClean="0"/>
              <a:t>            </a:t>
            </a:r>
            <a:r>
              <a:rPr lang="en-GB" dirty="0">
                <a:hlinkClick r:id="rId2"/>
              </a:rPr>
              <a:t>www.zppa.org.zm/ocds-data</a:t>
            </a:r>
            <a:endParaRPr lang="en-GB" dirty="0"/>
          </a:p>
          <a:p>
            <a:endParaRPr lang="en-GB" dirty="0"/>
          </a:p>
          <a:p>
            <a:pPr marL="0" indent="0">
              <a:buNone/>
            </a:pPr>
            <a:endParaRPr lang="en-US" i="1" dirty="0"/>
          </a:p>
          <a:p>
            <a:pPr marL="0" indent="0">
              <a:buNone/>
            </a:pPr>
            <a:endParaRPr lang="en-GB" dirty="0"/>
          </a:p>
          <a:p>
            <a:endParaRPr lang="en-GB" dirty="0"/>
          </a:p>
          <a:p>
            <a:endParaRPr lang="en-US" i="1" dirty="0"/>
          </a:p>
          <a:p>
            <a:pPr marL="0" indent="0">
              <a:buNone/>
            </a:pPr>
            <a:endParaRPr lang="en-US" dirty="0"/>
          </a:p>
          <a:p>
            <a:endParaRPr lang="en-US" dirty="0"/>
          </a:p>
          <a:p>
            <a:endParaRPr lang="en-US" i="1" dirty="0"/>
          </a:p>
          <a:p>
            <a:endParaRPr lang="en-US" i="1" dirty="0"/>
          </a:p>
          <a:p>
            <a:endParaRPr lang="en-US" dirty="0"/>
          </a:p>
        </p:txBody>
      </p:sp>
    </p:spTree>
    <p:extLst>
      <p:ext uri="{BB962C8B-B14F-4D97-AF65-F5344CB8AC3E}">
        <p14:creationId xmlns:p14="http://schemas.microsoft.com/office/powerpoint/2010/main" val="1087110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fontScale="90000"/>
          </a:bodyPr>
          <a:lstStyle/>
          <a:p>
            <a:r>
              <a:rPr lang="fr-FR" b="1" dirty="0">
                <a:solidFill>
                  <a:prstClr val="black"/>
                </a:solidFill>
              </a:rPr>
              <a:t>Rapports sur les données sur les marchés ouverts</a:t>
            </a:r>
            <a:endParaRPr lang="en-US" dirty="0"/>
          </a:p>
        </p:txBody>
      </p:sp>
      <p:sp>
        <p:nvSpPr>
          <p:cNvPr id="3" name="Content Placeholder 2"/>
          <p:cNvSpPr>
            <a:spLocks noGrp="1"/>
          </p:cNvSpPr>
          <p:nvPr>
            <p:ph idx="1"/>
          </p:nvPr>
        </p:nvSpPr>
        <p:spPr/>
        <p:txBody>
          <a:bodyPr>
            <a:normAutofit fontScale="92500"/>
          </a:bodyPr>
          <a:lstStyle/>
          <a:p>
            <a:r>
              <a:rPr lang="fr-FR" i="1" dirty="0" smtClean="0"/>
              <a:t>Voici </a:t>
            </a:r>
            <a:r>
              <a:rPr lang="fr-FR" i="1" dirty="0"/>
              <a:t>quelques-uns des rapports que l'on peut trouver sur l'OCDS</a:t>
            </a:r>
            <a:endParaRPr lang="en-GB" i="1" dirty="0"/>
          </a:p>
          <a:p>
            <a:pPr lvl="0" eaLnBrk="0" fontAlgn="base" hangingPunct="0">
              <a:spcAft>
                <a:spcPct val="0"/>
              </a:spcAft>
              <a:buFont typeface="Wingdings" panose="05000000000000000000" pitchFamily="2" charset="2"/>
              <a:buChar char="Ø"/>
            </a:pPr>
            <a:r>
              <a:rPr lang="fr-FR" dirty="0" smtClean="0">
                <a:solidFill>
                  <a:prstClr val="black"/>
                </a:solidFill>
              </a:rPr>
              <a:t>Nombre </a:t>
            </a:r>
            <a:r>
              <a:rPr lang="fr-FR" dirty="0">
                <a:solidFill>
                  <a:prstClr val="black"/>
                </a:solidFill>
              </a:rPr>
              <a:t>moyen d'offres par entité adjudicatrice par méthode de passation de marché</a:t>
            </a:r>
            <a:endParaRPr lang="en-GB" dirty="0">
              <a:solidFill>
                <a:prstClr val="black"/>
              </a:solidFill>
            </a:endParaRPr>
          </a:p>
          <a:p>
            <a:pPr lvl="0" eaLnBrk="0" fontAlgn="base" hangingPunct="0">
              <a:spcAft>
                <a:spcPct val="0"/>
              </a:spcAft>
              <a:buFont typeface="Wingdings" panose="05000000000000000000" pitchFamily="2" charset="2"/>
              <a:buChar char="Ø"/>
            </a:pPr>
            <a:r>
              <a:rPr lang="fr-FR" dirty="0" smtClean="0">
                <a:solidFill>
                  <a:prstClr val="black"/>
                </a:solidFill>
              </a:rPr>
              <a:t>Nombre </a:t>
            </a:r>
            <a:r>
              <a:rPr lang="fr-FR" dirty="0">
                <a:solidFill>
                  <a:prstClr val="black"/>
                </a:solidFill>
              </a:rPr>
              <a:t>et pourcentage d'offres ouvertes par rapport au total des offres de l'entité adjudicatrice</a:t>
            </a:r>
            <a:endParaRPr lang="en-GB" dirty="0">
              <a:solidFill>
                <a:prstClr val="black"/>
              </a:solidFill>
            </a:endParaRPr>
          </a:p>
          <a:p>
            <a:pPr lvl="0" eaLnBrk="0" fontAlgn="base" hangingPunct="0">
              <a:spcAft>
                <a:spcPct val="0"/>
              </a:spcAft>
              <a:buFont typeface="Wingdings" panose="05000000000000000000" pitchFamily="2" charset="2"/>
              <a:buChar char="Ø"/>
            </a:pPr>
            <a:r>
              <a:rPr lang="fr-FR" dirty="0">
                <a:solidFill>
                  <a:prstClr val="black"/>
                </a:solidFill>
              </a:rPr>
              <a:t>Nombre et pourcentage d'offres annulées par entité adjudicatrice</a:t>
            </a:r>
            <a:endParaRPr lang="en-GB" dirty="0"/>
          </a:p>
          <a:p>
            <a:endParaRPr lang="en-GB" dirty="0"/>
          </a:p>
          <a:p>
            <a:pPr marL="0" indent="0">
              <a:buNone/>
            </a:pPr>
            <a:endParaRPr lang="en-US" i="1" dirty="0"/>
          </a:p>
          <a:p>
            <a:pPr marL="0" indent="0">
              <a:buNone/>
            </a:pPr>
            <a:endParaRPr lang="en-GB" dirty="0"/>
          </a:p>
          <a:p>
            <a:endParaRPr lang="en-GB" dirty="0"/>
          </a:p>
          <a:p>
            <a:endParaRPr lang="en-US" i="1" dirty="0"/>
          </a:p>
          <a:p>
            <a:pPr marL="0" indent="0">
              <a:buNone/>
            </a:pPr>
            <a:endParaRPr lang="en-US" dirty="0"/>
          </a:p>
          <a:p>
            <a:endParaRPr lang="en-US" dirty="0"/>
          </a:p>
          <a:p>
            <a:endParaRPr lang="en-US" i="1" dirty="0"/>
          </a:p>
          <a:p>
            <a:endParaRPr lang="en-US" i="1" dirty="0"/>
          </a:p>
          <a:p>
            <a:endParaRPr lang="en-US" dirty="0"/>
          </a:p>
        </p:txBody>
      </p:sp>
    </p:spTree>
    <p:extLst>
      <p:ext uri="{BB962C8B-B14F-4D97-AF65-F5344CB8AC3E}">
        <p14:creationId xmlns:p14="http://schemas.microsoft.com/office/powerpoint/2010/main" val="1052197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578</TotalTime>
  <Words>634</Words>
  <Application>Microsoft Office PowerPoint</Application>
  <PresentationFormat>Affichage à l'écran (4:3)</PresentationFormat>
  <Paragraphs>105</Paragraphs>
  <Slides>12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Arial</vt:lpstr>
      <vt:lpstr>Bernard MT Condensed</vt:lpstr>
      <vt:lpstr>Calibri</vt:lpstr>
      <vt:lpstr>Wingdings</vt:lpstr>
      <vt:lpstr>Office Theme</vt:lpstr>
      <vt:lpstr>Mise en œuvre de la norme de données sur les contrats ouverts en Zambie </vt:lpstr>
      <vt:lpstr>Présentation PowerPoint</vt:lpstr>
      <vt:lpstr>Qu’est-ce un contrat ouvert?</vt:lpstr>
      <vt:lpstr>Déploiement des marchés publics électroniques en Zambie</vt:lpstr>
      <vt:lpstr>Déploiement des marchés publics électroniques en Zambie</vt:lpstr>
      <vt:lpstr>Déploiement des marchés publics électroniques en Zambie</vt:lpstr>
      <vt:lpstr>Mise en œuvre de la norme des données pour les contrats ouverts</vt:lpstr>
      <vt:lpstr>Mise en œuvre de la norme des données pour les contrats ouverts</vt:lpstr>
      <vt:lpstr>Rapports sur les données sur les marchés ouverts</vt:lpstr>
      <vt:lpstr>Rapports sur les données sur les marchés ouverts</vt:lpstr>
      <vt:lpstr>Utilisateurs des données sur les marchés publics</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Electronic Government Open Contracting Data</dc:title>
  <dc:creator>Malcolm Nkowani</dc:creator>
  <cp:lastModifiedBy>Raf*star</cp:lastModifiedBy>
  <cp:revision>52</cp:revision>
  <dcterms:created xsi:type="dcterms:W3CDTF">2019-05-24T07:33:32Z</dcterms:created>
  <dcterms:modified xsi:type="dcterms:W3CDTF">2022-07-30T12:49:43Z</dcterms:modified>
</cp:coreProperties>
</file>