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2"/>
  </p:notesMasterIdLst>
  <p:handoutMasterIdLst>
    <p:handoutMasterId r:id="rId23"/>
  </p:handoutMasterIdLst>
  <p:sldIdLst>
    <p:sldId id="256" r:id="rId5"/>
    <p:sldId id="258" r:id="rId6"/>
    <p:sldId id="268" r:id="rId7"/>
    <p:sldId id="260" r:id="rId8"/>
    <p:sldId id="270" r:id="rId9"/>
    <p:sldId id="277" r:id="rId10"/>
    <p:sldId id="276" r:id="rId11"/>
    <p:sldId id="271" r:id="rId12"/>
    <p:sldId id="275" r:id="rId13"/>
    <p:sldId id="273" r:id="rId14"/>
    <p:sldId id="278" r:id="rId15"/>
    <p:sldId id="264" r:id="rId16"/>
    <p:sldId id="265" r:id="rId17"/>
    <p:sldId id="266" r:id="rId18"/>
    <p:sldId id="267" r:id="rId19"/>
    <p:sldId id="280" r:id="rId20"/>
    <p:sldId id="27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837950-9CEA-4887-9955-EF471014B476}" v="4" dt="2024-06-01T14:53:19.9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autoAdjust="0"/>
  </p:normalViewPr>
  <p:slideViewPr>
    <p:cSldViewPr snapToGrid="0">
      <p:cViewPr varScale="1">
        <p:scale>
          <a:sx n="83" d="100"/>
          <a:sy n="83" d="100"/>
        </p:scale>
        <p:origin x="686" y="67"/>
      </p:cViewPr>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6F2C8F-1D87-4DDA-A38B-CA3D612D6A9D}" type="doc">
      <dgm:prSet loTypeId="urn:microsoft.com/office/officeart/2005/8/layout/cycle8" loCatId="cycle" qsTypeId="urn:microsoft.com/office/officeart/2005/8/quickstyle/simple5" qsCatId="simple" csTypeId="urn:microsoft.com/office/officeart/2005/8/colors/accent1_3" csCatId="accent1" phldr="1"/>
      <dgm:spPr/>
    </dgm:pt>
    <dgm:pt modelId="{9C6FE4E6-DD8B-4E5C-8865-085DAD31D22D}">
      <dgm:prSet phldrT="[Texte]" custT="1"/>
      <dgm:spPr/>
      <dgm:t>
        <a:bodyPr/>
        <a:lstStyle/>
        <a:p>
          <a:r>
            <a:rPr lang="fr-FR" sz="2400" b="1" dirty="0" smtClean="0">
              <a:solidFill>
                <a:srgbClr val="0070C0"/>
              </a:solidFill>
            </a:rPr>
            <a:t>Protection </a:t>
          </a:r>
          <a:r>
            <a:rPr lang="fr-FR" sz="2400" b="1" dirty="0">
              <a:solidFill>
                <a:srgbClr val="0070C0"/>
              </a:solidFill>
            </a:rPr>
            <a:t>de l’environnement </a:t>
          </a:r>
          <a:endParaRPr lang="fr-ML" sz="2400" b="1" dirty="0">
            <a:solidFill>
              <a:srgbClr val="0070C0"/>
            </a:solidFill>
          </a:endParaRPr>
        </a:p>
      </dgm:t>
    </dgm:pt>
    <dgm:pt modelId="{C4100AAD-10F4-4FEF-B006-BBE2C79ADA63}" type="parTrans" cxnId="{B4FBCA40-94C2-4DDA-BB79-6B27334B2783}">
      <dgm:prSet/>
      <dgm:spPr/>
      <dgm:t>
        <a:bodyPr/>
        <a:lstStyle/>
        <a:p>
          <a:endParaRPr lang="fr-ML"/>
        </a:p>
      </dgm:t>
    </dgm:pt>
    <dgm:pt modelId="{A0C2E66F-7B4E-4C7C-ADDE-8AADC2363B27}" type="sibTrans" cxnId="{B4FBCA40-94C2-4DDA-BB79-6B27334B2783}">
      <dgm:prSet/>
      <dgm:spPr/>
      <dgm:t>
        <a:bodyPr/>
        <a:lstStyle/>
        <a:p>
          <a:endParaRPr lang="fr-ML"/>
        </a:p>
      </dgm:t>
    </dgm:pt>
    <dgm:pt modelId="{DBE468A3-84E8-41E7-B61C-CFC6C4D61F2E}">
      <dgm:prSet phldrT="[Texte]" custT="1"/>
      <dgm:spPr/>
      <dgm:t>
        <a:bodyPr/>
        <a:lstStyle/>
        <a:p>
          <a:r>
            <a:rPr lang="fr-FR" sz="2500" b="1" dirty="0" smtClean="0">
              <a:solidFill>
                <a:srgbClr val="0070C0"/>
              </a:solidFill>
            </a:rPr>
            <a:t>Progrès </a:t>
          </a:r>
          <a:r>
            <a:rPr lang="fr-FR" sz="2500" b="1" dirty="0">
              <a:solidFill>
                <a:srgbClr val="0070C0"/>
              </a:solidFill>
            </a:rPr>
            <a:t>social</a:t>
          </a:r>
          <a:endParaRPr lang="fr-ML" sz="2500" b="1" dirty="0">
            <a:solidFill>
              <a:srgbClr val="0070C0"/>
            </a:solidFill>
          </a:endParaRPr>
        </a:p>
      </dgm:t>
    </dgm:pt>
    <dgm:pt modelId="{8435C615-7566-4520-AD50-6ED4869F40F3}" type="parTrans" cxnId="{ACC874A1-2CD2-42A0-B84C-4978054EC007}">
      <dgm:prSet/>
      <dgm:spPr/>
      <dgm:t>
        <a:bodyPr/>
        <a:lstStyle/>
        <a:p>
          <a:endParaRPr lang="fr-ML"/>
        </a:p>
      </dgm:t>
    </dgm:pt>
    <dgm:pt modelId="{9D905C17-59D5-456B-8772-EDB7E79F9238}" type="sibTrans" cxnId="{ACC874A1-2CD2-42A0-B84C-4978054EC007}">
      <dgm:prSet/>
      <dgm:spPr/>
      <dgm:t>
        <a:bodyPr/>
        <a:lstStyle/>
        <a:p>
          <a:endParaRPr lang="fr-ML"/>
        </a:p>
      </dgm:t>
    </dgm:pt>
    <dgm:pt modelId="{7D1C4B0C-914E-45CA-B71F-DD91459E3619}">
      <dgm:prSet phldrT="[Texte]" custT="1"/>
      <dgm:spPr/>
      <dgm:t>
        <a:bodyPr/>
        <a:lstStyle/>
        <a:p>
          <a:r>
            <a:rPr lang="fr-FR" sz="2800" dirty="0" smtClean="0">
              <a:solidFill>
                <a:srgbClr val="0070C0"/>
              </a:solidFill>
            </a:rPr>
            <a:t>  Economie </a:t>
          </a:r>
          <a:r>
            <a:rPr lang="fr-FR" sz="2800" dirty="0">
              <a:solidFill>
                <a:srgbClr val="0070C0"/>
              </a:solidFill>
            </a:rPr>
            <a:t>à long terme</a:t>
          </a:r>
          <a:endParaRPr lang="fr-ML" sz="2800" dirty="0">
            <a:solidFill>
              <a:srgbClr val="0070C0"/>
            </a:solidFill>
          </a:endParaRPr>
        </a:p>
      </dgm:t>
    </dgm:pt>
    <dgm:pt modelId="{6CC3C52D-17A4-4031-B37E-9618B196B371}" type="parTrans" cxnId="{FDB660C0-9155-4CB5-B19F-D35204B24A3B}">
      <dgm:prSet/>
      <dgm:spPr/>
      <dgm:t>
        <a:bodyPr/>
        <a:lstStyle/>
        <a:p>
          <a:endParaRPr lang="fr-ML"/>
        </a:p>
      </dgm:t>
    </dgm:pt>
    <dgm:pt modelId="{8731D1E1-0DBC-4074-954E-CB4002538A97}" type="sibTrans" cxnId="{FDB660C0-9155-4CB5-B19F-D35204B24A3B}">
      <dgm:prSet/>
      <dgm:spPr/>
      <dgm:t>
        <a:bodyPr/>
        <a:lstStyle/>
        <a:p>
          <a:endParaRPr lang="fr-ML"/>
        </a:p>
      </dgm:t>
    </dgm:pt>
    <dgm:pt modelId="{4164491F-E6EE-4768-829B-1D45FE60E816}" type="pres">
      <dgm:prSet presAssocID="{476F2C8F-1D87-4DDA-A38B-CA3D612D6A9D}" presName="compositeShape" presStyleCnt="0">
        <dgm:presLayoutVars>
          <dgm:chMax val="7"/>
          <dgm:dir/>
          <dgm:resizeHandles val="exact"/>
        </dgm:presLayoutVars>
      </dgm:prSet>
      <dgm:spPr/>
    </dgm:pt>
    <dgm:pt modelId="{5BE3C987-B316-4CFB-A564-269A39C127CC}" type="pres">
      <dgm:prSet presAssocID="{476F2C8F-1D87-4DDA-A38B-CA3D612D6A9D}" presName="wedge1" presStyleLbl="node1" presStyleIdx="0" presStyleCnt="3" custLinFactNeighborX="-91785" custLinFactNeighborY="3540"/>
      <dgm:spPr/>
      <dgm:t>
        <a:bodyPr/>
        <a:lstStyle/>
        <a:p>
          <a:endParaRPr lang="fr-FR"/>
        </a:p>
      </dgm:t>
    </dgm:pt>
    <dgm:pt modelId="{9BF4FE57-81B9-4485-99FE-365FC6A7DC6A}" type="pres">
      <dgm:prSet presAssocID="{476F2C8F-1D87-4DDA-A38B-CA3D612D6A9D}" presName="dummy1a" presStyleCnt="0"/>
      <dgm:spPr/>
    </dgm:pt>
    <dgm:pt modelId="{CCC0A4AA-CDED-40BD-8AB0-F3554EF92AD5}" type="pres">
      <dgm:prSet presAssocID="{476F2C8F-1D87-4DDA-A38B-CA3D612D6A9D}" presName="dummy1b" presStyleCnt="0"/>
      <dgm:spPr/>
    </dgm:pt>
    <dgm:pt modelId="{92C6690A-42E8-4730-A0EE-58BFD04C3E42}" type="pres">
      <dgm:prSet presAssocID="{476F2C8F-1D87-4DDA-A38B-CA3D612D6A9D}" presName="wedge1Tx" presStyleLbl="node1" presStyleIdx="0" presStyleCnt="3">
        <dgm:presLayoutVars>
          <dgm:chMax val="0"/>
          <dgm:chPref val="0"/>
          <dgm:bulletEnabled val="1"/>
        </dgm:presLayoutVars>
      </dgm:prSet>
      <dgm:spPr/>
      <dgm:t>
        <a:bodyPr/>
        <a:lstStyle/>
        <a:p>
          <a:endParaRPr lang="fr-FR"/>
        </a:p>
      </dgm:t>
    </dgm:pt>
    <dgm:pt modelId="{E6AAC591-9094-4501-BC55-C45703E02225}" type="pres">
      <dgm:prSet presAssocID="{476F2C8F-1D87-4DDA-A38B-CA3D612D6A9D}" presName="wedge2" presStyleLbl="node1" presStyleIdx="1" presStyleCnt="3" custLinFactNeighborX="-92033" custLinFactNeighborY="-31"/>
      <dgm:spPr/>
      <dgm:t>
        <a:bodyPr/>
        <a:lstStyle/>
        <a:p>
          <a:endParaRPr lang="fr-FR"/>
        </a:p>
      </dgm:t>
    </dgm:pt>
    <dgm:pt modelId="{22A29969-C86B-46A2-AE3F-BE61DCE67730}" type="pres">
      <dgm:prSet presAssocID="{476F2C8F-1D87-4DDA-A38B-CA3D612D6A9D}" presName="dummy2a" presStyleCnt="0"/>
      <dgm:spPr/>
    </dgm:pt>
    <dgm:pt modelId="{673D8C9D-57E1-4965-B56C-D46947173887}" type="pres">
      <dgm:prSet presAssocID="{476F2C8F-1D87-4DDA-A38B-CA3D612D6A9D}" presName="dummy2b" presStyleCnt="0"/>
      <dgm:spPr/>
    </dgm:pt>
    <dgm:pt modelId="{51B0C986-48F5-484C-95AB-0AED9E2E70E2}" type="pres">
      <dgm:prSet presAssocID="{476F2C8F-1D87-4DDA-A38B-CA3D612D6A9D}" presName="wedge2Tx" presStyleLbl="node1" presStyleIdx="1" presStyleCnt="3">
        <dgm:presLayoutVars>
          <dgm:chMax val="0"/>
          <dgm:chPref val="0"/>
          <dgm:bulletEnabled val="1"/>
        </dgm:presLayoutVars>
      </dgm:prSet>
      <dgm:spPr/>
      <dgm:t>
        <a:bodyPr/>
        <a:lstStyle/>
        <a:p>
          <a:endParaRPr lang="fr-FR"/>
        </a:p>
      </dgm:t>
    </dgm:pt>
    <dgm:pt modelId="{F174549F-FA47-4302-9DFE-B9C9FE590905}" type="pres">
      <dgm:prSet presAssocID="{476F2C8F-1D87-4DDA-A38B-CA3D612D6A9D}" presName="wedge3" presStyleLbl="node1" presStyleIdx="2" presStyleCnt="3" custScaleX="110488" custLinFactNeighborX="-88809" custLinFactNeighborY="2530"/>
      <dgm:spPr/>
      <dgm:t>
        <a:bodyPr/>
        <a:lstStyle/>
        <a:p>
          <a:endParaRPr lang="fr-FR"/>
        </a:p>
      </dgm:t>
    </dgm:pt>
    <dgm:pt modelId="{80BEB82A-796C-4AB0-97F4-92B3D1500BB1}" type="pres">
      <dgm:prSet presAssocID="{476F2C8F-1D87-4DDA-A38B-CA3D612D6A9D}" presName="dummy3a" presStyleCnt="0"/>
      <dgm:spPr/>
    </dgm:pt>
    <dgm:pt modelId="{2F0DE306-68F1-402C-BBB4-96AB955323C6}" type="pres">
      <dgm:prSet presAssocID="{476F2C8F-1D87-4DDA-A38B-CA3D612D6A9D}" presName="dummy3b" presStyleCnt="0"/>
      <dgm:spPr/>
    </dgm:pt>
    <dgm:pt modelId="{520309C5-ADBB-4DC5-8F07-E4719DB4AEE2}" type="pres">
      <dgm:prSet presAssocID="{476F2C8F-1D87-4DDA-A38B-CA3D612D6A9D}" presName="wedge3Tx" presStyleLbl="node1" presStyleIdx="2" presStyleCnt="3">
        <dgm:presLayoutVars>
          <dgm:chMax val="0"/>
          <dgm:chPref val="0"/>
          <dgm:bulletEnabled val="1"/>
        </dgm:presLayoutVars>
      </dgm:prSet>
      <dgm:spPr/>
      <dgm:t>
        <a:bodyPr/>
        <a:lstStyle/>
        <a:p>
          <a:endParaRPr lang="fr-FR"/>
        </a:p>
      </dgm:t>
    </dgm:pt>
    <dgm:pt modelId="{B1209483-AF29-4201-AAA7-7F664125D511}" type="pres">
      <dgm:prSet presAssocID="{A0C2E66F-7B4E-4C7C-ADDE-8AADC2363B27}" presName="arrowWedge1" presStyleLbl="fgSibTrans2D1" presStyleIdx="0" presStyleCnt="3" custLinFactNeighborX="240" custLinFactNeighborY="-2067"/>
      <dgm:spPr/>
    </dgm:pt>
    <dgm:pt modelId="{154ED64F-FB7D-4A6E-82AC-FEA9BF43C70B}" type="pres">
      <dgm:prSet presAssocID="{9D905C17-59D5-456B-8772-EDB7E79F9238}" presName="arrowWedge2" presStyleLbl="fgSibTrans2D1" presStyleIdx="1" presStyleCnt="3"/>
      <dgm:spPr/>
    </dgm:pt>
    <dgm:pt modelId="{AA35CCC6-E46A-457A-B265-40472A86B3C6}" type="pres">
      <dgm:prSet presAssocID="{8731D1E1-0DBC-4074-954E-CB4002538A97}" presName="arrowWedge3" presStyleLbl="fgSibTrans2D1" presStyleIdx="2" presStyleCnt="3"/>
      <dgm:spPr/>
    </dgm:pt>
  </dgm:ptLst>
  <dgm:cxnLst>
    <dgm:cxn modelId="{959C20CB-8B27-4E4E-9FAA-7B8F51F63D1C}" type="presOf" srcId="{7D1C4B0C-914E-45CA-B71F-DD91459E3619}" destId="{F174549F-FA47-4302-9DFE-B9C9FE590905}" srcOrd="0" destOrd="0" presId="urn:microsoft.com/office/officeart/2005/8/layout/cycle8"/>
    <dgm:cxn modelId="{7969F4DE-918B-4158-87BB-62D38B2AB456}" type="presOf" srcId="{9C6FE4E6-DD8B-4E5C-8865-085DAD31D22D}" destId="{92C6690A-42E8-4730-A0EE-58BFD04C3E42}" srcOrd="1" destOrd="0" presId="urn:microsoft.com/office/officeart/2005/8/layout/cycle8"/>
    <dgm:cxn modelId="{6D1292ED-9555-4992-8118-3005A229E56E}" type="presOf" srcId="{9C6FE4E6-DD8B-4E5C-8865-085DAD31D22D}" destId="{5BE3C987-B316-4CFB-A564-269A39C127CC}" srcOrd="0" destOrd="0" presId="urn:microsoft.com/office/officeart/2005/8/layout/cycle8"/>
    <dgm:cxn modelId="{F82EC863-794F-47DC-8CD1-39DFDB1DACEC}" type="presOf" srcId="{7D1C4B0C-914E-45CA-B71F-DD91459E3619}" destId="{520309C5-ADBB-4DC5-8F07-E4719DB4AEE2}" srcOrd="1" destOrd="0" presId="urn:microsoft.com/office/officeart/2005/8/layout/cycle8"/>
    <dgm:cxn modelId="{565B6D8C-B771-4DBD-9787-73E13BD42E17}" type="presOf" srcId="{DBE468A3-84E8-41E7-B61C-CFC6C4D61F2E}" destId="{E6AAC591-9094-4501-BC55-C45703E02225}" srcOrd="0" destOrd="0" presId="urn:microsoft.com/office/officeart/2005/8/layout/cycle8"/>
    <dgm:cxn modelId="{CBD6E738-3E35-48D9-AD98-301E816A20D2}" type="presOf" srcId="{476F2C8F-1D87-4DDA-A38B-CA3D612D6A9D}" destId="{4164491F-E6EE-4768-829B-1D45FE60E816}" srcOrd="0" destOrd="0" presId="urn:microsoft.com/office/officeart/2005/8/layout/cycle8"/>
    <dgm:cxn modelId="{FDB660C0-9155-4CB5-B19F-D35204B24A3B}" srcId="{476F2C8F-1D87-4DDA-A38B-CA3D612D6A9D}" destId="{7D1C4B0C-914E-45CA-B71F-DD91459E3619}" srcOrd="2" destOrd="0" parTransId="{6CC3C52D-17A4-4031-B37E-9618B196B371}" sibTransId="{8731D1E1-0DBC-4074-954E-CB4002538A97}"/>
    <dgm:cxn modelId="{ACC874A1-2CD2-42A0-B84C-4978054EC007}" srcId="{476F2C8F-1D87-4DDA-A38B-CA3D612D6A9D}" destId="{DBE468A3-84E8-41E7-B61C-CFC6C4D61F2E}" srcOrd="1" destOrd="0" parTransId="{8435C615-7566-4520-AD50-6ED4869F40F3}" sibTransId="{9D905C17-59D5-456B-8772-EDB7E79F9238}"/>
    <dgm:cxn modelId="{B4FBCA40-94C2-4DDA-BB79-6B27334B2783}" srcId="{476F2C8F-1D87-4DDA-A38B-CA3D612D6A9D}" destId="{9C6FE4E6-DD8B-4E5C-8865-085DAD31D22D}" srcOrd="0" destOrd="0" parTransId="{C4100AAD-10F4-4FEF-B006-BBE2C79ADA63}" sibTransId="{A0C2E66F-7B4E-4C7C-ADDE-8AADC2363B27}"/>
    <dgm:cxn modelId="{95082BD5-0A03-4BD8-B223-84A20F30F5A4}" type="presOf" srcId="{DBE468A3-84E8-41E7-B61C-CFC6C4D61F2E}" destId="{51B0C986-48F5-484C-95AB-0AED9E2E70E2}" srcOrd="1" destOrd="0" presId="urn:microsoft.com/office/officeart/2005/8/layout/cycle8"/>
    <dgm:cxn modelId="{DC7C104D-F645-4A90-B58B-2214FC34224D}" type="presParOf" srcId="{4164491F-E6EE-4768-829B-1D45FE60E816}" destId="{5BE3C987-B316-4CFB-A564-269A39C127CC}" srcOrd="0" destOrd="0" presId="urn:microsoft.com/office/officeart/2005/8/layout/cycle8"/>
    <dgm:cxn modelId="{F3985EA8-46C7-4431-85F5-1F4401823ADE}" type="presParOf" srcId="{4164491F-E6EE-4768-829B-1D45FE60E816}" destId="{9BF4FE57-81B9-4485-99FE-365FC6A7DC6A}" srcOrd="1" destOrd="0" presId="urn:microsoft.com/office/officeart/2005/8/layout/cycle8"/>
    <dgm:cxn modelId="{BF706A4A-0D42-4B71-BB9A-D933FDC9C1C8}" type="presParOf" srcId="{4164491F-E6EE-4768-829B-1D45FE60E816}" destId="{CCC0A4AA-CDED-40BD-8AB0-F3554EF92AD5}" srcOrd="2" destOrd="0" presId="urn:microsoft.com/office/officeart/2005/8/layout/cycle8"/>
    <dgm:cxn modelId="{871450D1-0BBF-4025-BDCE-CC01CC58F283}" type="presParOf" srcId="{4164491F-E6EE-4768-829B-1D45FE60E816}" destId="{92C6690A-42E8-4730-A0EE-58BFD04C3E42}" srcOrd="3" destOrd="0" presId="urn:microsoft.com/office/officeart/2005/8/layout/cycle8"/>
    <dgm:cxn modelId="{BD4A7E67-0629-48BA-B4EF-F5A1990CDC45}" type="presParOf" srcId="{4164491F-E6EE-4768-829B-1D45FE60E816}" destId="{E6AAC591-9094-4501-BC55-C45703E02225}" srcOrd="4" destOrd="0" presId="urn:microsoft.com/office/officeart/2005/8/layout/cycle8"/>
    <dgm:cxn modelId="{1C700602-90B6-40C0-8659-D0D8A29381FF}" type="presParOf" srcId="{4164491F-E6EE-4768-829B-1D45FE60E816}" destId="{22A29969-C86B-46A2-AE3F-BE61DCE67730}" srcOrd="5" destOrd="0" presId="urn:microsoft.com/office/officeart/2005/8/layout/cycle8"/>
    <dgm:cxn modelId="{EE50A7B3-7479-481D-BB58-9EDA7A9F70D9}" type="presParOf" srcId="{4164491F-E6EE-4768-829B-1D45FE60E816}" destId="{673D8C9D-57E1-4965-B56C-D46947173887}" srcOrd="6" destOrd="0" presId="urn:microsoft.com/office/officeart/2005/8/layout/cycle8"/>
    <dgm:cxn modelId="{975CE79C-7A8A-490B-9CEC-F763A969C638}" type="presParOf" srcId="{4164491F-E6EE-4768-829B-1D45FE60E816}" destId="{51B0C986-48F5-484C-95AB-0AED9E2E70E2}" srcOrd="7" destOrd="0" presId="urn:microsoft.com/office/officeart/2005/8/layout/cycle8"/>
    <dgm:cxn modelId="{8F871127-666F-4959-BD9E-8E8CE1A54502}" type="presParOf" srcId="{4164491F-E6EE-4768-829B-1D45FE60E816}" destId="{F174549F-FA47-4302-9DFE-B9C9FE590905}" srcOrd="8" destOrd="0" presId="urn:microsoft.com/office/officeart/2005/8/layout/cycle8"/>
    <dgm:cxn modelId="{650DD619-81FB-4C0C-9A63-7B0E795CB1BD}" type="presParOf" srcId="{4164491F-E6EE-4768-829B-1D45FE60E816}" destId="{80BEB82A-796C-4AB0-97F4-92B3D1500BB1}" srcOrd="9" destOrd="0" presId="urn:microsoft.com/office/officeart/2005/8/layout/cycle8"/>
    <dgm:cxn modelId="{D0BCCFC6-0A18-425A-8DB5-B7B05A321F8B}" type="presParOf" srcId="{4164491F-E6EE-4768-829B-1D45FE60E816}" destId="{2F0DE306-68F1-402C-BBB4-96AB955323C6}" srcOrd="10" destOrd="0" presId="urn:microsoft.com/office/officeart/2005/8/layout/cycle8"/>
    <dgm:cxn modelId="{50F41594-DEDF-4163-B87C-16442749DB97}" type="presParOf" srcId="{4164491F-E6EE-4768-829B-1D45FE60E816}" destId="{520309C5-ADBB-4DC5-8F07-E4719DB4AEE2}" srcOrd="11" destOrd="0" presId="urn:microsoft.com/office/officeart/2005/8/layout/cycle8"/>
    <dgm:cxn modelId="{5153780D-0186-4D20-9085-D20B159A2D73}" type="presParOf" srcId="{4164491F-E6EE-4768-829B-1D45FE60E816}" destId="{B1209483-AF29-4201-AAA7-7F664125D511}" srcOrd="12" destOrd="0" presId="urn:microsoft.com/office/officeart/2005/8/layout/cycle8"/>
    <dgm:cxn modelId="{B2355E3E-BABB-41F9-875C-94F75ABA247E}" type="presParOf" srcId="{4164491F-E6EE-4768-829B-1D45FE60E816}" destId="{154ED64F-FB7D-4A6E-82AC-FEA9BF43C70B}" srcOrd="13" destOrd="0" presId="urn:microsoft.com/office/officeart/2005/8/layout/cycle8"/>
    <dgm:cxn modelId="{12FA855C-686C-4A48-B5E6-B3E6EE0AED64}" type="presParOf" srcId="{4164491F-E6EE-4768-829B-1D45FE60E816}" destId="{AA35CCC6-E46A-457A-B265-40472A86B3C6}"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3C987-B316-4CFB-A564-269A39C127CC}">
      <dsp:nvSpPr>
        <dsp:cNvPr id="0" name=""/>
        <dsp:cNvSpPr/>
      </dsp:nvSpPr>
      <dsp:spPr>
        <a:xfrm>
          <a:off x="236683" y="419918"/>
          <a:ext cx="3723310" cy="3723310"/>
        </a:xfrm>
        <a:prstGeom prst="pie">
          <a:avLst>
            <a:gd name="adj1" fmla="val 16200000"/>
            <a:gd name="adj2" fmla="val 1800000"/>
          </a:avLst>
        </a:prstGeom>
        <a:gradFill rotWithShape="0">
          <a:gsLst>
            <a:gs pos="0">
              <a:schemeClr val="accent1">
                <a:shade val="80000"/>
                <a:hueOff val="0"/>
                <a:satOff val="0"/>
                <a:lumOff val="0"/>
                <a:alphaOff val="0"/>
                <a:tint val="94000"/>
                <a:satMod val="105000"/>
                <a:lumMod val="102000"/>
              </a:schemeClr>
            </a:gs>
            <a:gs pos="100000">
              <a:schemeClr val="accent1">
                <a:shade val="80000"/>
                <a:hueOff val="0"/>
                <a:satOff val="0"/>
                <a:lumOff val="0"/>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1" kern="1200" dirty="0" smtClean="0">
              <a:solidFill>
                <a:srgbClr val="0070C0"/>
              </a:solidFill>
            </a:rPr>
            <a:t>Protection </a:t>
          </a:r>
          <a:r>
            <a:rPr lang="fr-FR" sz="2400" b="1" kern="1200" dirty="0">
              <a:solidFill>
                <a:srgbClr val="0070C0"/>
              </a:solidFill>
            </a:rPr>
            <a:t>de l’environnement </a:t>
          </a:r>
          <a:endParaRPr lang="fr-ML" sz="2400" b="1" kern="1200" dirty="0">
            <a:solidFill>
              <a:srgbClr val="0070C0"/>
            </a:solidFill>
          </a:endParaRPr>
        </a:p>
      </dsp:txBody>
      <dsp:txXfrm>
        <a:off x="2198956" y="1208905"/>
        <a:ext cx="1329753" cy="1108128"/>
      </dsp:txXfrm>
    </dsp:sp>
    <dsp:sp modelId="{E6AAC591-9094-4501-BC55-C45703E02225}">
      <dsp:nvSpPr>
        <dsp:cNvPr id="0" name=""/>
        <dsp:cNvSpPr/>
      </dsp:nvSpPr>
      <dsp:spPr>
        <a:xfrm>
          <a:off x="150766" y="419934"/>
          <a:ext cx="3723310" cy="3723310"/>
        </a:xfrm>
        <a:prstGeom prst="pie">
          <a:avLst>
            <a:gd name="adj1" fmla="val 1800000"/>
            <a:gd name="adj2" fmla="val 9000000"/>
          </a:avLst>
        </a:prstGeom>
        <a:gradFill rotWithShape="0">
          <a:gsLst>
            <a:gs pos="0">
              <a:schemeClr val="accent1">
                <a:shade val="80000"/>
                <a:hueOff val="0"/>
                <a:satOff val="0"/>
                <a:lumOff val="4684"/>
                <a:alphaOff val="0"/>
                <a:tint val="94000"/>
                <a:satMod val="105000"/>
                <a:lumMod val="102000"/>
              </a:schemeClr>
            </a:gs>
            <a:gs pos="100000">
              <a:schemeClr val="accent1">
                <a:shade val="80000"/>
                <a:hueOff val="0"/>
                <a:satOff val="0"/>
                <a:lumOff val="4684"/>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fr-FR" sz="2500" b="1" kern="1200" dirty="0" smtClean="0">
              <a:solidFill>
                <a:srgbClr val="0070C0"/>
              </a:solidFill>
            </a:rPr>
            <a:t>Progrès </a:t>
          </a:r>
          <a:r>
            <a:rPr lang="fr-FR" sz="2500" b="1" kern="1200" dirty="0">
              <a:solidFill>
                <a:srgbClr val="0070C0"/>
              </a:solidFill>
            </a:rPr>
            <a:t>social</a:t>
          </a:r>
          <a:endParaRPr lang="fr-ML" sz="2500" b="1" kern="1200" dirty="0">
            <a:solidFill>
              <a:srgbClr val="0070C0"/>
            </a:solidFill>
          </a:endParaRPr>
        </a:p>
      </dsp:txBody>
      <dsp:txXfrm>
        <a:off x="1037269" y="2835653"/>
        <a:ext cx="1994630" cy="975152"/>
      </dsp:txXfrm>
    </dsp:sp>
    <dsp:sp modelId="{F174549F-FA47-4302-9DFE-B9C9FE590905}">
      <dsp:nvSpPr>
        <dsp:cNvPr id="0" name=""/>
        <dsp:cNvSpPr/>
      </dsp:nvSpPr>
      <dsp:spPr>
        <a:xfrm>
          <a:off x="-1126" y="382313"/>
          <a:ext cx="4113810" cy="3723310"/>
        </a:xfrm>
        <a:prstGeom prst="pie">
          <a:avLst>
            <a:gd name="adj1" fmla="val 9000000"/>
            <a:gd name="adj2" fmla="val 16200000"/>
          </a:avLst>
        </a:prstGeom>
        <a:gradFill rotWithShape="0">
          <a:gsLst>
            <a:gs pos="0">
              <a:schemeClr val="accent1">
                <a:shade val="80000"/>
                <a:hueOff val="0"/>
                <a:satOff val="0"/>
                <a:lumOff val="9367"/>
                <a:alphaOff val="0"/>
                <a:tint val="94000"/>
                <a:satMod val="105000"/>
                <a:lumMod val="102000"/>
              </a:schemeClr>
            </a:gs>
            <a:gs pos="100000">
              <a:schemeClr val="accent1">
                <a:shade val="80000"/>
                <a:hueOff val="0"/>
                <a:satOff val="0"/>
                <a:lumOff val="9367"/>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solidFill>
                <a:srgbClr val="0070C0"/>
              </a:solidFill>
            </a:rPr>
            <a:t>  Economie </a:t>
          </a:r>
          <a:r>
            <a:rPr lang="fr-FR" sz="2800" kern="1200" dirty="0">
              <a:solidFill>
                <a:srgbClr val="0070C0"/>
              </a:solidFill>
            </a:rPr>
            <a:t>à long terme</a:t>
          </a:r>
          <a:endParaRPr lang="fr-ML" sz="2800" kern="1200" dirty="0">
            <a:solidFill>
              <a:srgbClr val="0070C0"/>
            </a:solidFill>
          </a:endParaRPr>
        </a:p>
      </dsp:txBody>
      <dsp:txXfrm>
        <a:off x="475390" y="1171300"/>
        <a:ext cx="1469218" cy="1108128"/>
      </dsp:txXfrm>
    </dsp:sp>
    <dsp:sp modelId="{B1209483-AF29-4201-AAA7-7F664125D511}">
      <dsp:nvSpPr>
        <dsp:cNvPr id="0" name=""/>
        <dsp:cNvSpPr/>
      </dsp:nvSpPr>
      <dsp:spPr>
        <a:xfrm>
          <a:off x="16542" y="102938"/>
          <a:ext cx="4184291" cy="4184291"/>
        </a:xfrm>
        <a:prstGeom prst="circularArrow">
          <a:avLst>
            <a:gd name="adj1" fmla="val 5085"/>
            <a:gd name="adj2" fmla="val 327528"/>
            <a:gd name="adj3" fmla="val 1472472"/>
            <a:gd name="adj4" fmla="val 16199432"/>
            <a:gd name="adj5" fmla="val 5932"/>
          </a:avLst>
        </a:prstGeom>
        <a:gradFill rotWithShape="0">
          <a:gsLst>
            <a:gs pos="0">
              <a:schemeClr val="accent1">
                <a:shade val="90000"/>
                <a:hueOff val="0"/>
                <a:satOff val="0"/>
                <a:lumOff val="0"/>
                <a:alphaOff val="0"/>
                <a:tint val="94000"/>
                <a:satMod val="105000"/>
                <a:lumMod val="102000"/>
              </a:schemeClr>
            </a:gs>
            <a:gs pos="100000">
              <a:schemeClr val="accent1">
                <a:shade val="90000"/>
                <a:hueOff val="0"/>
                <a:satOff val="0"/>
                <a:lumOff val="0"/>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54ED64F-FB7D-4A6E-82AC-FEA9BF43C70B}">
      <dsp:nvSpPr>
        <dsp:cNvPr id="0" name=""/>
        <dsp:cNvSpPr/>
      </dsp:nvSpPr>
      <dsp:spPr>
        <a:xfrm>
          <a:off x="-79723" y="189208"/>
          <a:ext cx="4184291" cy="4184291"/>
        </a:xfrm>
        <a:prstGeom prst="circularArrow">
          <a:avLst>
            <a:gd name="adj1" fmla="val 5085"/>
            <a:gd name="adj2" fmla="val 327528"/>
            <a:gd name="adj3" fmla="val 8671970"/>
            <a:gd name="adj4" fmla="val 1800502"/>
            <a:gd name="adj5" fmla="val 5932"/>
          </a:avLst>
        </a:prstGeom>
        <a:gradFill rotWithShape="0">
          <a:gsLst>
            <a:gs pos="0">
              <a:schemeClr val="accent1">
                <a:shade val="90000"/>
                <a:hueOff val="0"/>
                <a:satOff val="0"/>
                <a:lumOff val="2266"/>
                <a:alphaOff val="0"/>
                <a:tint val="94000"/>
                <a:satMod val="105000"/>
                <a:lumMod val="102000"/>
              </a:schemeClr>
            </a:gs>
            <a:gs pos="100000">
              <a:schemeClr val="accent1">
                <a:shade val="90000"/>
                <a:hueOff val="0"/>
                <a:satOff val="0"/>
                <a:lumOff val="2266"/>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A35CCC6-E46A-457A-B265-40472A86B3C6}">
      <dsp:nvSpPr>
        <dsp:cNvPr id="0" name=""/>
        <dsp:cNvSpPr/>
      </dsp:nvSpPr>
      <dsp:spPr>
        <a:xfrm>
          <a:off x="-38759" y="151822"/>
          <a:ext cx="4184291" cy="4184291"/>
        </a:xfrm>
        <a:prstGeom prst="circularArrow">
          <a:avLst>
            <a:gd name="adj1" fmla="val 5085"/>
            <a:gd name="adj2" fmla="val 327528"/>
            <a:gd name="adj3" fmla="val 15873039"/>
            <a:gd name="adj4" fmla="val 9000000"/>
            <a:gd name="adj5" fmla="val 5932"/>
          </a:avLst>
        </a:prstGeom>
        <a:gradFill rotWithShape="0">
          <a:gsLst>
            <a:gs pos="0">
              <a:schemeClr val="accent1">
                <a:shade val="90000"/>
                <a:hueOff val="0"/>
                <a:satOff val="0"/>
                <a:lumOff val="4531"/>
                <a:alphaOff val="0"/>
                <a:tint val="94000"/>
                <a:satMod val="105000"/>
                <a:lumMod val="102000"/>
              </a:schemeClr>
            </a:gs>
            <a:gs pos="100000">
              <a:schemeClr val="accent1">
                <a:shade val="90000"/>
                <a:hueOff val="0"/>
                <a:satOff val="0"/>
                <a:lumOff val="4531"/>
                <a:alphaOff val="0"/>
                <a:shade val="74000"/>
                <a:satMod val="128000"/>
                <a:lumMod val="100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9E30CD-B77D-4BB3-B70F-8D9572AF69E3}" type="datetimeFigureOut">
              <a:rPr lang="fr-FR" smtClean="0"/>
              <a:t>06/06/2024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F46779-B807-46A7-A6EB-AB10CD18172B}" type="slidenum">
              <a:rPr lang="fr-FR" smtClean="0"/>
              <a:t>‹N°›</a:t>
            </a:fld>
            <a:endParaRPr lang="fr-FR"/>
          </a:p>
        </p:txBody>
      </p:sp>
    </p:spTree>
    <p:extLst>
      <p:ext uri="{BB962C8B-B14F-4D97-AF65-F5344CB8AC3E}">
        <p14:creationId xmlns:p14="http://schemas.microsoft.com/office/powerpoint/2010/main" val="22111698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CFCB9B-ED28-4993-91F2-7EDBBFD42FD6}" type="datetimeFigureOut">
              <a:rPr lang="fr-FR" smtClean="0"/>
              <a:t>06/06/2024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B77693-7FE0-4701-AADF-8695452D6B0C}" type="slidenum">
              <a:rPr lang="fr-FR" smtClean="0"/>
              <a:t>‹N°›</a:t>
            </a:fld>
            <a:endParaRPr lang="fr-FR"/>
          </a:p>
        </p:txBody>
      </p:sp>
    </p:spTree>
    <p:extLst>
      <p:ext uri="{BB962C8B-B14F-4D97-AF65-F5344CB8AC3E}">
        <p14:creationId xmlns:p14="http://schemas.microsoft.com/office/powerpoint/2010/main" val="1509829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FAEB26A-47C9-4A76-A2C7-581246C2ED81}" type="datetime1">
              <a:rPr lang="fr-ML" smtClean="0"/>
              <a:t>06/06/2024</a:t>
            </a:fld>
            <a:endParaRPr lang="fr-ML"/>
          </a:p>
        </p:txBody>
      </p:sp>
      <p:sp>
        <p:nvSpPr>
          <p:cNvPr id="5" name="Footer Placeholder 4"/>
          <p:cNvSpPr>
            <a:spLocks noGrp="1"/>
          </p:cNvSpPr>
          <p:nvPr>
            <p:ph type="ftr" sz="quarter" idx="11"/>
          </p:nvPr>
        </p:nvSpPr>
        <p:spPr>
          <a:xfrm>
            <a:off x="1876424" y="5410201"/>
            <a:ext cx="5124886" cy="365125"/>
          </a:xfrm>
        </p:spPr>
        <p:txBody>
          <a:bodyPr/>
          <a:lstStyle/>
          <a:p>
            <a:endParaRPr lang="fr-ML"/>
          </a:p>
        </p:txBody>
      </p:sp>
      <p:sp>
        <p:nvSpPr>
          <p:cNvPr id="6" name="Slide Number Placeholder 5"/>
          <p:cNvSpPr>
            <a:spLocks noGrp="1"/>
          </p:cNvSpPr>
          <p:nvPr>
            <p:ph type="sldNum" sz="quarter" idx="12"/>
          </p:nvPr>
        </p:nvSpPr>
        <p:spPr>
          <a:xfrm>
            <a:off x="9896911" y="5410199"/>
            <a:ext cx="771089" cy="365125"/>
          </a:xfrm>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217105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7817FB7-99D7-49EE-8321-7B8DA27DD2CE}" type="datetime1">
              <a:rPr lang="fr-ML" smtClean="0"/>
              <a:t>06/06/2024</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271367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ADFB640-DC00-4465-A3B5-E701BC72163A}" type="datetime1">
              <a:rPr lang="fr-ML" smtClean="0"/>
              <a:t>06/06/2024</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1235322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2B78405-0EDD-484A-B007-1CC37BF84C29}" type="datetime1">
              <a:rPr lang="fr-ML" smtClean="0"/>
              <a:t>06/06/2024</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15EEC2B4-007C-4DED-B154-DE075435AF3F}" type="slidenum">
              <a:rPr lang="fr-ML" smtClean="0"/>
              <a:t>‹N°›</a:t>
            </a:fld>
            <a:endParaRPr lang="fr-ML"/>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23869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F304EA1-E6EA-45F6-88B0-AD659C2DE1C6}" type="datetime1">
              <a:rPr lang="fr-ML" smtClean="0"/>
              <a:t>06/06/2024</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3937078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D7186409-FA05-4C73-8C63-005B19427E83}" type="datetime1">
              <a:rPr lang="fr-ML" smtClean="0"/>
              <a:t>06/06/2024</a:t>
            </a:fld>
            <a:endParaRPr lang="fr-ML"/>
          </a:p>
        </p:txBody>
      </p:sp>
      <p:sp>
        <p:nvSpPr>
          <p:cNvPr id="4" name="Footer Placeholder 3"/>
          <p:cNvSpPr>
            <a:spLocks noGrp="1"/>
          </p:cNvSpPr>
          <p:nvPr>
            <p:ph type="ftr" sz="quarter" idx="11"/>
          </p:nvPr>
        </p:nvSpPr>
        <p:spPr/>
        <p:txBody>
          <a:bodyPr/>
          <a:lstStyle/>
          <a:p>
            <a:endParaRPr lang="fr-ML"/>
          </a:p>
        </p:txBody>
      </p:sp>
      <p:sp>
        <p:nvSpPr>
          <p:cNvPr id="5" name="Slide Number Placeholder 4"/>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1085422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F8FEA8B-BE09-4FAD-B2EF-ABB4879457DD}" type="datetime1">
              <a:rPr lang="fr-ML" smtClean="0"/>
              <a:t>06/06/2024</a:t>
            </a:fld>
            <a:endParaRPr lang="fr-ML"/>
          </a:p>
        </p:txBody>
      </p:sp>
      <p:sp>
        <p:nvSpPr>
          <p:cNvPr id="4" name="Footer Placeholder 3"/>
          <p:cNvSpPr>
            <a:spLocks noGrp="1"/>
          </p:cNvSpPr>
          <p:nvPr>
            <p:ph type="ftr" sz="quarter" idx="11"/>
          </p:nvPr>
        </p:nvSpPr>
        <p:spPr/>
        <p:txBody>
          <a:bodyPr/>
          <a:lstStyle/>
          <a:p>
            <a:endParaRPr lang="fr-ML"/>
          </a:p>
        </p:txBody>
      </p:sp>
      <p:sp>
        <p:nvSpPr>
          <p:cNvPr id="5" name="Slide Number Placeholder 4"/>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1245785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661BEA5-96F1-41A3-ADAA-E4DCC7F9156D}" type="datetime1">
              <a:rPr lang="fr-ML" smtClean="0"/>
              <a:t>06/06/2024</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1588131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1AD3A9-90F6-4315-B071-0293E9DF029D}" type="datetime1">
              <a:rPr lang="fr-ML" smtClean="0"/>
              <a:t>06/06/2024</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3326490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33DC548-3179-4923-904A-CF9984756173}" type="datetime1">
              <a:rPr lang="fr-ML" smtClean="0"/>
              <a:t>06/06/2024</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46087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4577CC4-651D-4CB1-95AA-BC59CC333A58}" type="datetime1">
              <a:rPr lang="fr-ML" smtClean="0"/>
              <a:t>06/06/2024</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335888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D5F3272-B1D5-4319-93EC-71065C8881A5}" type="datetime1">
              <a:rPr lang="fr-ML" smtClean="0"/>
              <a:t>06/06/2024</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49241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210F3F2-42CB-4118-B425-218966D59155}" type="datetime1">
              <a:rPr lang="fr-ML" smtClean="0"/>
              <a:t>06/06/2024</a:t>
            </a:fld>
            <a:endParaRPr lang="fr-ML"/>
          </a:p>
        </p:txBody>
      </p:sp>
      <p:sp>
        <p:nvSpPr>
          <p:cNvPr id="8" name="Footer Placeholder 7"/>
          <p:cNvSpPr>
            <a:spLocks noGrp="1"/>
          </p:cNvSpPr>
          <p:nvPr>
            <p:ph type="ftr" sz="quarter" idx="11"/>
          </p:nvPr>
        </p:nvSpPr>
        <p:spPr/>
        <p:txBody>
          <a:bodyPr/>
          <a:lstStyle/>
          <a:p>
            <a:endParaRPr lang="fr-ML"/>
          </a:p>
        </p:txBody>
      </p:sp>
      <p:sp>
        <p:nvSpPr>
          <p:cNvPr id="9" name="Slide Number Placeholder 8"/>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87882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22B1AB8-EEC1-4208-98E3-B0216BBC4DBA}" type="datetime1">
              <a:rPr lang="fr-ML" smtClean="0"/>
              <a:t>06/06/2024</a:t>
            </a:fld>
            <a:endParaRPr lang="fr-ML"/>
          </a:p>
        </p:txBody>
      </p:sp>
      <p:sp>
        <p:nvSpPr>
          <p:cNvPr id="4" name="Footer Placeholder 3"/>
          <p:cNvSpPr>
            <a:spLocks noGrp="1"/>
          </p:cNvSpPr>
          <p:nvPr>
            <p:ph type="ftr" sz="quarter" idx="11"/>
          </p:nvPr>
        </p:nvSpPr>
        <p:spPr/>
        <p:txBody>
          <a:bodyPr/>
          <a:lstStyle/>
          <a:p>
            <a:endParaRPr lang="fr-ML"/>
          </a:p>
        </p:txBody>
      </p:sp>
      <p:sp>
        <p:nvSpPr>
          <p:cNvPr id="5" name="Slide Number Placeholder 4"/>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1431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899CB-4C02-4C81-AE1B-D3FE36518798}" type="datetime1">
              <a:rPr lang="fr-ML" smtClean="0"/>
              <a:t>06/06/2024</a:t>
            </a:fld>
            <a:endParaRPr lang="fr-ML"/>
          </a:p>
        </p:txBody>
      </p:sp>
      <p:sp>
        <p:nvSpPr>
          <p:cNvPr id="3" name="Footer Placeholder 2"/>
          <p:cNvSpPr>
            <a:spLocks noGrp="1"/>
          </p:cNvSpPr>
          <p:nvPr>
            <p:ph type="ftr" sz="quarter" idx="11"/>
          </p:nvPr>
        </p:nvSpPr>
        <p:spPr/>
        <p:txBody>
          <a:bodyPr/>
          <a:lstStyle/>
          <a:p>
            <a:endParaRPr lang="fr-ML"/>
          </a:p>
        </p:txBody>
      </p:sp>
      <p:sp>
        <p:nvSpPr>
          <p:cNvPr id="4" name="Slide Number Placeholder 3"/>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333057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BB54C1A-249B-43A2-863C-10AADFD0158A}" type="datetime1">
              <a:rPr lang="fr-ML" smtClean="0"/>
              <a:t>06/06/2024</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3509439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B1DC828-A848-4EF8-9D9F-11E0D3054659}" type="datetime1">
              <a:rPr lang="fr-ML" smtClean="0"/>
              <a:t>06/06/2024</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15EEC2B4-007C-4DED-B154-DE075435AF3F}" type="slidenum">
              <a:rPr lang="fr-ML" smtClean="0"/>
              <a:t>‹N°›</a:t>
            </a:fld>
            <a:endParaRPr lang="fr-ML"/>
          </a:p>
        </p:txBody>
      </p:sp>
    </p:spTree>
    <p:extLst>
      <p:ext uri="{BB962C8B-B14F-4D97-AF65-F5344CB8AC3E}">
        <p14:creationId xmlns:p14="http://schemas.microsoft.com/office/powerpoint/2010/main" val="534070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24ACD0B-07AD-47DC-8BBE-D4085813DB9F}" type="datetime1">
              <a:rPr lang="fr-ML" smtClean="0"/>
              <a:t>06/06/2024</a:t>
            </a:fld>
            <a:endParaRPr lang="fr-ML"/>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fr-ML"/>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EEC2B4-007C-4DED-B154-DE075435AF3F}" type="slidenum">
              <a:rPr lang="fr-ML" smtClean="0"/>
              <a:t>‹N°›</a:t>
            </a:fld>
            <a:endParaRPr lang="fr-ML"/>
          </a:p>
        </p:txBody>
      </p:sp>
    </p:spTree>
    <p:extLst>
      <p:ext uri="{BB962C8B-B14F-4D97-AF65-F5344CB8AC3E}">
        <p14:creationId xmlns:p14="http://schemas.microsoft.com/office/powerpoint/2010/main" val="376417099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hf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39064A5-749B-6D3C-E184-3E796999C56C}"/>
              </a:ext>
            </a:extLst>
          </p:cNvPr>
          <p:cNvSpPr txBox="1"/>
          <p:nvPr/>
        </p:nvSpPr>
        <p:spPr>
          <a:xfrm>
            <a:off x="5945105" y="446604"/>
            <a:ext cx="4726984" cy="861774"/>
          </a:xfrm>
          <a:prstGeom prst="rect">
            <a:avLst/>
          </a:prstGeom>
          <a:noFill/>
        </p:spPr>
        <p:txBody>
          <a:bodyPr wrap="square" rtlCol="0">
            <a:spAutoFit/>
          </a:bodyPr>
          <a:lstStyle/>
          <a:p>
            <a:pPr algn="ctr"/>
            <a:r>
              <a:rPr lang="fr-FR" sz="2500" b="1" dirty="0"/>
              <a:t>République du Mali</a:t>
            </a:r>
          </a:p>
          <a:p>
            <a:pPr algn="ctr"/>
            <a:r>
              <a:rPr lang="fr-FR" sz="2500" b="1" dirty="0"/>
              <a:t>Un Peuple – Un But – Une Foi</a:t>
            </a:r>
            <a:endParaRPr lang="fr-ML" sz="2500" b="1" dirty="0"/>
          </a:p>
        </p:txBody>
      </p:sp>
      <p:sp>
        <p:nvSpPr>
          <p:cNvPr id="7" name="ZoneTexte 6">
            <a:extLst>
              <a:ext uri="{FF2B5EF4-FFF2-40B4-BE49-F238E27FC236}">
                <a16:creationId xmlns:a16="http://schemas.microsoft.com/office/drawing/2014/main" id="{CBF6C454-39D2-BFF1-94E4-34FC5A1F6CF6}"/>
              </a:ext>
            </a:extLst>
          </p:cNvPr>
          <p:cNvSpPr txBox="1"/>
          <p:nvPr/>
        </p:nvSpPr>
        <p:spPr>
          <a:xfrm>
            <a:off x="10271776" y="6353511"/>
            <a:ext cx="1596325" cy="369332"/>
          </a:xfrm>
          <a:prstGeom prst="rect">
            <a:avLst/>
          </a:prstGeom>
          <a:blipFill>
            <a:blip r:embed="rId2"/>
            <a:tile tx="0" ty="0" sx="100000" sy="100000" flip="none" algn="tl"/>
          </a:blipFill>
        </p:spPr>
        <p:txBody>
          <a:bodyPr wrap="square" rtlCol="0">
            <a:spAutoFit/>
          </a:bodyPr>
          <a:lstStyle/>
          <a:p>
            <a:pPr algn="ctr"/>
            <a:r>
              <a:rPr lang="fr-FR" b="1" dirty="0"/>
              <a:t>Juin 2024</a:t>
            </a:r>
            <a:endParaRPr lang="fr-ML" b="1" dirty="0"/>
          </a:p>
        </p:txBody>
      </p:sp>
      <p:pic>
        <p:nvPicPr>
          <p:cNvPr id="8" name="Image 7" descr="C:\Users\3A\Desktop\LOGO-ARMDS.png"/>
          <p:cNvPicPr>
            <a:picLocks noChangeAspect="1" noChangeArrowheads="1"/>
          </p:cNvPicPr>
          <p:nvPr/>
        </p:nvPicPr>
        <p:blipFill>
          <a:blip r:embed="rId3">
            <a:lum bright="-72000" contrast="84000"/>
            <a:extLst>
              <a:ext uri="{28A0092B-C50C-407E-A947-70E740481C1C}">
                <a14:useLocalDpi xmlns:a14="http://schemas.microsoft.com/office/drawing/2010/main" val="0"/>
              </a:ext>
            </a:extLst>
          </a:blip>
          <a:srcRect/>
          <a:stretch>
            <a:fillRect/>
          </a:stretch>
        </p:blipFill>
        <p:spPr bwMode="auto">
          <a:xfrm>
            <a:off x="107504" y="116631"/>
            <a:ext cx="1982926" cy="162358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9" name="Titre 1">
            <a:extLst>
              <a:ext uri="{FF2B5EF4-FFF2-40B4-BE49-F238E27FC236}">
                <a16:creationId xmlns:a16="http://schemas.microsoft.com/office/drawing/2014/main" id="{C8B3DC07-C3B1-0F78-3D4F-58D2DEB91ACB}"/>
              </a:ext>
            </a:extLst>
          </p:cNvPr>
          <p:cNvSpPr txBox="1">
            <a:spLocks/>
          </p:cNvSpPr>
          <p:nvPr/>
        </p:nvSpPr>
        <p:spPr>
          <a:xfrm>
            <a:off x="2709266" y="1668793"/>
            <a:ext cx="6471679" cy="849746"/>
          </a:xfrm>
          <a:prstGeom prst="rect">
            <a:avLst/>
          </a:prstGeom>
          <a:solidFill>
            <a:srgbClr val="3333FF"/>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a:r>
              <a:rPr lang="fr-FR" sz="1100" b="1" dirty="0" smtClean="0"/>
              <a:t/>
            </a:r>
            <a:br>
              <a:rPr lang="fr-FR" sz="1100" b="1" dirty="0" smtClean="0"/>
            </a:br>
            <a:r>
              <a:rPr lang="fr-FR" sz="1100" b="1" dirty="0" smtClean="0"/>
              <a:t/>
            </a:r>
            <a:br>
              <a:rPr lang="fr-FR" sz="1100" b="1" dirty="0" smtClean="0"/>
            </a:br>
            <a:r>
              <a:rPr lang="fr-FR" sz="1100" b="1" dirty="0" smtClean="0"/>
              <a:t/>
            </a:r>
            <a:br>
              <a:rPr lang="fr-FR" sz="1100" b="1" dirty="0" smtClean="0"/>
            </a:br>
            <a:r>
              <a:rPr lang="fr-FR" sz="3800" b="1" dirty="0" smtClean="0">
                <a:solidFill>
                  <a:schemeClr val="bg1"/>
                </a:solidFill>
              </a:rPr>
              <a:t>AUTORITE DE REGULATION DES MARCHES PUBLICS ET DES DELEGATIONS DE SERVICE PUBLIC</a:t>
            </a:r>
            <a:endParaRPr lang="fr-ML" sz="3800" dirty="0">
              <a:solidFill>
                <a:schemeClr val="bg1"/>
              </a:solidFill>
            </a:endParaRPr>
          </a:p>
        </p:txBody>
      </p:sp>
      <p:sp>
        <p:nvSpPr>
          <p:cNvPr id="10" name="Titre 1">
            <a:extLst>
              <a:ext uri="{FF2B5EF4-FFF2-40B4-BE49-F238E27FC236}">
                <a16:creationId xmlns:a16="http://schemas.microsoft.com/office/drawing/2014/main" id="{C8B3DC07-C3B1-0F78-3D4F-58D2DEB91ACB}"/>
              </a:ext>
            </a:extLst>
          </p:cNvPr>
          <p:cNvSpPr txBox="1">
            <a:spLocks/>
          </p:cNvSpPr>
          <p:nvPr/>
        </p:nvSpPr>
        <p:spPr>
          <a:xfrm>
            <a:off x="267854" y="3740728"/>
            <a:ext cx="11711709" cy="1182254"/>
          </a:xfrm>
          <a:prstGeom prst="rect">
            <a:avLst/>
          </a:prstGeom>
          <a:solidFill>
            <a:srgbClr val="002060"/>
          </a:solidFill>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a:r>
              <a:rPr lang="fr-FR" sz="2400" b="1" dirty="0" smtClean="0">
                <a:solidFill>
                  <a:schemeClr val="bg1"/>
                </a:solidFill>
              </a:rPr>
              <a:t>PRATIQUES DE PASSATION DE MARCHES DURABLES – EXPLORATION DES STRATEGIES D’INTEGRATION DE LA DURABILITE DANS LES PROCESSUS DE PASSATION DE MARCHES AVEC L’ACCENT SUR LES IMPACTS ENVIRONNEMENTAUX ET SOCIAUX</a:t>
            </a:r>
            <a:endParaRPr lang="fr-ML" sz="2400" dirty="0">
              <a:solidFill>
                <a:schemeClr val="bg1"/>
              </a:solidFill>
            </a:endParaRPr>
          </a:p>
        </p:txBody>
      </p:sp>
      <p:pic>
        <p:nvPicPr>
          <p:cNvPr id="11" name="Image 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584873" y="116631"/>
            <a:ext cx="1283228" cy="1285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numéro de diapositive 2"/>
          <p:cNvSpPr>
            <a:spLocks noGrp="1"/>
          </p:cNvSpPr>
          <p:nvPr>
            <p:ph type="sldNum" sz="quarter" idx="12"/>
          </p:nvPr>
        </p:nvSpPr>
        <p:spPr/>
        <p:txBody>
          <a:bodyPr/>
          <a:lstStyle/>
          <a:p>
            <a:fld id="{15EEC2B4-007C-4DED-B154-DE075435AF3F}" type="slidenum">
              <a:rPr lang="fr-ML" smtClean="0"/>
              <a:t>1</a:t>
            </a:fld>
            <a:endParaRPr lang="fr-ML"/>
          </a:p>
        </p:txBody>
      </p:sp>
      <p:sp>
        <p:nvSpPr>
          <p:cNvPr id="4" name="Espace réservé du pied de page 3"/>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1172057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4. Considérations </a:t>
            </a:r>
            <a:r>
              <a:rPr lang="fr-FR" sz="2800" b="1" cap="none" dirty="0" smtClean="0"/>
              <a:t>Environnementales </a:t>
            </a:r>
            <a:r>
              <a:rPr lang="fr-FR" sz="2800" b="1" cap="none" dirty="0" smtClean="0"/>
              <a:t>et </a:t>
            </a:r>
            <a:r>
              <a:rPr lang="fr-FR" sz="2800" b="1" cap="none" dirty="0" smtClean="0"/>
              <a:t>Sociales</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586346"/>
            <a:ext cx="11311178" cy="4893647"/>
          </a:xfrm>
          <a:prstGeom prst="rect">
            <a:avLst/>
          </a:prstGeom>
          <a:solidFill>
            <a:schemeClr val="accent2"/>
          </a:solidFill>
        </p:spPr>
        <p:txBody>
          <a:bodyPr wrap="square" rtlCol="0">
            <a:spAutoFit/>
          </a:bodyPr>
          <a:lstStyle/>
          <a:p>
            <a:pPr algn="just"/>
            <a:r>
              <a:rPr lang="fr-FR" sz="2400" b="1" u="sng" dirty="0"/>
              <a:t>Considérations </a:t>
            </a:r>
            <a:r>
              <a:rPr lang="fr-FR" sz="2400" b="1" u="sng" dirty="0"/>
              <a:t>S</a:t>
            </a:r>
            <a:r>
              <a:rPr lang="fr-FR" sz="2400" b="1" u="sng" dirty="0" smtClean="0"/>
              <a:t>ociales </a:t>
            </a:r>
            <a:r>
              <a:rPr lang="fr-FR" sz="2400" b="1" u="sng" dirty="0" smtClean="0"/>
              <a:t>:</a:t>
            </a:r>
            <a:endParaRPr lang="fr-FR" sz="2400" b="1" u="sng" dirty="0"/>
          </a:p>
          <a:p>
            <a:pPr lvl="0" algn="just"/>
            <a:endParaRPr lang="fr-FR" sz="2400" dirty="0"/>
          </a:p>
          <a:p>
            <a:pPr lvl="0" algn="just"/>
            <a:r>
              <a:rPr lang="fr-FR" sz="2400" dirty="0"/>
              <a:t>Création d'Emplois et Développement Local : Les pratiques de passation de marchés durables stimulent l'économie locale en favorisant les PME locales et en créant des emplois verts. Le Mali encourage l'inclusion des petites entreprises locales dans les appels d'offres, ce qui renforce le tissu économique local et favorise le développement durable.</a:t>
            </a:r>
          </a:p>
          <a:p>
            <a:pPr algn="just"/>
            <a:r>
              <a:rPr lang="fr-FR" sz="2400" dirty="0"/>
              <a:t> </a:t>
            </a:r>
          </a:p>
          <a:p>
            <a:pPr lvl="0" algn="just"/>
            <a:r>
              <a:rPr lang="fr-FR" sz="2400" dirty="0"/>
              <a:t>Amélioration des Conditions de Travail : En intégrant des critères sociaux dans les marchés publics, le Mali améliore les conditions de travail et promeut des pratiques équitables et éthiques. Les </a:t>
            </a:r>
            <a:r>
              <a:rPr lang="fr-FR" sz="2400" dirty="0" smtClean="0"/>
              <a:t>Contrats </a:t>
            </a:r>
            <a:r>
              <a:rPr lang="fr-FR" sz="2400" dirty="0"/>
              <a:t>P</a:t>
            </a:r>
            <a:r>
              <a:rPr lang="fr-FR" sz="2400" dirty="0" smtClean="0"/>
              <a:t>ublics </a:t>
            </a:r>
            <a:r>
              <a:rPr lang="fr-FR" sz="2400" dirty="0"/>
              <a:t>incluent des clauses pour garantir le respect des droits des travailleurs, la sécurité sur le lieu de travail et des salaires équitables.</a:t>
            </a:r>
          </a:p>
          <a:p>
            <a:pPr algn="just"/>
            <a:r>
              <a:rPr lang="fr-FR" sz="2400" dirty="0"/>
              <a:t> </a:t>
            </a:r>
            <a:endParaRPr lang="fr-FR" sz="2400" dirty="0" smtClean="0"/>
          </a:p>
          <a:p>
            <a:pPr lvl="0" algn="just"/>
            <a:endParaRPr lang="fr-FR" sz="2400"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10</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4186137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a:t>5</a:t>
            </a:r>
            <a:r>
              <a:rPr lang="fr-FR" sz="2800" b="1" cap="none" dirty="0" smtClean="0"/>
              <a:t>. Défis</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375561" y="2380673"/>
            <a:ext cx="11311178" cy="1938992"/>
          </a:xfrm>
          <a:prstGeom prst="rect">
            <a:avLst/>
          </a:prstGeom>
          <a:solidFill>
            <a:schemeClr val="accent2"/>
          </a:solidFill>
        </p:spPr>
        <p:txBody>
          <a:bodyPr wrap="square" rtlCol="0">
            <a:spAutoFit/>
          </a:bodyPr>
          <a:lstStyle/>
          <a:p>
            <a:pPr lvl="0" algn="just"/>
            <a:r>
              <a:rPr lang="fr-FR" sz="2400" dirty="0" smtClean="0"/>
              <a:t>Manque </a:t>
            </a:r>
            <a:r>
              <a:rPr lang="fr-FR" sz="2400" dirty="0"/>
              <a:t>de Connaissance : La méconnaissance des avantages et des méthodes de passation de marchés durables. </a:t>
            </a:r>
          </a:p>
          <a:p>
            <a:pPr algn="just"/>
            <a:r>
              <a:rPr lang="fr-FR" sz="2400" dirty="0"/>
              <a:t> </a:t>
            </a:r>
          </a:p>
          <a:p>
            <a:pPr lvl="0" algn="just"/>
            <a:r>
              <a:rPr lang="fr-FR" sz="2400" dirty="0"/>
              <a:t>Coûts Initiaux : Les coûts initiaux élevés peuvent dissuader l'adoption de pratiques durables malgré les économies à long terme.</a:t>
            </a:r>
            <a:r>
              <a:rPr lang="fr-FR" dirty="0"/>
              <a:t> </a:t>
            </a:r>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11</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3940627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6. Perspectives (déjà en cours)</a:t>
            </a:r>
            <a:endParaRPr lang="fr-FR" sz="2800" b="1" cap="none" dirty="0"/>
          </a:p>
        </p:txBody>
      </p:sp>
      <p:sp>
        <p:nvSpPr>
          <p:cNvPr id="12" name="ZoneTexte 11">
            <a:extLst>
              <a:ext uri="{FF2B5EF4-FFF2-40B4-BE49-F238E27FC236}">
                <a16:creationId xmlns:a16="http://schemas.microsoft.com/office/drawing/2014/main" id="{2E44054C-BD64-1D00-0FFD-D40C701E4B8E}"/>
              </a:ext>
            </a:extLst>
          </p:cNvPr>
          <p:cNvSpPr txBox="1"/>
          <p:nvPr/>
        </p:nvSpPr>
        <p:spPr>
          <a:xfrm>
            <a:off x="790413" y="1965857"/>
            <a:ext cx="10027403" cy="477054"/>
          </a:xfrm>
          <a:prstGeom prst="rect">
            <a:avLst/>
          </a:prstGeom>
          <a:solidFill>
            <a:schemeClr val="bg1"/>
          </a:solidFill>
        </p:spPr>
        <p:txBody>
          <a:bodyPr wrap="square" rtlCol="0">
            <a:spAutoFit/>
          </a:bodyPr>
          <a:lstStyle/>
          <a:p>
            <a:pPr algn="just">
              <a:spcBef>
                <a:spcPts val="1800"/>
              </a:spcBef>
              <a:spcAft>
                <a:spcPts val="1800"/>
              </a:spcAft>
            </a:pPr>
            <a:r>
              <a:rPr lang="fr-FR" sz="2500" dirty="0"/>
              <a:t> </a:t>
            </a:r>
            <a:r>
              <a:rPr lang="fr-FR" sz="2500" b="1" dirty="0"/>
              <a:t>La prise en charge des entreprises féminines dans la commande publique</a:t>
            </a:r>
          </a:p>
        </p:txBody>
      </p:sp>
      <p:sp>
        <p:nvSpPr>
          <p:cNvPr id="2" name="ZoneTexte 1">
            <a:extLst>
              <a:ext uri="{FF2B5EF4-FFF2-40B4-BE49-F238E27FC236}">
                <a16:creationId xmlns:a16="http://schemas.microsoft.com/office/drawing/2014/main" id="{D4913D32-7445-8618-AF7B-1B701A00F3BC}"/>
              </a:ext>
            </a:extLst>
          </p:cNvPr>
          <p:cNvSpPr txBox="1"/>
          <p:nvPr/>
        </p:nvSpPr>
        <p:spPr>
          <a:xfrm>
            <a:off x="449452" y="2442911"/>
            <a:ext cx="11329260" cy="3985706"/>
          </a:xfrm>
          <a:prstGeom prst="rect">
            <a:avLst/>
          </a:prstGeom>
          <a:solidFill>
            <a:schemeClr val="accent2"/>
          </a:solidFill>
        </p:spPr>
        <p:txBody>
          <a:bodyPr wrap="square" rtlCol="0">
            <a:spAutoFit/>
          </a:bodyPr>
          <a:lstStyle/>
          <a:p>
            <a:pPr algn="just">
              <a:spcBef>
                <a:spcPts val="600"/>
              </a:spcBef>
              <a:spcAft>
                <a:spcPts val="600"/>
              </a:spcAft>
            </a:pPr>
            <a:r>
              <a:rPr lang="fr-FR" sz="2400" dirty="0" smtClean="0"/>
              <a:t>Poursuite des travaux </a:t>
            </a:r>
            <a:r>
              <a:rPr lang="fr-FR" sz="2400" dirty="0"/>
              <a:t>entamés </a:t>
            </a:r>
            <a:r>
              <a:rPr lang="fr-FR" sz="2400" dirty="0"/>
              <a:t>avec ONU Femmes </a:t>
            </a:r>
            <a:r>
              <a:rPr lang="fr-FR" sz="2400" dirty="0" smtClean="0"/>
              <a:t>dans le cadre de la convention signée en 2022 pour la </a:t>
            </a:r>
            <a:r>
              <a:rPr lang="fr-FR" sz="2400" dirty="0"/>
              <a:t>prise en charge des entreprises à direction féminine dans la </a:t>
            </a:r>
            <a:r>
              <a:rPr lang="fr-FR" sz="2400" dirty="0" smtClean="0"/>
              <a:t>Commande </a:t>
            </a:r>
            <a:r>
              <a:rPr lang="fr-FR" sz="2400" dirty="0"/>
              <a:t>P</a:t>
            </a:r>
            <a:r>
              <a:rPr lang="fr-FR" sz="2400" dirty="0" smtClean="0"/>
              <a:t>ublique </a:t>
            </a:r>
            <a:r>
              <a:rPr lang="fr-FR" sz="2400" dirty="0" smtClean="0"/>
              <a:t>avec pour objectif </a:t>
            </a:r>
            <a:r>
              <a:rPr lang="fr-FR" sz="2500" dirty="0" smtClean="0"/>
              <a:t>:   </a:t>
            </a:r>
            <a:endParaRPr lang="fr-FR" sz="2500" dirty="0"/>
          </a:p>
          <a:p>
            <a:pPr marL="992188" algn="just">
              <a:spcBef>
                <a:spcPts val="600"/>
              </a:spcBef>
              <a:spcAft>
                <a:spcPts val="600"/>
              </a:spcAft>
              <a:buFont typeface="Wingdings" panose="05000000000000000000" pitchFamily="2" charset="2"/>
              <a:buChar char="q"/>
            </a:pPr>
            <a:r>
              <a:rPr lang="fr-FR" sz="2500" dirty="0" smtClean="0"/>
              <a:t> </a:t>
            </a:r>
            <a:r>
              <a:rPr lang="fr-FR" sz="2500" dirty="0" smtClean="0"/>
              <a:t>Collecter </a:t>
            </a:r>
            <a:r>
              <a:rPr lang="fr-FR" sz="2500" dirty="0" smtClean="0"/>
              <a:t>les difficultés et contraintes d’accès de ces entreprises à direction féminine ;</a:t>
            </a:r>
          </a:p>
          <a:p>
            <a:pPr marL="992188" algn="just">
              <a:spcBef>
                <a:spcPts val="600"/>
              </a:spcBef>
              <a:spcAft>
                <a:spcPts val="600"/>
              </a:spcAft>
              <a:buFont typeface="Wingdings" panose="05000000000000000000" pitchFamily="2" charset="2"/>
              <a:buChar char="q"/>
            </a:pPr>
            <a:r>
              <a:rPr lang="fr-FR" sz="2500" dirty="0" smtClean="0"/>
              <a:t> </a:t>
            </a:r>
            <a:r>
              <a:rPr lang="fr-FR" sz="2500" dirty="0" smtClean="0"/>
              <a:t>Analyser </a:t>
            </a:r>
            <a:r>
              <a:rPr lang="fr-FR" sz="2500" dirty="0"/>
              <a:t>les propositions faites par les acteurs concernés pour la levée desdites contraintes;</a:t>
            </a:r>
          </a:p>
          <a:p>
            <a:pPr marL="992188" algn="just">
              <a:spcBef>
                <a:spcPts val="600"/>
              </a:spcBef>
              <a:spcAft>
                <a:spcPts val="600"/>
              </a:spcAft>
              <a:buFont typeface="Wingdings" panose="05000000000000000000" pitchFamily="2" charset="2"/>
              <a:buChar char="q"/>
            </a:pPr>
            <a:r>
              <a:rPr lang="fr-FR" sz="2500" dirty="0"/>
              <a:t> </a:t>
            </a:r>
            <a:r>
              <a:rPr lang="fr-FR" sz="2500" dirty="0"/>
              <a:t>R</a:t>
            </a:r>
            <a:r>
              <a:rPr lang="fr-FR" sz="2500" dirty="0" smtClean="0"/>
              <a:t>elire </a:t>
            </a:r>
            <a:r>
              <a:rPr lang="fr-FR" sz="2500" dirty="0"/>
              <a:t>les textes </a:t>
            </a:r>
            <a:r>
              <a:rPr lang="fr-FR" sz="2500" dirty="0" smtClean="0"/>
              <a:t>et adapter les </a:t>
            </a:r>
            <a:r>
              <a:rPr lang="fr-FR" sz="2500" dirty="0"/>
              <a:t>outils </a:t>
            </a:r>
            <a:r>
              <a:rPr lang="fr-FR" sz="2500" dirty="0" smtClean="0"/>
              <a:t> de passation des </a:t>
            </a:r>
            <a:r>
              <a:rPr lang="fr-FR" sz="2500" dirty="0"/>
              <a:t>marchés </a:t>
            </a:r>
            <a:r>
              <a:rPr lang="fr-FR" sz="2500" dirty="0" smtClean="0"/>
              <a:t>qui prennent en charge les </a:t>
            </a:r>
            <a:r>
              <a:rPr lang="fr-FR" sz="2500" dirty="0"/>
              <a:t>recommandations </a:t>
            </a:r>
            <a:r>
              <a:rPr lang="fr-FR" sz="2500" dirty="0" smtClean="0"/>
              <a:t>pertinentes.  </a:t>
            </a:r>
            <a:endParaRPr lang="fr-ML" sz="2500"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2E44054C-BD64-1D00-0FFD-D40C701E4B8E}"/>
              </a:ext>
            </a:extLst>
          </p:cNvPr>
          <p:cNvSpPr txBox="1"/>
          <p:nvPr/>
        </p:nvSpPr>
        <p:spPr>
          <a:xfrm>
            <a:off x="449453" y="1272155"/>
            <a:ext cx="10368364" cy="1246495"/>
          </a:xfrm>
          <a:prstGeom prst="rect">
            <a:avLst/>
          </a:prstGeom>
          <a:solidFill>
            <a:schemeClr val="bg1"/>
          </a:solidFill>
        </p:spPr>
        <p:txBody>
          <a:bodyPr wrap="square" rtlCol="0">
            <a:spAutoFit/>
          </a:bodyPr>
          <a:lstStyle/>
          <a:p>
            <a:pPr algn="just">
              <a:spcBef>
                <a:spcPts val="1800"/>
              </a:spcBef>
              <a:spcAft>
                <a:spcPts val="1800"/>
              </a:spcAft>
            </a:pPr>
            <a:r>
              <a:rPr lang="fr-FR" sz="2500" dirty="0"/>
              <a:t> </a:t>
            </a:r>
            <a:r>
              <a:rPr lang="fr-FR" sz="2500" b="1" dirty="0" smtClean="0"/>
              <a:t>Relecture des textes (Code des MP, </a:t>
            </a:r>
            <a:r>
              <a:rPr lang="fr-FR" sz="2500" b="1" dirty="0" err="1" smtClean="0"/>
              <a:t>CCAGs</a:t>
            </a:r>
            <a:r>
              <a:rPr lang="fr-FR" sz="2500" b="1" dirty="0" smtClean="0"/>
              <a:t>, Outils de passation, </a:t>
            </a:r>
            <a:r>
              <a:rPr lang="fr-FR" sz="2500" b="1" dirty="0" err="1" smtClean="0"/>
              <a:t>etc</a:t>
            </a:r>
            <a:r>
              <a:rPr lang="fr-FR" sz="2500" b="1" dirty="0" smtClean="0"/>
              <a:t>) pour mettre en exergue la prise en compte des considérations environnementales et sociales clairement traitées dans d’autres textes. </a:t>
            </a:r>
            <a:endParaRPr lang="fr-FR" sz="2500" b="1" dirty="0"/>
          </a:p>
        </p:txBody>
      </p:sp>
      <p:sp>
        <p:nvSpPr>
          <p:cNvPr id="4" name="Espace réservé du numéro de diapositive 3"/>
          <p:cNvSpPr>
            <a:spLocks noGrp="1"/>
          </p:cNvSpPr>
          <p:nvPr>
            <p:ph type="sldNum" sz="quarter" idx="12"/>
          </p:nvPr>
        </p:nvSpPr>
        <p:spPr/>
        <p:txBody>
          <a:bodyPr/>
          <a:lstStyle/>
          <a:p>
            <a:fld id="{15EEC2B4-007C-4DED-B154-DE075435AF3F}" type="slidenum">
              <a:rPr lang="fr-ML" smtClean="0"/>
              <a:t>12</a:t>
            </a:fld>
            <a:endParaRPr lang="fr-ML"/>
          </a:p>
        </p:txBody>
      </p:sp>
      <p:sp>
        <p:nvSpPr>
          <p:cNvPr id="8" name="Espace réservé du pied de page 7"/>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2026192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6. Perspectives </a:t>
            </a:r>
            <a:r>
              <a:rPr lang="fr-FR" sz="2800" b="1" cap="none" dirty="0"/>
              <a:t>(déjà en cours)</a:t>
            </a:r>
          </a:p>
        </p:txBody>
      </p:sp>
      <p:sp>
        <p:nvSpPr>
          <p:cNvPr id="12" name="ZoneTexte 11">
            <a:extLst>
              <a:ext uri="{FF2B5EF4-FFF2-40B4-BE49-F238E27FC236}">
                <a16:creationId xmlns:a16="http://schemas.microsoft.com/office/drawing/2014/main" id="{2E44054C-BD64-1D00-0FFD-D40C701E4B8E}"/>
              </a:ext>
            </a:extLst>
          </p:cNvPr>
          <p:cNvSpPr txBox="1"/>
          <p:nvPr/>
        </p:nvSpPr>
        <p:spPr>
          <a:xfrm>
            <a:off x="808887" y="1525753"/>
            <a:ext cx="10027403" cy="584775"/>
          </a:xfrm>
          <a:prstGeom prst="rect">
            <a:avLst/>
          </a:prstGeom>
          <a:solidFill>
            <a:schemeClr val="bg1"/>
          </a:solidFill>
        </p:spPr>
        <p:txBody>
          <a:bodyPr wrap="square" rtlCol="0">
            <a:spAutoFit/>
          </a:bodyPr>
          <a:lstStyle/>
          <a:p>
            <a:pPr algn="ctr">
              <a:spcBef>
                <a:spcPts val="1800"/>
              </a:spcBef>
              <a:spcAft>
                <a:spcPts val="1800"/>
              </a:spcAft>
            </a:pPr>
            <a:r>
              <a:rPr lang="fr-FR" sz="3200" b="1" dirty="0"/>
              <a:t>R</a:t>
            </a:r>
            <a:r>
              <a:rPr lang="fr-FR" sz="3200" b="1" dirty="0" smtClean="0"/>
              <a:t>évision </a:t>
            </a:r>
            <a:r>
              <a:rPr lang="fr-FR" sz="3200" b="1" dirty="0"/>
              <a:t>des </a:t>
            </a:r>
            <a:r>
              <a:rPr lang="fr-FR" sz="3200" b="1" dirty="0" smtClean="0"/>
              <a:t>Dossiers </a:t>
            </a:r>
            <a:r>
              <a:rPr lang="fr-FR" sz="3200" b="1" dirty="0"/>
              <a:t>T</a:t>
            </a:r>
            <a:r>
              <a:rPr lang="fr-FR" sz="3200" b="1" dirty="0" smtClean="0"/>
              <a:t>ypes d’Appel d’Offres (DTAO) </a:t>
            </a:r>
            <a:endParaRPr lang="fr-FR" sz="3200" b="1" dirty="0"/>
          </a:p>
        </p:txBody>
      </p:sp>
      <p:sp>
        <p:nvSpPr>
          <p:cNvPr id="2" name="ZoneTexte 1">
            <a:extLst>
              <a:ext uri="{FF2B5EF4-FFF2-40B4-BE49-F238E27FC236}">
                <a16:creationId xmlns:a16="http://schemas.microsoft.com/office/drawing/2014/main" id="{D4913D32-7445-8618-AF7B-1B701A00F3BC}"/>
              </a:ext>
            </a:extLst>
          </p:cNvPr>
          <p:cNvSpPr txBox="1"/>
          <p:nvPr/>
        </p:nvSpPr>
        <p:spPr>
          <a:xfrm>
            <a:off x="449452" y="2442911"/>
            <a:ext cx="11329260" cy="3693319"/>
          </a:xfrm>
          <a:prstGeom prst="rect">
            <a:avLst/>
          </a:prstGeom>
          <a:solidFill>
            <a:schemeClr val="accent2"/>
          </a:solidFill>
        </p:spPr>
        <p:txBody>
          <a:bodyPr wrap="square" rtlCol="0">
            <a:spAutoFit/>
          </a:bodyPr>
          <a:lstStyle/>
          <a:p>
            <a:pPr algn="just">
              <a:spcBef>
                <a:spcPts val="600"/>
              </a:spcBef>
              <a:spcAft>
                <a:spcPts val="600"/>
              </a:spcAft>
            </a:pPr>
            <a:r>
              <a:rPr lang="fr-FR" sz="2800" dirty="0"/>
              <a:t>Les </a:t>
            </a:r>
            <a:r>
              <a:rPr lang="fr-FR" sz="2800" dirty="0" smtClean="0"/>
              <a:t>Dossiers </a:t>
            </a:r>
            <a:r>
              <a:rPr lang="fr-FR" sz="2800" dirty="0"/>
              <a:t>T</a:t>
            </a:r>
            <a:r>
              <a:rPr lang="fr-FR" sz="2800" dirty="0" smtClean="0"/>
              <a:t>ypes d’Appel d’Offres </a:t>
            </a:r>
            <a:r>
              <a:rPr lang="fr-FR" sz="2800" dirty="0"/>
              <a:t>des marchés de fournitures, de travaux et des services courants sont en cours de révision pour y intégrer les critères d’évaluation et les conditions de prise en charge du développement durable dans les marchés publics.</a:t>
            </a:r>
          </a:p>
          <a:p>
            <a:pPr algn="just">
              <a:spcBef>
                <a:spcPts val="600"/>
              </a:spcBef>
              <a:spcAft>
                <a:spcPts val="600"/>
              </a:spcAft>
            </a:pPr>
            <a:r>
              <a:rPr lang="fr-FR" sz="2800" dirty="0" smtClean="0"/>
              <a:t>Il </a:t>
            </a:r>
            <a:r>
              <a:rPr lang="fr-FR" sz="2800" dirty="0"/>
              <a:t>sera utilisé des critères relatifs au coût global à savoir le coût du cycle de vie de performance environnementale et de qualité environnementale ou une pluralité de critères liés aux caractéristiques environnementales des offres des </a:t>
            </a:r>
            <a:r>
              <a:rPr lang="fr-FR" sz="2800" dirty="0" smtClean="0"/>
              <a:t>soumissionnaires</a:t>
            </a:r>
            <a:r>
              <a:rPr lang="fr-FR" sz="2800" dirty="0"/>
              <a:t>.</a:t>
            </a:r>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13</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23624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6. Perspectives </a:t>
            </a:r>
            <a:r>
              <a:rPr lang="fr-FR" sz="2800" b="1" cap="none" dirty="0"/>
              <a:t>(déjà en cours)</a:t>
            </a:r>
          </a:p>
        </p:txBody>
      </p:sp>
      <p:sp>
        <p:nvSpPr>
          <p:cNvPr id="12" name="ZoneTexte 11">
            <a:extLst>
              <a:ext uri="{FF2B5EF4-FFF2-40B4-BE49-F238E27FC236}">
                <a16:creationId xmlns:a16="http://schemas.microsoft.com/office/drawing/2014/main" id="{2E44054C-BD64-1D00-0FFD-D40C701E4B8E}"/>
              </a:ext>
            </a:extLst>
          </p:cNvPr>
          <p:cNvSpPr txBox="1"/>
          <p:nvPr/>
        </p:nvSpPr>
        <p:spPr>
          <a:xfrm>
            <a:off x="790414" y="1501580"/>
            <a:ext cx="10027403" cy="584775"/>
          </a:xfrm>
          <a:prstGeom prst="rect">
            <a:avLst/>
          </a:prstGeom>
          <a:solidFill>
            <a:schemeClr val="bg1"/>
          </a:solidFill>
        </p:spPr>
        <p:txBody>
          <a:bodyPr wrap="square" rtlCol="0">
            <a:spAutoFit/>
          </a:bodyPr>
          <a:lstStyle/>
          <a:p>
            <a:pPr algn="ctr">
              <a:spcBef>
                <a:spcPts val="1800"/>
              </a:spcBef>
              <a:spcAft>
                <a:spcPts val="1800"/>
              </a:spcAft>
            </a:pPr>
            <a:r>
              <a:rPr lang="fr-FR" sz="3200" b="1" dirty="0"/>
              <a:t>R</a:t>
            </a:r>
            <a:r>
              <a:rPr lang="fr-FR" sz="3200" b="1" dirty="0" smtClean="0"/>
              <a:t>electure </a:t>
            </a:r>
            <a:r>
              <a:rPr lang="fr-FR" sz="3200" b="1" dirty="0"/>
              <a:t>des </a:t>
            </a:r>
            <a:r>
              <a:rPr lang="fr-FR" sz="3200" b="1" dirty="0" smtClean="0"/>
              <a:t>CCAG</a:t>
            </a:r>
            <a:endParaRPr lang="fr-FR" sz="3200" b="1" dirty="0"/>
          </a:p>
        </p:txBody>
      </p:sp>
      <p:sp>
        <p:nvSpPr>
          <p:cNvPr id="2" name="ZoneTexte 1">
            <a:extLst>
              <a:ext uri="{FF2B5EF4-FFF2-40B4-BE49-F238E27FC236}">
                <a16:creationId xmlns:a16="http://schemas.microsoft.com/office/drawing/2014/main" id="{D4913D32-7445-8618-AF7B-1B701A00F3BC}"/>
              </a:ext>
            </a:extLst>
          </p:cNvPr>
          <p:cNvSpPr txBox="1"/>
          <p:nvPr/>
        </p:nvSpPr>
        <p:spPr>
          <a:xfrm>
            <a:off x="449452" y="2442911"/>
            <a:ext cx="11329260" cy="3785652"/>
          </a:xfrm>
          <a:prstGeom prst="rect">
            <a:avLst/>
          </a:prstGeom>
          <a:solidFill>
            <a:schemeClr val="accent2"/>
          </a:solidFill>
        </p:spPr>
        <p:txBody>
          <a:bodyPr wrap="square" rtlCol="0">
            <a:spAutoFit/>
          </a:bodyPr>
          <a:lstStyle/>
          <a:p>
            <a:pPr algn="just">
              <a:spcBef>
                <a:spcPts val="600"/>
              </a:spcBef>
              <a:spcAft>
                <a:spcPts val="600"/>
              </a:spcAft>
            </a:pPr>
            <a:r>
              <a:rPr lang="fr-FR" sz="2500" dirty="0"/>
              <a:t>Les </a:t>
            </a:r>
            <a:r>
              <a:rPr lang="fr-FR" sz="2500" dirty="0"/>
              <a:t>C</a:t>
            </a:r>
            <a:r>
              <a:rPr lang="fr-FR" sz="2500" dirty="0" smtClean="0"/>
              <a:t>ahiers des </a:t>
            </a:r>
            <a:r>
              <a:rPr lang="fr-FR" sz="2500" dirty="0"/>
              <a:t>C</a:t>
            </a:r>
            <a:r>
              <a:rPr lang="fr-FR" sz="2500" dirty="0" smtClean="0"/>
              <a:t>lauses </a:t>
            </a:r>
            <a:r>
              <a:rPr lang="fr-FR" sz="2500" dirty="0"/>
              <a:t>A</a:t>
            </a:r>
            <a:r>
              <a:rPr lang="fr-FR" sz="2500" dirty="0" smtClean="0"/>
              <a:t>dministratives </a:t>
            </a:r>
            <a:r>
              <a:rPr lang="fr-FR" sz="2500" dirty="0"/>
              <a:t>G</a:t>
            </a:r>
            <a:r>
              <a:rPr lang="fr-FR" sz="2500" dirty="0" smtClean="0"/>
              <a:t>énérales </a:t>
            </a:r>
            <a:r>
              <a:rPr lang="fr-FR" sz="2500" dirty="0"/>
              <a:t>(CCAG) </a:t>
            </a:r>
            <a:r>
              <a:rPr lang="fr-FR" sz="2500" dirty="0" smtClean="0"/>
              <a:t>sont </a:t>
            </a:r>
            <a:r>
              <a:rPr lang="fr-FR" sz="2500" dirty="0"/>
              <a:t>aussi concernés par la </a:t>
            </a:r>
            <a:r>
              <a:rPr lang="fr-FR" sz="2500" dirty="0" smtClean="0"/>
              <a:t>relecture.</a:t>
            </a:r>
            <a:endParaRPr lang="fr-FR" sz="2500" dirty="0"/>
          </a:p>
          <a:p>
            <a:pPr algn="just">
              <a:spcBef>
                <a:spcPts val="600"/>
              </a:spcBef>
              <a:spcAft>
                <a:spcPts val="600"/>
              </a:spcAft>
            </a:pPr>
            <a:r>
              <a:rPr lang="fr-ML" sz="2500" dirty="0"/>
              <a:t>En </a:t>
            </a:r>
            <a:r>
              <a:rPr lang="fr-ML" sz="2500" dirty="0" smtClean="0"/>
              <a:t>effet, </a:t>
            </a:r>
            <a:r>
              <a:rPr lang="fr-ML" sz="2500" dirty="0"/>
              <a:t>les conditions d’exécution </a:t>
            </a:r>
            <a:r>
              <a:rPr lang="fr-ML" sz="2500" dirty="0" smtClean="0"/>
              <a:t>prendront </a:t>
            </a:r>
            <a:r>
              <a:rPr lang="fr-ML" sz="2500" dirty="0"/>
              <a:t>en compte des considérations relatives à </a:t>
            </a:r>
            <a:r>
              <a:rPr lang="fr-ML" sz="2500" dirty="0" smtClean="0"/>
              <a:t>l’Economie</a:t>
            </a:r>
            <a:r>
              <a:rPr lang="fr-ML" sz="2500" dirty="0"/>
              <a:t>, à </a:t>
            </a:r>
            <a:r>
              <a:rPr lang="fr-ML" sz="2500" dirty="0" smtClean="0"/>
              <a:t>l’Innovation</a:t>
            </a:r>
            <a:r>
              <a:rPr lang="fr-ML" sz="2500" dirty="0"/>
              <a:t>, à </a:t>
            </a:r>
            <a:r>
              <a:rPr lang="fr-ML" sz="2500" dirty="0" smtClean="0"/>
              <a:t>l’Environnement</a:t>
            </a:r>
            <a:r>
              <a:rPr lang="fr-ML" sz="2500" dirty="0"/>
              <a:t>, au </a:t>
            </a:r>
            <a:r>
              <a:rPr lang="fr-ML" sz="2500" dirty="0" smtClean="0"/>
              <a:t>Domaine </a:t>
            </a:r>
            <a:r>
              <a:rPr lang="fr-ML" sz="2500" dirty="0"/>
              <a:t>S</a:t>
            </a:r>
            <a:r>
              <a:rPr lang="fr-ML" sz="2500" dirty="0" smtClean="0"/>
              <a:t>ocial </a:t>
            </a:r>
            <a:r>
              <a:rPr lang="fr-ML" sz="2500" dirty="0"/>
              <a:t>ou à </a:t>
            </a:r>
            <a:r>
              <a:rPr lang="fr-ML" sz="2500" dirty="0" smtClean="0"/>
              <a:t>l’Emploi</a:t>
            </a:r>
            <a:r>
              <a:rPr lang="fr-ML" sz="2500" dirty="0"/>
              <a:t>. </a:t>
            </a:r>
          </a:p>
          <a:p>
            <a:pPr algn="just">
              <a:spcBef>
                <a:spcPts val="600"/>
              </a:spcBef>
              <a:spcAft>
                <a:spcPts val="600"/>
              </a:spcAft>
            </a:pPr>
            <a:r>
              <a:rPr lang="fr-ML" sz="2500" dirty="0"/>
              <a:t>Les titulaires des marchés publics </a:t>
            </a:r>
            <a:r>
              <a:rPr lang="fr-ML" sz="2500" dirty="0" smtClean="0"/>
              <a:t>veilleront </a:t>
            </a:r>
            <a:r>
              <a:rPr lang="fr-ML" sz="2500" dirty="0"/>
              <a:t>: </a:t>
            </a:r>
          </a:p>
          <a:p>
            <a:pPr marL="620713" algn="just">
              <a:spcBef>
                <a:spcPts val="600"/>
              </a:spcBef>
              <a:spcAft>
                <a:spcPts val="600"/>
              </a:spcAft>
              <a:buFont typeface="Wingdings" panose="05000000000000000000" pitchFamily="2" charset="2"/>
              <a:buChar char="ü"/>
            </a:pPr>
            <a:r>
              <a:rPr lang="fr-ML" sz="2500" dirty="0"/>
              <a:t> à limiter l’impact environnemental des livraisons;</a:t>
            </a:r>
          </a:p>
          <a:p>
            <a:pPr marL="620713" algn="just">
              <a:spcBef>
                <a:spcPts val="600"/>
              </a:spcBef>
              <a:spcAft>
                <a:spcPts val="600"/>
              </a:spcAft>
              <a:buFont typeface="Wingdings" panose="05000000000000000000" pitchFamily="2" charset="2"/>
              <a:buChar char="ü"/>
            </a:pPr>
            <a:r>
              <a:rPr lang="fr-ML" sz="2500" dirty="0"/>
              <a:t> à utiliser des contenants réutilisables, recyclés, recyclables ou réemployés (sauf impossibilité liées aux règles d’hygiène et sanitaires).</a:t>
            </a:r>
            <a:endParaRPr lang="fr-FR" sz="2500"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14</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3622988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6. Perspectives </a:t>
            </a:r>
            <a:r>
              <a:rPr lang="fr-FR" sz="2800" b="1" cap="none" dirty="0"/>
              <a:t>(déjà en cours)</a:t>
            </a:r>
          </a:p>
        </p:txBody>
      </p:sp>
      <p:sp>
        <p:nvSpPr>
          <p:cNvPr id="12" name="ZoneTexte 11">
            <a:extLst>
              <a:ext uri="{FF2B5EF4-FFF2-40B4-BE49-F238E27FC236}">
                <a16:creationId xmlns:a16="http://schemas.microsoft.com/office/drawing/2014/main" id="{2E44054C-BD64-1D00-0FFD-D40C701E4B8E}"/>
              </a:ext>
            </a:extLst>
          </p:cNvPr>
          <p:cNvSpPr txBox="1"/>
          <p:nvPr/>
        </p:nvSpPr>
        <p:spPr>
          <a:xfrm>
            <a:off x="790414" y="1749209"/>
            <a:ext cx="10027403" cy="584775"/>
          </a:xfrm>
          <a:prstGeom prst="rect">
            <a:avLst/>
          </a:prstGeom>
          <a:solidFill>
            <a:schemeClr val="bg1"/>
          </a:solidFill>
        </p:spPr>
        <p:txBody>
          <a:bodyPr wrap="square" rtlCol="0">
            <a:spAutoFit/>
          </a:bodyPr>
          <a:lstStyle/>
          <a:p>
            <a:pPr algn="ctr">
              <a:spcBef>
                <a:spcPts val="1800"/>
              </a:spcBef>
              <a:spcAft>
                <a:spcPts val="1800"/>
              </a:spcAft>
            </a:pPr>
            <a:r>
              <a:rPr lang="fr-FR" sz="3200" b="1" dirty="0"/>
              <a:t>R</a:t>
            </a:r>
            <a:r>
              <a:rPr lang="fr-FR" sz="3200" b="1" dirty="0" smtClean="0"/>
              <a:t>electure </a:t>
            </a:r>
            <a:r>
              <a:rPr lang="fr-FR" sz="3200" b="1" dirty="0" smtClean="0"/>
              <a:t>des CCAG</a:t>
            </a:r>
            <a:endParaRPr lang="fr-FR" sz="3200" b="1" dirty="0"/>
          </a:p>
        </p:txBody>
      </p:sp>
      <p:sp>
        <p:nvSpPr>
          <p:cNvPr id="2" name="ZoneTexte 1">
            <a:extLst>
              <a:ext uri="{FF2B5EF4-FFF2-40B4-BE49-F238E27FC236}">
                <a16:creationId xmlns:a16="http://schemas.microsoft.com/office/drawing/2014/main" id="{D4913D32-7445-8618-AF7B-1B701A00F3BC}"/>
              </a:ext>
            </a:extLst>
          </p:cNvPr>
          <p:cNvSpPr txBox="1"/>
          <p:nvPr/>
        </p:nvSpPr>
        <p:spPr>
          <a:xfrm>
            <a:off x="449452" y="2442911"/>
            <a:ext cx="11329260" cy="3724096"/>
          </a:xfrm>
          <a:prstGeom prst="rect">
            <a:avLst/>
          </a:prstGeom>
          <a:solidFill>
            <a:schemeClr val="accent2"/>
          </a:solidFill>
        </p:spPr>
        <p:txBody>
          <a:bodyPr wrap="square" rtlCol="0">
            <a:spAutoFit/>
          </a:bodyPr>
          <a:lstStyle/>
          <a:p>
            <a:pPr algn="just">
              <a:spcBef>
                <a:spcPts val="600"/>
              </a:spcBef>
              <a:spcAft>
                <a:spcPts val="600"/>
              </a:spcAft>
            </a:pPr>
            <a:r>
              <a:rPr lang="fr-FR" sz="2700" dirty="0"/>
              <a:t>Les CCAG des marchés de travaux vont </a:t>
            </a:r>
            <a:r>
              <a:rPr lang="fr-FR" sz="2700" dirty="0" smtClean="0"/>
              <a:t>intégrer, entre autres, une </a:t>
            </a:r>
            <a:r>
              <a:rPr lang="fr-ML" sz="2700" dirty="0"/>
              <a:t>obligation pour le titulaire de produire un </a:t>
            </a:r>
            <a:r>
              <a:rPr lang="fr-ML" sz="2700" dirty="0" smtClean="0"/>
              <a:t>Schéma d‘Organisation </a:t>
            </a:r>
            <a:r>
              <a:rPr lang="fr-ML" sz="2700" dirty="0"/>
              <a:t>et de </a:t>
            </a:r>
            <a:r>
              <a:rPr lang="fr-ML" sz="2700" dirty="0" smtClean="0"/>
              <a:t>Gestion </a:t>
            </a:r>
            <a:r>
              <a:rPr lang="fr-ML" sz="2700" dirty="0"/>
              <a:t>des </a:t>
            </a:r>
            <a:r>
              <a:rPr lang="fr-ML" sz="2700" dirty="0" smtClean="0"/>
              <a:t>Déchets</a:t>
            </a:r>
            <a:r>
              <a:rPr lang="fr-ML" sz="2700" dirty="0"/>
              <a:t>.</a:t>
            </a:r>
          </a:p>
          <a:p>
            <a:pPr algn="just">
              <a:spcBef>
                <a:spcPts val="600"/>
              </a:spcBef>
              <a:spcAft>
                <a:spcPts val="600"/>
              </a:spcAft>
            </a:pPr>
            <a:r>
              <a:rPr lang="fr-ML" sz="2700" dirty="0"/>
              <a:t>Il sera </a:t>
            </a:r>
            <a:r>
              <a:rPr lang="fr-ML" sz="2700" dirty="0" smtClean="0"/>
              <a:t>imposé </a:t>
            </a:r>
            <a:r>
              <a:rPr lang="fr-ML" sz="2700" dirty="0"/>
              <a:t>aux entreprises attributaires de réaliser une action d’insertion professionnelle de publics éloignés de l’emploi. </a:t>
            </a:r>
          </a:p>
          <a:p>
            <a:pPr algn="just">
              <a:spcBef>
                <a:spcPts val="600"/>
              </a:spcBef>
              <a:spcAft>
                <a:spcPts val="600"/>
              </a:spcAft>
            </a:pPr>
            <a:r>
              <a:rPr lang="fr-ML" sz="2700" dirty="0"/>
              <a:t>De plus, il y aura d’une clause intégrant les conditions de suivi et contrôle d’application des mesures de protection de l’environnement par les </a:t>
            </a:r>
            <a:r>
              <a:rPr lang="fr-ML" sz="2700" dirty="0" smtClean="0"/>
              <a:t>titulaires de marchés.</a:t>
            </a:r>
            <a:endParaRPr lang="fr-FR" sz="2700"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15</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1505874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7. Autres Perspectives</a:t>
            </a:r>
            <a:endParaRPr lang="fr-FR" sz="2800" b="1" cap="none" dirty="0"/>
          </a:p>
        </p:txBody>
      </p:sp>
      <p:sp>
        <p:nvSpPr>
          <p:cNvPr id="2" name="ZoneTexte 1">
            <a:extLst>
              <a:ext uri="{FF2B5EF4-FFF2-40B4-BE49-F238E27FC236}">
                <a16:creationId xmlns:a16="http://schemas.microsoft.com/office/drawing/2014/main" id="{D4913D32-7445-8618-AF7B-1B701A00F3BC}"/>
              </a:ext>
            </a:extLst>
          </p:cNvPr>
          <p:cNvSpPr txBox="1"/>
          <p:nvPr/>
        </p:nvSpPr>
        <p:spPr>
          <a:xfrm>
            <a:off x="587997" y="1434142"/>
            <a:ext cx="11329260" cy="4893647"/>
          </a:xfrm>
          <a:prstGeom prst="rect">
            <a:avLst/>
          </a:prstGeom>
          <a:solidFill>
            <a:schemeClr val="accent2"/>
          </a:solidFill>
        </p:spPr>
        <p:txBody>
          <a:bodyPr wrap="square" rtlCol="0">
            <a:spAutoFit/>
          </a:bodyPr>
          <a:lstStyle/>
          <a:p>
            <a:pPr lvl="0"/>
            <a:r>
              <a:rPr lang="fr-FR" sz="2400" b="1" dirty="0"/>
              <a:t>Renforcement des Capacités </a:t>
            </a:r>
            <a:r>
              <a:rPr lang="fr-FR" sz="2400" dirty="0"/>
              <a:t>: Investir dans la formation et le </a:t>
            </a:r>
            <a:r>
              <a:rPr lang="fr-FR" sz="2400" dirty="0"/>
              <a:t>R</a:t>
            </a:r>
            <a:r>
              <a:rPr lang="fr-FR" sz="2400" dirty="0" smtClean="0"/>
              <a:t>enforcement </a:t>
            </a:r>
            <a:r>
              <a:rPr lang="fr-FR" sz="2400" dirty="0"/>
              <a:t>des </a:t>
            </a:r>
            <a:r>
              <a:rPr lang="fr-FR" sz="2400" dirty="0"/>
              <a:t>C</a:t>
            </a:r>
            <a:r>
              <a:rPr lang="fr-FR" sz="2400" dirty="0" smtClean="0"/>
              <a:t>apacités </a:t>
            </a:r>
            <a:r>
              <a:rPr lang="fr-FR" sz="2400" dirty="0"/>
              <a:t>des </a:t>
            </a:r>
            <a:r>
              <a:rPr lang="fr-FR" sz="2400" dirty="0" smtClean="0"/>
              <a:t>Agents </a:t>
            </a:r>
            <a:r>
              <a:rPr lang="fr-FR" sz="2400" dirty="0"/>
              <a:t>P</a:t>
            </a:r>
            <a:r>
              <a:rPr lang="fr-FR" sz="2400" dirty="0" smtClean="0"/>
              <a:t>ublics </a:t>
            </a:r>
            <a:r>
              <a:rPr lang="fr-FR" sz="2400" dirty="0"/>
              <a:t>en matière de </a:t>
            </a:r>
            <a:r>
              <a:rPr lang="fr-FR" sz="2400" dirty="0" smtClean="0"/>
              <a:t>Développement </a:t>
            </a:r>
            <a:r>
              <a:rPr lang="fr-FR" sz="2400" dirty="0"/>
              <a:t>D</a:t>
            </a:r>
            <a:r>
              <a:rPr lang="fr-FR" sz="2400" dirty="0" smtClean="0"/>
              <a:t>urable</a:t>
            </a:r>
            <a:r>
              <a:rPr lang="fr-FR" sz="2400" dirty="0"/>
              <a:t>. </a:t>
            </a:r>
          </a:p>
          <a:p>
            <a:endParaRPr lang="fr-FR" sz="2400" dirty="0"/>
          </a:p>
          <a:p>
            <a:r>
              <a:rPr lang="fr-FR" sz="2400" b="1" dirty="0" smtClean="0"/>
              <a:t>Collaboration </a:t>
            </a:r>
            <a:r>
              <a:rPr lang="fr-FR" sz="2400" b="1" dirty="0"/>
              <a:t>et Partenariats </a:t>
            </a:r>
            <a:r>
              <a:rPr lang="fr-FR" sz="2400" dirty="0"/>
              <a:t>: Encourager la collaboration entre le </a:t>
            </a:r>
            <a:r>
              <a:rPr lang="fr-FR" sz="2400" dirty="0" smtClean="0"/>
              <a:t>Gouvernement</a:t>
            </a:r>
            <a:r>
              <a:rPr lang="fr-FR" sz="2400" dirty="0"/>
              <a:t>, le </a:t>
            </a:r>
            <a:r>
              <a:rPr lang="fr-FR" sz="2400" dirty="0" smtClean="0"/>
              <a:t>Secteur </a:t>
            </a:r>
            <a:r>
              <a:rPr lang="fr-FR" sz="2400" dirty="0"/>
              <a:t>P</a:t>
            </a:r>
            <a:r>
              <a:rPr lang="fr-FR" sz="2400" dirty="0" smtClean="0"/>
              <a:t>rivé </a:t>
            </a:r>
            <a:r>
              <a:rPr lang="fr-FR" sz="2400" dirty="0"/>
              <a:t>et les </a:t>
            </a:r>
            <a:r>
              <a:rPr lang="fr-FR" sz="2400" dirty="0" smtClean="0"/>
              <a:t>Organisations </a:t>
            </a:r>
            <a:r>
              <a:rPr lang="fr-FR" sz="2400" dirty="0"/>
              <a:t>N</a:t>
            </a:r>
            <a:r>
              <a:rPr lang="fr-FR" sz="2400" dirty="0" smtClean="0"/>
              <a:t>on </a:t>
            </a:r>
            <a:r>
              <a:rPr lang="fr-FR" sz="2400" dirty="0"/>
              <a:t>G</a:t>
            </a:r>
            <a:r>
              <a:rPr lang="fr-FR" sz="2400" dirty="0" smtClean="0"/>
              <a:t>ouvernementales </a:t>
            </a:r>
            <a:r>
              <a:rPr lang="fr-FR" sz="2400" dirty="0"/>
              <a:t>pour partager les meilleures pratiques et les ressources. </a:t>
            </a:r>
          </a:p>
          <a:p>
            <a:endParaRPr lang="fr-FR" sz="2400" dirty="0" smtClean="0"/>
          </a:p>
          <a:p>
            <a:r>
              <a:rPr lang="fr-FR" sz="2400" b="1" dirty="0"/>
              <a:t>Suivi et Évaluation </a:t>
            </a:r>
            <a:r>
              <a:rPr lang="fr-FR" sz="2400" dirty="0"/>
              <a:t>: Mettre en place des mécanismes de </a:t>
            </a:r>
            <a:r>
              <a:rPr lang="fr-FR" sz="2400" dirty="0" smtClean="0"/>
              <a:t>Suivi </a:t>
            </a:r>
            <a:r>
              <a:rPr lang="fr-FR" sz="2400" dirty="0"/>
              <a:t>et </a:t>
            </a:r>
            <a:r>
              <a:rPr lang="fr-FR" sz="2400" dirty="0" smtClean="0"/>
              <a:t>d‘Evaluation </a:t>
            </a:r>
            <a:r>
              <a:rPr lang="fr-FR" sz="2400" dirty="0"/>
              <a:t>pour mesurer les impacts des marchés durables et ajuster les stratégies en conséquence. </a:t>
            </a:r>
          </a:p>
          <a:p>
            <a:endParaRPr lang="fr-FR" sz="2400" dirty="0"/>
          </a:p>
          <a:p>
            <a:pPr lvl="0"/>
            <a:r>
              <a:rPr lang="fr-FR" sz="2400" b="1" dirty="0"/>
              <a:t>Incitations Économiques </a:t>
            </a:r>
            <a:r>
              <a:rPr lang="fr-FR" sz="2400" dirty="0"/>
              <a:t>: Offrir des incitations financières pour encourager les pratiques durables. </a:t>
            </a:r>
          </a:p>
          <a:p>
            <a:r>
              <a:rPr lang="fr-FR" sz="2400" dirty="0"/>
              <a:t> </a:t>
            </a:r>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16</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439963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endParaRPr lang="fr-FR" sz="2800" b="1" cap="none" dirty="0"/>
          </a:p>
        </p:txBody>
      </p:sp>
      <p:sp>
        <p:nvSpPr>
          <p:cNvPr id="2" name="ZoneTexte 1">
            <a:extLst>
              <a:ext uri="{FF2B5EF4-FFF2-40B4-BE49-F238E27FC236}">
                <a16:creationId xmlns:a16="http://schemas.microsoft.com/office/drawing/2014/main" id="{D4913D32-7445-8618-AF7B-1B701A00F3BC}"/>
              </a:ext>
            </a:extLst>
          </p:cNvPr>
          <p:cNvSpPr txBox="1"/>
          <p:nvPr/>
        </p:nvSpPr>
        <p:spPr>
          <a:xfrm>
            <a:off x="449452" y="2471763"/>
            <a:ext cx="11329260" cy="2092881"/>
          </a:xfrm>
          <a:prstGeom prst="rect">
            <a:avLst/>
          </a:prstGeom>
          <a:solidFill>
            <a:schemeClr val="accent3">
              <a:lumMod val="40000"/>
              <a:lumOff val="60000"/>
            </a:schemeClr>
          </a:solidFill>
        </p:spPr>
        <p:txBody>
          <a:bodyPr wrap="square" rtlCol="0">
            <a:spAutoFit/>
          </a:bodyPr>
          <a:lstStyle/>
          <a:p>
            <a:pPr algn="ctr">
              <a:spcBef>
                <a:spcPts val="600"/>
              </a:spcBef>
              <a:spcAft>
                <a:spcPts val="600"/>
              </a:spcAft>
            </a:pPr>
            <a:r>
              <a:rPr lang="fr-FR" sz="6000" b="1" dirty="0" smtClean="0">
                <a:solidFill>
                  <a:srgbClr val="0070C0"/>
                </a:solidFill>
              </a:rPr>
              <a:t>MERCI POUR </a:t>
            </a:r>
          </a:p>
          <a:p>
            <a:pPr algn="ctr">
              <a:spcBef>
                <a:spcPts val="600"/>
              </a:spcBef>
              <a:spcAft>
                <a:spcPts val="600"/>
              </a:spcAft>
            </a:pPr>
            <a:r>
              <a:rPr lang="fr-FR" sz="6000" b="1" dirty="0" smtClean="0">
                <a:solidFill>
                  <a:srgbClr val="0070C0"/>
                </a:solidFill>
              </a:rPr>
              <a:t>VOTRE AIMABLE ATTENTION</a:t>
            </a:r>
            <a:endParaRPr lang="fr-FR" sz="6000" b="1" dirty="0">
              <a:solidFill>
                <a:srgbClr val="0070C0"/>
              </a:solidFill>
            </a:endParaRPr>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17</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3844569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Plan de présentation</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780862"/>
            <a:ext cx="11311178" cy="3247043"/>
          </a:xfrm>
          <a:prstGeom prst="rect">
            <a:avLst/>
          </a:prstGeom>
          <a:solidFill>
            <a:schemeClr val="accent2"/>
          </a:solidFill>
        </p:spPr>
        <p:txBody>
          <a:bodyPr wrap="square" rtlCol="0">
            <a:spAutoFit/>
          </a:bodyPr>
          <a:lstStyle/>
          <a:p>
            <a:pPr marL="457200" indent="-457200" algn="just">
              <a:buFont typeface="+mj-lt"/>
              <a:buAutoNum type="arabicPeriod"/>
            </a:pPr>
            <a:r>
              <a:rPr lang="fr-ML" sz="2600" b="1" dirty="0" smtClean="0">
                <a:latin typeface="Abadi" panose="020F0502020204030204" pitchFamily="34" charset="0"/>
              </a:rPr>
              <a:t>Introduction</a:t>
            </a:r>
          </a:p>
          <a:p>
            <a:pPr marL="457200" indent="-457200" algn="just">
              <a:buFont typeface="+mj-lt"/>
              <a:buAutoNum type="arabicPeriod"/>
            </a:pPr>
            <a:r>
              <a:rPr lang="fr-ML" sz="2600" b="1" dirty="0" smtClean="0">
                <a:latin typeface="Abadi" panose="020F0502020204030204" pitchFamily="34" charset="0"/>
              </a:rPr>
              <a:t>Cadre Règlementaire et politique</a:t>
            </a:r>
          </a:p>
          <a:p>
            <a:pPr marL="457200" indent="-457200" algn="just">
              <a:buFont typeface="+mj-lt"/>
              <a:buAutoNum type="arabicPeriod"/>
            </a:pPr>
            <a:r>
              <a:rPr lang="fr-ML" sz="2600" b="1" dirty="0" smtClean="0">
                <a:latin typeface="Abadi" panose="020F0502020204030204" pitchFamily="34" charset="0"/>
              </a:rPr>
              <a:t>Stratégies actuelles pour l’intégration de la durabilité</a:t>
            </a:r>
          </a:p>
          <a:p>
            <a:pPr marL="457200" indent="-457200" algn="just">
              <a:buFont typeface="+mj-lt"/>
              <a:buAutoNum type="arabicPeriod"/>
            </a:pPr>
            <a:r>
              <a:rPr lang="fr-ML" sz="2600" b="1" dirty="0" smtClean="0">
                <a:latin typeface="Abadi" panose="020F0502020204030204" pitchFamily="34" charset="0"/>
              </a:rPr>
              <a:t>Considérations environnementales et sociales</a:t>
            </a:r>
          </a:p>
          <a:p>
            <a:pPr marL="457200" indent="-457200" algn="just">
              <a:buFont typeface="+mj-lt"/>
              <a:buAutoNum type="arabicPeriod"/>
            </a:pPr>
            <a:r>
              <a:rPr lang="fr-ML" sz="2600" b="1" dirty="0" smtClean="0">
                <a:latin typeface="Abadi" panose="020F0502020204030204" pitchFamily="34" charset="0"/>
              </a:rPr>
              <a:t>Défis</a:t>
            </a:r>
          </a:p>
          <a:p>
            <a:pPr marL="457200" indent="-457200" algn="just">
              <a:buFont typeface="+mj-lt"/>
              <a:buAutoNum type="arabicPeriod"/>
            </a:pPr>
            <a:r>
              <a:rPr lang="fr-ML" sz="2600" b="1" dirty="0" smtClean="0">
                <a:latin typeface="Abadi" panose="020F0502020204030204" pitchFamily="34" charset="0"/>
              </a:rPr>
              <a:t>Perspectives (en cours)</a:t>
            </a:r>
          </a:p>
          <a:p>
            <a:pPr marL="457200" indent="-457200" algn="just">
              <a:buFont typeface="+mj-lt"/>
              <a:buAutoNum type="arabicPeriod"/>
            </a:pPr>
            <a:r>
              <a:rPr lang="fr-ML" sz="2600" b="1" dirty="0" smtClean="0">
                <a:latin typeface="Abadi" panose="020F0502020204030204" pitchFamily="34" charset="0"/>
              </a:rPr>
              <a:t>Autres perspectives</a:t>
            </a:r>
            <a:endParaRPr lang="fr-ML" sz="2600" dirty="0" smtClean="0">
              <a:latin typeface="Abadi" panose="020F0502020204030204" pitchFamily="34" charset="0"/>
            </a:endParaRPr>
          </a:p>
          <a:p>
            <a:pPr algn="just"/>
            <a:endParaRPr lang="fr-ML" sz="2300" dirty="0">
              <a:latin typeface="Abadi" panose="020F0502020204030204" pitchFamily="34" charset="0"/>
            </a:endParaRPr>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2</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182299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1. Introduction</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466826"/>
            <a:ext cx="11311178" cy="4524315"/>
          </a:xfrm>
          <a:prstGeom prst="rect">
            <a:avLst/>
          </a:prstGeom>
          <a:solidFill>
            <a:schemeClr val="accent2"/>
          </a:solidFill>
        </p:spPr>
        <p:txBody>
          <a:bodyPr wrap="square" rtlCol="0">
            <a:spAutoFit/>
          </a:bodyPr>
          <a:lstStyle/>
          <a:p>
            <a:pPr algn="just"/>
            <a:r>
              <a:rPr lang="fr-FR" sz="2400" dirty="0" smtClean="0"/>
              <a:t>A l’instar des autres pays de l’UEMOA, le </a:t>
            </a:r>
            <a:r>
              <a:rPr lang="fr-FR" sz="2400" dirty="0"/>
              <a:t>Mali a mis en place un cadre </a:t>
            </a:r>
            <a:r>
              <a:rPr lang="fr-FR" sz="2400" dirty="0" smtClean="0"/>
              <a:t>institutionnel et juridique </a:t>
            </a:r>
            <a:r>
              <a:rPr lang="fr-FR" sz="2400" dirty="0"/>
              <a:t>pour la passation de marchés publics, en s'inspirant des directives de l'UEMOA (Union Économique et Monétaire Ouest-Africaine). </a:t>
            </a:r>
            <a:endParaRPr lang="fr-FR" sz="2400" dirty="0" smtClean="0"/>
          </a:p>
          <a:p>
            <a:pPr algn="just"/>
            <a:endParaRPr lang="fr-FR" sz="2400" dirty="0"/>
          </a:p>
          <a:p>
            <a:pPr algn="just"/>
            <a:r>
              <a:rPr lang="fr-FR" sz="2400" dirty="0" smtClean="0"/>
              <a:t>Notre réglementation nationale </a:t>
            </a:r>
            <a:r>
              <a:rPr lang="fr-FR" sz="2400" dirty="0" smtClean="0"/>
              <a:t>inclut </a:t>
            </a:r>
            <a:r>
              <a:rPr lang="fr-FR" sz="2400" dirty="0" smtClean="0"/>
              <a:t>certaines </a:t>
            </a:r>
            <a:r>
              <a:rPr lang="fr-FR" sz="2400" dirty="0"/>
              <a:t>dispositions </a:t>
            </a:r>
            <a:r>
              <a:rPr lang="fr-FR" sz="2400" dirty="0" smtClean="0"/>
              <a:t>visant à </a:t>
            </a:r>
            <a:r>
              <a:rPr lang="fr-FR" sz="2400" dirty="0"/>
              <a:t>encourager la durabilité dans les marchés publics. </a:t>
            </a:r>
            <a:r>
              <a:rPr lang="fr-FR" sz="2400" dirty="0" smtClean="0"/>
              <a:t>En effet, </a:t>
            </a:r>
            <a:r>
              <a:rPr lang="fr-FR" sz="2400" dirty="0"/>
              <a:t>l'intégration de la durabilité dans les processus de passation de marchés est un enjeu crucial pour le Mali. </a:t>
            </a:r>
            <a:endParaRPr lang="fr-FR" sz="2400" dirty="0" smtClean="0"/>
          </a:p>
          <a:p>
            <a:pPr algn="just"/>
            <a:endParaRPr lang="fr-FR" sz="2400" dirty="0"/>
          </a:p>
          <a:p>
            <a:pPr algn="just"/>
            <a:r>
              <a:rPr lang="fr-FR" sz="2400" dirty="0" smtClean="0"/>
              <a:t>Cette </a:t>
            </a:r>
            <a:r>
              <a:rPr lang="fr-FR" sz="2400" dirty="0"/>
              <a:t>approche, qui vise </a:t>
            </a:r>
            <a:r>
              <a:rPr lang="fr-FR" sz="2400" dirty="0" smtClean="0"/>
              <a:t>à considérer les </a:t>
            </a:r>
            <a:r>
              <a:rPr lang="fr-FR" sz="2400" dirty="0"/>
              <a:t>impacts </a:t>
            </a:r>
            <a:r>
              <a:rPr lang="fr-FR" sz="2400" dirty="0" smtClean="0"/>
              <a:t>environnementaux et sociaux dans la chaine de la commande publique tout </a:t>
            </a:r>
            <a:r>
              <a:rPr lang="fr-FR" sz="2400" dirty="0"/>
              <a:t>en maximisant les bénéfices économiques, est mise en œuvre au Mali à travers un cadre juridique en constante évolution et des politiques publiques de plus en plus centrées sur la durabilité.</a:t>
            </a:r>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3</a:t>
            </a:fld>
            <a:endParaRPr lang="fr-ML" dirty="0"/>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734248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1. Introduction</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8064" y="1093848"/>
            <a:ext cx="11008961" cy="477054"/>
          </a:xfrm>
          <a:prstGeom prst="rect">
            <a:avLst/>
          </a:prstGeom>
          <a:solidFill>
            <a:schemeClr val="accent2"/>
          </a:solidFill>
        </p:spPr>
        <p:txBody>
          <a:bodyPr wrap="square" rtlCol="0">
            <a:spAutoFit/>
          </a:bodyPr>
          <a:lstStyle/>
          <a:p>
            <a:pPr algn="just"/>
            <a:r>
              <a:rPr lang="fr-FR" sz="2500" dirty="0">
                <a:latin typeface="Abadi" panose="020F0502020204030204" pitchFamily="34" charset="0"/>
              </a:rPr>
              <a:t>Le </a:t>
            </a:r>
            <a:r>
              <a:rPr lang="fr-FR" sz="2500" dirty="0" smtClean="0">
                <a:latin typeface="Abadi" panose="020F0502020204030204" pitchFamily="34" charset="0"/>
              </a:rPr>
              <a:t>Développement </a:t>
            </a:r>
            <a:r>
              <a:rPr lang="fr-FR" sz="2500" dirty="0">
                <a:latin typeface="Abadi" panose="020F0502020204030204" pitchFamily="34" charset="0"/>
              </a:rPr>
              <a:t>D</a:t>
            </a:r>
            <a:r>
              <a:rPr lang="fr-FR" sz="2500" dirty="0" smtClean="0">
                <a:latin typeface="Abadi" panose="020F0502020204030204" pitchFamily="34" charset="0"/>
              </a:rPr>
              <a:t>urable </a:t>
            </a:r>
            <a:r>
              <a:rPr lang="fr-FR" sz="2500" dirty="0">
                <a:latin typeface="Abadi" panose="020F0502020204030204" pitchFamily="34" charset="0"/>
              </a:rPr>
              <a:t>dans </a:t>
            </a:r>
            <a:r>
              <a:rPr lang="fr-FR" sz="2500" dirty="0" smtClean="0">
                <a:latin typeface="Abadi" panose="020F0502020204030204" pitchFamily="34" charset="0"/>
              </a:rPr>
              <a:t>la </a:t>
            </a:r>
            <a:r>
              <a:rPr lang="fr-FR" sz="2500" dirty="0" smtClean="0">
                <a:latin typeface="Abadi" panose="020F0502020204030204" pitchFamily="34" charset="0"/>
              </a:rPr>
              <a:t>Commande </a:t>
            </a:r>
            <a:r>
              <a:rPr lang="fr-FR" sz="2500" dirty="0">
                <a:latin typeface="Abadi" panose="020F0502020204030204" pitchFamily="34" charset="0"/>
              </a:rPr>
              <a:t>P</a:t>
            </a:r>
            <a:r>
              <a:rPr lang="fr-FR" sz="2500" dirty="0" smtClean="0">
                <a:latin typeface="Abadi" panose="020F0502020204030204" pitchFamily="34" charset="0"/>
              </a:rPr>
              <a:t>ublique </a:t>
            </a:r>
            <a:endParaRPr lang="fr-ML" sz="2500" dirty="0">
              <a:latin typeface="Abadi" panose="020F0502020204030204" pitchFamily="34" charset="0"/>
            </a:endParaRPr>
          </a:p>
        </p:txBody>
      </p:sp>
      <p:graphicFrame>
        <p:nvGraphicFramePr>
          <p:cNvPr id="6" name="Diagramme 5">
            <a:extLst>
              <a:ext uri="{FF2B5EF4-FFF2-40B4-BE49-F238E27FC236}">
                <a16:creationId xmlns:a16="http://schemas.microsoft.com/office/drawing/2014/main" id="{B3333680-23E4-D02E-011F-BB29857DD91F}"/>
              </a:ext>
            </a:extLst>
          </p:cNvPr>
          <p:cNvGraphicFramePr/>
          <p:nvPr>
            <p:extLst>
              <p:ext uri="{D42A27DB-BD31-4B8C-83A1-F6EECF244321}">
                <p14:modId xmlns:p14="http://schemas.microsoft.com/office/powerpoint/2010/main" val="4153664589"/>
              </p:ext>
            </p:extLst>
          </p:nvPr>
        </p:nvGraphicFramePr>
        <p:xfrm>
          <a:off x="733586" y="2425488"/>
          <a:ext cx="10724827" cy="4432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descr="C:\Users\3A\Desktop\LOGO-ARMDS.png"/>
          <p:cNvPicPr>
            <a:picLocks noChangeAspect="1" noChangeArrowheads="1"/>
          </p:cNvPicPr>
          <p:nvPr/>
        </p:nvPicPr>
        <p:blipFill>
          <a:blip r:embed="rId7">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3" name="Rectangle 2"/>
          <p:cNvSpPr/>
          <p:nvPr/>
        </p:nvSpPr>
        <p:spPr>
          <a:xfrm>
            <a:off x="4886036" y="1688573"/>
            <a:ext cx="7056582" cy="48600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dirty="0">
                <a:latin typeface="Abadi" panose="020F0502020204030204" pitchFamily="34" charset="0"/>
              </a:rPr>
              <a:t>La durabilité dans les procédures de passation et l’exécution des marchés publics est effectuée à travers la planification, la passation et l’exécution des marchés publics. </a:t>
            </a:r>
          </a:p>
          <a:p>
            <a:pPr algn="just"/>
            <a:endParaRPr lang="fr-FR" sz="300" dirty="0">
              <a:latin typeface="Abadi" panose="020F0502020204030204" pitchFamily="34" charset="0"/>
            </a:endParaRPr>
          </a:p>
          <a:p>
            <a:pPr algn="just"/>
            <a:r>
              <a:rPr lang="fr-FR" b="1" u="sng" dirty="0">
                <a:latin typeface="Abadi" panose="020F0502020204030204" pitchFamily="34" charset="0"/>
              </a:rPr>
              <a:t>En phase planification</a:t>
            </a:r>
            <a:r>
              <a:rPr lang="fr-FR" dirty="0">
                <a:latin typeface="Abadi" panose="020F0502020204030204" pitchFamily="34" charset="0"/>
              </a:rPr>
              <a:t>, il s’agit de tenir compte du développement durable dans les achats depuis la définition des besoins. A ce niveau, il sera question de réservation des marchés publics aux couches </a:t>
            </a:r>
            <a:r>
              <a:rPr lang="fr-FR" dirty="0" err="1" smtClean="0">
                <a:latin typeface="Abadi" panose="020F0502020204030204" pitchFamily="34" charset="0"/>
              </a:rPr>
              <a:t>demunies</a:t>
            </a:r>
            <a:r>
              <a:rPr lang="fr-FR" dirty="0" smtClean="0">
                <a:latin typeface="Abadi" panose="020F0502020204030204" pitchFamily="34" charset="0"/>
              </a:rPr>
              <a:t> </a:t>
            </a:r>
            <a:r>
              <a:rPr lang="fr-FR" dirty="0">
                <a:latin typeface="Abadi" panose="020F0502020204030204" pitchFamily="34" charset="0"/>
              </a:rPr>
              <a:t>(</a:t>
            </a:r>
            <a:r>
              <a:rPr lang="fr-FR" i="1" dirty="0">
                <a:latin typeface="Abadi" panose="020F0502020204030204" pitchFamily="34" charset="0"/>
              </a:rPr>
              <a:t>la prise en compte des jeunes, des personnes vivants avec un handicap et les femmes dans la commande publique</a:t>
            </a:r>
            <a:r>
              <a:rPr lang="fr-FR" dirty="0">
                <a:latin typeface="Abadi" panose="020F0502020204030204" pitchFamily="34" charset="0"/>
              </a:rPr>
              <a:t>). </a:t>
            </a:r>
          </a:p>
          <a:p>
            <a:pPr algn="just"/>
            <a:endParaRPr lang="fr-FR" sz="300" dirty="0">
              <a:latin typeface="Abadi" panose="020F0502020204030204" pitchFamily="34" charset="0"/>
            </a:endParaRPr>
          </a:p>
          <a:p>
            <a:pPr algn="just"/>
            <a:r>
              <a:rPr lang="fr-FR" b="1" u="sng" dirty="0">
                <a:latin typeface="Abadi" panose="020F0502020204030204" pitchFamily="34" charset="0"/>
              </a:rPr>
              <a:t>En phase passation des marchés publics</a:t>
            </a:r>
            <a:r>
              <a:rPr lang="fr-FR" dirty="0">
                <a:latin typeface="Abadi" panose="020F0502020204030204" pitchFamily="34" charset="0"/>
              </a:rPr>
              <a:t>, il faut noter que cette question peut être prise en charge  dans la description des spécifications techniques, dans les critères d’évaluation, de qualification et d’attribution </a:t>
            </a:r>
            <a:r>
              <a:rPr lang="fr-FR" dirty="0" smtClean="0">
                <a:latin typeface="Abadi" panose="020F0502020204030204" pitchFamily="34" charset="0"/>
              </a:rPr>
              <a:t>des marchés. </a:t>
            </a:r>
            <a:endParaRPr lang="fr-FR" dirty="0">
              <a:latin typeface="Abadi" panose="020F0502020204030204" pitchFamily="34" charset="0"/>
            </a:endParaRPr>
          </a:p>
          <a:p>
            <a:pPr algn="just"/>
            <a:endParaRPr lang="fr-FR" sz="300" dirty="0">
              <a:latin typeface="Abadi" panose="020F0502020204030204" pitchFamily="34" charset="0"/>
            </a:endParaRPr>
          </a:p>
          <a:p>
            <a:pPr algn="just"/>
            <a:r>
              <a:rPr lang="fr-FR" b="1" u="sng" dirty="0">
                <a:latin typeface="Abadi" panose="020F0502020204030204" pitchFamily="34" charset="0"/>
              </a:rPr>
              <a:t>En phase exécution des marchés publics</a:t>
            </a:r>
            <a:r>
              <a:rPr lang="fr-FR" dirty="0">
                <a:latin typeface="Abadi" panose="020F0502020204030204" pitchFamily="34" charset="0"/>
              </a:rPr>
              <a:t>, il sera question de vérifier la mise en œuvre effective des conditions de durabilité prévues dans le contrat par les autorités </a:t>
            </a:r>
            <a:r>
              <a:rPr lang="fr-FR" dirty="0" smtClean="0">
                <a:latin typeface="Abadi" panose="020F0502020204030204" pitchFamily="34" charset="0"/>
              </a:rPr>
              <a:t>contractantes. </a:t>
            </a:r>
            <a:endParaRPr lang="fr-ML" dirty="0">
              <a:latin typeface="Abadi" panose="020F0502020204030204" pitchFamily="34" charset="0"/>
            </a:endParaRPr>
          </a:p>
          <a:p>
            <a:endParaRPr lang="fr-FR" dirty="0"/>
          </a:p>
        </p:txBody>
      </p:sp>
      <p:sp>
        <p:nvSpPr>
          <p:cNvPr id="8" name="Espace réservé du numéro de diapositive 7"/>
          <p:cNvSpPr>
            <a:spLocks noGrp="1"/>
          </p:cNvSpPr>
          <p:nvPr>
            <p:ph type="sldNum" sz="quarter" idx="12"/>
          </p:nvPr>
        </p:nvSpPr>
        <p:spPr/>
        <p:txBody>
          <a:bodyPr/>
          <a:lstStyle/>
          <a:p>
            <a:fld id="{15EEC2B4-007C-4DED-B154-DE075435AF3F}" type="slidenum">
              <a:rPr lang="fr-ML" smtClean="0"/>
              <a:t>4</a:t>
            </a:fld>
            <a:endParaRPr lang="fr-ML"/>
          </a:p>
        </p:txBody>
      </p:sp>
      <p:sp>
        <p:nvSpPr>
          <p:cNvPr id="9" name="Espace réservé du pied de page 8"/>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405715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2. Cadre </a:t>
            </a:r>
            <a:r>
              <a:rPr lang="fr-FR" sz="2800" b="1" cap="none" dirty="0" smtClean="0"/>
              <a:t>Règlementaire </a:t>
            </a:r>
            <a:r>
              <a:rPr lang="fr-FR" sz="2800" b="1" cap="none" dirty="0" smtClean="0"/>
              <a:t>et </a:t>
            </a:r>
            <a:r>
              <a:rPr lang="fr-FR" sz="2800" b="1" cap="none" dirty="0" smtClean="0"/>
              <a:t>Politique</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318022"/>
            <a:ext cx="11311178" cy="5632311"/>
          </a:xfrm>
          <a:prstGeom prst="rect">
            <a:avLst/>
          </a:prstGeom>
          <a:solidFill>
            <a:schemeClr val="accent2"/>
          </a:solidFill>
        </p:spPr>
        <p:txBody>
          <a:bodyPr wrap="square" rtlCol="0">
            <a:spAutoFit/>
          </a:bodyPr>
          <a:lstStyle/>
          <a:p>
            <a:pPr lvl="0" algn="just"/>
            <a:r>
              <a:rPr lang="fr-FR" sz="2400" b="1" u="sng" dirty="0" smtClean="0"/>
              <a:t>Cadre Règlementaire : </a:t>
            </a:r>
          </a:p>
          <a:p>
            <a:pPr marL="342900" lvl="0" indent="-342900" algn="just">
              <a:buFont typeface="Arial" panose="020B0604020202020204" pitchFamily="34" charset="0"/>
              <a:buChar char="•"/>
            </a:pPr>
            <a:r>
              <a:rPr lang="fr-FR" sz="2400" dirty="0" smtClean="0"/>
              <a:t>Le </a:t>
            </a:r>
            <a:r>
              <a:rPr lang="fr-FR" sz="2400" dirty="0"/>
              <a:t>Décret n°2015-0604/P-RM du 25 septembre 2015 portant </a:t>
            </a:r>
            <a:r>
              <a:rPr lang="fr-FR" sz="2400" dirty="0" smtClean="0"/>
              <a:t>Code </a:t>
            </a:r>
            <a:r>
              <a:rPr lang="fr-FR" sz="2400" dirty="0"/>
              <a:t>des marchés publics et des délégations de service public ;</a:t>
            </a:r>
          </a:p>
          <a:p>
            <a:pPr marL="342900" lvl="0" indent="-342900" algn="just">
              <a:buFont typeface="Arial" panose="020B0604020202020204" pitchFamily="34" charset="0"/>
              <a:buChar char="•"/>
            </a:pPr>
            <a:r>
              <a:rPr lang="fr-FR" sz="2400" b="1" dirty="0"/>
              <a:t>Le Décret n°2018-0473/PM-RM du 28 mai 2018 </a:t>
            </a:r>
            <a:r>
              <a:rPr lang="fr-FR" sz="2400" dirty="0"/>
              <a:t>portant adoption de </a:t>
            </a:r>
            <a:r>
              <a:rPr lang="fr-FR" sz="2400" dirty="0" smtClean="0"/>
              <a:t>Mesures d’Orientation </a:t>
            </a:r>
            <a:r>
              <a:rPr lang="fr-FR" sz="2400" dirty="0"/>
              <a:t>de la </a:t>
            </a:r>
            <a:r>
              <a:rPr lang="fr-FR" sz="2400" dirty="0" smtClean="0"/>
              <a:t>Commande </a:t>
            </a:r>
            <a:r>
              <a:rPr lang="fr-FR" sz="2400" dirty="0"/>
              <a:t>P</a:t>
            </a:r>
            <a:r>
              <a:rPr lang="fr-FR" sz="2400" dirty="0" smtClean="0"/>
              <a:t>ublique </a:t>
            </a:r>
            <a:r>
              <a:rPr lang="fr-FR" sz="2400" dirty="0"/>
              <a:t>vers les </a:t>
            </a:r>
            <a:r>
              <a:rPr lang="fr-FR" sz="2400" dirty="0" smtClean="0"/>
              <a:t>Petites </a:t>
            </a:r>
            <a:r>
              <a:rPr lang="fr-FR" sz="2400" dirty="0"/>
              <a:t>et </a:t>
            </a:r>
            <a:r>
              <a:rPr lang="fr-FR" sz="2400" dirty="0" smtClean="0"/>
              <a:t>Moyennes </a:t>
            </a:r>
            <a:r>
              <a:rPr lang="fr-FR" sz="2400" dirty="0"/>
              <a:t>E</a:t>
            </a:r>
            <a:r>
              <a:rPr lang="fr-FR" sz="2400" dirty="0" smtClean="0"/>
              <a:t>ntreprise </a:t>
            </a:r>
            <a:r>
              <a:rPr lang="fr-FR" sz="2400" dirty="0"/>
              <a:t>et la production nationale ;</a:t>
            </a:r>
          </a:p>
          <a:p>
            <a:pPr marL="342900" lvl="0" indent="-342900" algn="just">
              <a:buFont typeface="Arial" panose="020B0604020202020204" pitchFamily="34" charset="0"/>
              <a:buChar char="•"/>
            </a:pPr>
            <a:r>
              <a:rPr lang="fr-FR" sz="2400" dirty="0"/>
              <a:t>L’Arrêté n°2015-3721/MEF-SG du 22 octobre 2015 fixant les modalités d’application du code des marchés</a:t>
            </a:r>
            <a:r>
              <a:rPr lang="fr-FR" sz="2400" dirty="0" smtClean="0"/>
              <a:t>.</a:t>
            </a:r>
          </a:p>
          <a:p>
            <a:pPr algn="just"/>
            <a:endParaRPr lang="fr-FR" sz="2400" dirty="0" smtClean="0"/>
          </a:p>
          <a:p>
            <a:pPr algn="just"/>
            <a:r>
              <a:rPr lang="fr-FR" sz="2400" b="1" i="1" dirty="0" smtClean="0"/>
              <a:t>Pour ce qui </a:t>
            </a:r>
            <a:r>
              <a:rPr lang="fr-FR" sz="2400" b="1" i="1" dirty="0" smtClean="0"/>
              <a:t>est du </a:t>
            </a:r>
            <a:r>
              <a:rPr lang="fr-FR" sz="2400" b="1" i="1" dirty="0"/>
              <a:t>Décret n°2018-0473/PM-RM du 28 mai </a:t>
            </a:r>
            <a:r>
              <a:rPr lang="fr-FR" sz="2400" b="1" i="1" dirty="0" smtClean="0"/>
              <a:t>2018, il vise la </a:t>
            </a:r>
            <a:r>
              <a:rPr lang="fr-FR" sz="2400" b="1" i="1" dirty="0"/>
              <a:t>promotion des Petites et Moyennes en Entreprises (PME</a:t>
            </a:r>
            <a:r>
              <a:rPr lang="fr-FR" sz="2400" b="1" i="1" dirty="0" smtClean="0"/>
              <a:t>). Les </a:t>
            </a:r>
            <a:r>
              <a:rPr lang="fr-FR" sz="2400" b="1" i="1" dirty="0"/>
              <a:t>mécanismes prévus par ce texte sont entre autres l’amélioration des conditions de paiement, l’encouragement de la sous-traitance et de groupement avec ces PME, l’exemption de la fourniture de la garantie de soumission  et de la garantie de bonne exécution. </a:t>
            </a:r>
          </a:p>
          <a:p>
            <a:pPr lvl="0" algn="just"/>
            <a:endParaRPr lang="fr-FR" sz="2400"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5</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1671523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2. Cadre </a:t>
            </a:r>
            <a:r>
              <a:rPr lang="fr-FR" sz="2800" b="1" cap="none" dirty="0" smtClean="0"/>
              <a:t>Règlementaire </a:t>
            </a:r>
            <a:r>
              <a:rPr lang="fr-FR" sz="2800" b="1" cap="none" dirty="0" smtClean="0"/>
              <a:t>et </a:t>
            </a:r>
            <a:r>
              <a:rPr lang="fr-FR" sz="2800" b="1" cap="none" dirty="0" smtClean="0"/>
              <a:t>Politique</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318022"/>
            <a:ext cx="11311178" cy="4524315"/>
          </a:xfrm>
          <a:prstGeom prst="rect">
            <a:avLst/>
          </a:prstGeom>
          <a:solidFill>
            <a:schemeClr val="accent2"/>
          </a:solidFill>
        </p:spPr>
        <p:txBody>
          <a:bodyPr wrap="square" rtlCol="0">
            <a:spAutoFit/>
          </a:bodyPr>
          <a:lstStyle/>
          <a:p>
            <a:pPr lvl="0" algn="just"/>
            <a:r>
              <a:rPr lang="fr-FR" sz="2400" b="1" u="sng" dirty="0" smtClean="0"/>
              <a:t>Cadre Règlementaire : </a:t>
            </a:r>
          </a:p>
          <a:p>
            <a:pPr algn="just"/>
            <a:r>
              <a:rPr lang="fr-FR" sz="2400" b="1" dirty="0" smtClean="0"/>
              <a:t>L’Arrêté </a:t>
            </a:r>
            <a:r>
              <a:rPr lang="fr-FR" sz="2400" b="1" dirty="0"/>
              <a:t>n°2015-3721/MEF-SG du 22 octobre 2015 </a:t>
            </a:r>
            <a:r>
              <a:rPr lang="fr-FR" sz="2400" dirty="0" smtClean="0"/>
              <a:t>exempte </a:t>
            </a:r>
            <a:r>
              <a:rPr lang="fr-FR" sz="2400" dirty="0"/>
              <a:t>les sociétés </a:t>
            </a:r>
            <a:r>
              <a:rPr lang="fr-FR" sz="2400" dirty="0"/>
              <a:t>nouvellement créées </a:t>
            </a:r>
            <a:r>
              <a:rPr lang="fr-FR" sz="2400" dirty="0"/>
              <a:t>de la fourniture des preuves de justifications d’exécution de marchés similaires et de présentation d’état financier; toute chose qui vise aussi la promotion des entreprises </a:t>
            </a:r>
            <a:r>
              <a:rPr lang="fr-FR" sz="2400" dirty="0" smtClean="0"/>
              <a:t>nouvellement créées et surtout celles créées </a:t>
            </a:r>
            <a:r>
              <a:rPr lang="fr-FR" sz="2400" dirty="0"/>
              <a:t>par les jeunes diplômés sans emplois au Mali. </a:t>
            </a:r>
          </a:p>
          <a:p>
            <a:pPr algn="just"/>
            <a:endParaRPr lang="fr-FR" sz="2400" dirty="0" smtClean="0"/>
          </a:p>
          <a:p>
            <a:pPr algn="just"/>
            <a:r>
              <a:rPr lang="fr-FR" sz="2400" dirty="0" smtClean="0"/>
              <a:t>De </a:t>
            </a:r>
            <a:r>
              <a:rPr lang="fr-FR" sz="2400" dirty="0"/>
              <a:t>plus, pour justifier l’employabilité du personnel par les entreprises soumissionnaires aux marchés publics au Mali, il leur est exigé la fourniture d’une attestation délivrée par l’Institut National de Prévoyance Sociale. Cette attestation certifie la </a:t>
            </a:r>
            <a:r>
              <a:rPr lang="fr-FR" sz="2400" dirty="0" smtClean="0"/>
              <a:t>prise en compte </a:t>
            </a:r>
            <a:r>
              <a:rPr lang="fr-FR" sz="2400" dirty="0"/>
              <a:t>du personnel de ces entreprises en ce qui concerne le paiement de la charge patronale et ainsi que le respect du droit de travail par ces dernières. </a:t>
            </a:r>
            <a:endParaRPr lang="fr-ML" sz="2400" dirty="0"/>
          </a:p>
          <a:p>
            <a:pPr lvl="0" algn="just"/>
            <a:endParaRPr lang="fr-FR" sz="2400"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6</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1187145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2. Cadre </a:t>
            </a:r>
            <a:r>
              <a:rPr lang="fr-FR" sz="2800" b="1" cap="none" dirty="0"/>
              <a:t>R</a:t>
            </a:r>
            <a:r>
              <a:rPr lang="fr-FR" sz="2800" b="1" cap="none" dirty="0" smtClean="0"/>
              <a:t>èglementaire </a:t>
            </a:r>
            <a:r>
              <a:rPr lang="fr-FR" sz="2800" b="1" cap="none" dirty="0" smtClean="0"/>
              <a:t>et </a:t>
            </a:r>
            <a:r>
              <a:rPr lang="fr-FR" sz="2800" b="1" cap="none" dirty="0" smtClean="0"/>
              <a:t>Politique</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318022"/>
            <a:ext cx="11311178" cy="2954655"/>
          </a:xfrm>
          <a:prstGeom prst="rect">
            <a:avLst/>
          </a:prstGeom>
          <a:solidFill>
            <a:schemeClr val="accent2"/>
          </a:solidFill>
        </p:spPr>
        <p:txBody>
          <a:bodyPr wrap="square" rtlCol="0">
            <a:spAutoFit/>
          </a:bodyPr>
          <a:lstStyle/>
          <a:p>
            <a:pPr lvl="0" algn="just"/>
            <a:endParaRPr lang="fr-FR" sz="2400" dirty="0"/>
          </a:p>
          <a:p>
            <a:pPr algn="just"/>
            <a:r>
              <a:rPr lang="fr-FR" sz="2400" b="1" u="sng" dirty="0"/>
              <a:t>Politiques Environnementales et Sociales : </a:t>
            </a:r>
            <a:endParaRPr lang="fr-FR" sz="2400" b="1" u="sng" dirty="0" smtClean="0"/>
          </a:p>
          <a:p>
            <a:pPr algn="just"/>
            <a:r>
              <a:rPr lang="fr-FR" sz="2400" dirty="0" smtClean="0"/>
              <a:t>Le </a:t>
            </a:r>
            <a:r>
              <a:rPr lang="fr-FR" sz="2400" dirty="0"/>
              <a:t>G</a:t>
            </a:r>
            <a:r>
              <a:rPr lang="fr-FR" sz="2400" dirty="0" smtClean="0"/>
              <a:t>ouvernement </a:t>
            </a:r>
            <a:r>
              <a:rPr lang="fr-FR" sz="2400" dirty="0"/>
              <a:t>malien a adopté plusieurs </a:t>
            </a:r>
            <a:r>
              <a:rPr lang="fr-FR" sz="2400" dirty="0" smtClean="0"/>
              <a:t>Politiques </a:t>
            </a:r>
            <a:r>
              <a:rPr lang="fr-FR" sz="2400" dirty="0"/>
              <a:t>E</a:t>
            </a:r>
            <a:r>
              <a:rPr lang="fr-FR" sz="2400" dirty="0" smtClean="0"/>
              <a:t>nvironnementales </a:t>
            </a:r>
            <a:r>
              <a:rPr lang="fr-FR" sz="2400" dirty="0"/>
              <a:t>et </a:t>
            </a:r>
            <a:r>
              <a:rPr lang="fr-FR" sz="2400" dirty="0" smtClean="0"/>
              <a:t>Sociales (PES), </a:t>
            </a:r>
            <a:r>
              <a:rPr lang="fr-FR" sz="2400" dirty="0"/>
              <a:t>telles que la Politique Nationale de Protection de l'Environnement (PNPE) et la Stratégie Nationale de Développement </a:t>
            </a:r>
            <a:r>
              <a:rPr lang="fr-FR" sz="2400" dirty="0" smtClean="0"/>
              <a:t>Durable (SNDD). </a:t>
            </a:r>
            <a:r>
              <a:rPr lang="fr-FR" sz="2400" dirty="0"/>
              <a:t>Ces politiques visent à intégrer les considérations environnementales et sociales dans tous les secteurs, y compris les </a:t>
            </a:r>
            <a:r>
              <a:rPr lang="fr-FR" sz="2400" dirty="0" smtClean="0"/>
              <a:t>Marchés </a:t>
            </a:r>
            <a:r>
              <a:rPr lang="fr-FR" sz="2400" dirty="0"/>
              <a:t>P</a:t>
            </a:r>
            <a:r>
              <a:rPr lang="fr-FR" sz="2400" dirty="0" smtClean="0"/>
              <a:t>ublics</a:t>
            </a:r>
            <a:r>
              <a:rPr lang="fr-FR" sz="2400" dirty="0"/>
              <a:t>.</a:t>
            </a:r>
          </a:p>
          <a:p>
            <a:pPr lvl="0" algn="just"/>
            <a:endParaRPr lang="fr-FR"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7</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463434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smtClean="0"/>
              <a:t>3. Stratégies actuelles pour l’intégration de la durabilité</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318022"/>
            <a:ext cx="11311178" cy="4801314"/>
          </a:xfrm>
          <a:prstGeom prst="rect">
            <a:avLst/>
          </a:prstGeom>
          <a:solidFill>
            <a:schemeClr val="accent2"/>
          </a:solidFill>
        </p:spPr>
        <p:txBody>
          <a:bodyPr wrap="square" rtlCol="0">
            <a:spAutoFit/>
          </a:bodyPr>
          <a:lstStyle/>
          <a:p>
            <a:pPr lvl="0" algn="just"/>
            <a:r>
              <a:rPr lang="fr-FR" sz="2400" dirty="0"/>
              <a:t>Inclusion de Critères de Durabilité : Les autorités contractantes sont encouragées lors des appels d'offres à inclure des critères spécifiques liés à la durabilité, tels que l'utilisation de matériaux écologiques, la gestion des déchets, et l'efficacité énergétique. </a:t>
            </a:r>
            <a:r>
              <a:rPr lang="fr-FR" sz="2400" b="1" dirty="0"/>
              <a:t>Par exemple, les projets de construction peuvent exiger des certifications environnementales. </a:t>
            </a:r>
          </a:p>
          <a:p>
            <a:pPr algn="just"/>
            <a:r>
              <a:rPr lang="fr-FR" sz="2400" dirty="0"/>
              <a:t> </a:t>
            </a:r>
          </a:p>
          <a:p>
            <a:pPr lvl="0" algn="just"/>
            <a:r>
              <a:rPr lang="fr-FR" sz="2400" dirty="0"/>
              <a:t>Formation et Sensibilisation : lors des sessions de formation organisée par l’ARMDS, les autorités contractantes et les fournisseurs sont régulièrement informés sur les avantages et les techniques de passation de marchés durables. </a:t>
            </a:r>
          </a:p>
          <a:p>
            <a:pPr algn="just"/>
            <a:r>
              <a:rPr lang="fr-FR" sz="2400" dirty="0"/>
              <a:t> </a:t>
            </a:r>
          </a:p>
          <a:p>
            <a:pPr lvl="0" algn="just"/>
            <a:r>
              <a:rPr lang="fr-FR" sz="2400" dirty="0"/>
              <a:t>Partenariats Public-Privé (PPP) : Les PPP sont également un levier pour encourager la durabilité. Ils peuvent être utilisés pour financer et gérer des projets de durabilité, en combinant les ressources et les expertises du secteur public et privé. </a:t>
            </a:r>
          </a:p>
          <a:p>
            <a:pPr lvl="0" algn="just"/>
            <a:endParaRPr lang="fr-FR"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8</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607777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a:extLst>
              <a:ext uri="{FF2B5EF4-FFF2-40B4-BE49-F238E27FC236}">
                <a16:creationId xmlns:a16="http://schemas.microsoft.com/office/drawing/2014/main" id="{0A86E636-7D17-ED2F-3F45-8DE1432C45E9}"/>
              </a:ext>
            </a:extLst>
          </p:cNvPr>
          <p:cNvSpPr txBox="1">
            <a:spLocks/>
          </p:cNvSpPr>
          <p:nvPr/>
        </p:nvSpPr>
        <p:spPr>
          <a:xfrm>
            <a:off x="449452" y="406099"/>
            <a:ext cx="10492352" cy="787271"/>
          </a:xfrm>
          <a:prstGeom prst="rect">
            <a:avLst/>
          </a:prstGeom>
          <a:solidFill>
            <a:schemeClr val="accent3">
              <a:lumMod val="40000"/>
              <a:lumOff val="60000"/>
            </a:schemeClr>
          </a:solidFill>
        </p:spPr>
        <p:txBody>
          <a:bodyPr vert="horz" lIns="91440" tIns="91440" rIns="91440" bIns="91440" rtlCol="0" anchor="ctr">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a:r>
              <a:rPr lang="fr-FR" sz="2800" b="1" cap="none" dirty="0"/>
              <a:t>4</a:t>
            </a:r>
            <a:r>
              <a:rPr lang="fr-FR" sz="2800" b="1" cap="none" dirty="0" smtClean="0"/>
              <a:t>. Considérations </a:t>
            </a:r>
            <a:r>
              <a:rPr lang="fr-FR" sz="2800" b="1" cap="none" dirty="0"/>
              <a:t>E</a:t>
            </a:r>
            <a:r>
              <a:rPr lang="fr-FR" sz="2800" b="1" cap="none" dirty="0" smtClean="0"/>
              <a:t>nvironnementales </a:t>
            </a:r>
            <a:r>
              <a:rPr lang="fr-FR" sz="2800" b="1" cap="none" dirty="0"/>
              <a:t>et </a:t>
            </a:r>
            <a:r>
              <a:rPr lang="fr-FR" sz="2800" b="1" cap="none" dirty="0" smtClean="0"/>
              <a:t>Sociales</a:t>
            </a:r>
            <a:endParaRPr lang="fr-FR" sz="2800" b="1" cap="none" dirty="0"/>
          </a:p>
        </p:txBody>
      </p:sp>
      <p:sp>
        <p:nvSpPr>
          <p:cNvPr id="2" name="ZoneTexte 1">
            <a:extLst>
              <a:ext uri="{FF2B5EF4-FFF2-40B4-BE49-F238E27FC236}">
                <a16:creationId xmlns:a16="http://schemas.microsoft.com/office/drawing/2014/main" id="{AFD3705A-CA4B-2658-BD3D-199B602B8E61}"/>
              </a:ext>
            </a:extLst>
          </p:cNvPr>
          <p:cNvSpPr txBox="1"/>
          <p:nvPr/>
        </p:nvSpPr>
        <p:spPr>
          <a:xfrm>
            <a:off x="449452" y="1318022"/>
            <a:ext cx="11311178" cy="4216539"/>
          </a:xfrm>
          <a:prstGeom prst="rect">
            <a:avLst/>
          </a:prstGeom>
          <a:solidFill>
            <a:schemeClr val="accent2"/>
          </a:solidFill>
        </p:spPr>
        <p:txBody>
          <a:bodyPr wrap="square" rtlCol="0">
            <a:spAutoFit/>
          </a:bodyPr>
          <a:lstStyle/>
          <a:p>
            <a:pPr lvl="0" algn="just"/>
            <a:r>
              <a:rPr lang="fr-FR" sz="2400" b="1" dirty="0"/>
              <a:t>Considérations </a:t>
            </a:r>
            <a:r>
              <a:rPr lang="fr-FR" sz="2400" b="1" dirty="0" smtClean="0"/>
              <a:t>E</a:t>
            </a:r>
            <a:r>
              <a:rPr lang="fr-FR" sz="2400" b="1" dirty="0" smtClean="0"/>
              <a:t>nvironnementales </a:t>
            </a:r>
            <a:r>
              <a:rPr lang="fr-FR" sz="2400" b="1" dirty="0" smtClean="0"/>
              <a:t>:</a:t>
            </a:r>
            <a:endParaRPr lang="fr-FR" sz="2400" dirty="0" smtClean="0"/>
          </a:p>
          <a:p>
            <a:pPr lvl="0" algn="just"/>
            <a:r>
              <a:rPr lang="fr-FR" sz="2400" dirty="0" smtClean="0"/>
              <a:t>Réduction </a:t>
            </a:r>
            <a:r>
              <a:rPr lang="fr-FR" sz="2400" dirty="0"/>
              <a:t>des Émissions de CO2 : Les marchés publics durables contribuent à la réduction des émissions de gaz à effet de serre en favorisant des produits et services écologiques. </a:t>
            </a:r>
            <a:r>
              <a:rPr lang="fr-FR" sz="2400" b="1" dirty="0"/>
              <a:t>Par exemple, les appels d'offres incluent des critères spécifiques pour l'efficacité énergétique et l'utilisation de technologies propres</a:t>
            </a:r>
            <a:r>
              <a:rPr lang="fr-FR" sz="2400" b="1" dirty="0" smtClean="0"/>
              <a:t>.</a:t>
            </a:r>
          </a:p>
          <a:p>
            <a:pPr lvl="0" algn="just"/>
            <a:endParaRPr lang="fr-FR" sz="2400" dirty="0"/>
          </a:p>
          <a:p>
            <a:pPr lvl="0" algn="just"/>
            <a:r>
              <a:rPr lang="fr-FR" sz="2400" dirty="0"/>
              <a:t>Protection des Ressources Naturelles : En exigeant des pratiques durables, comme l'utilisation de matériaux recyclés ou renouvelables, les marchés publics au Mali contribuent à la conservation des ressources naturelles. </a:t>
            </a:r>
            <a:r>
              <a:rPr lang="fr-FR" sz="2400" b="1" dirty="0"/>
              <a:t>Les projets de construction, par exemple, peuvent imposer l'utilisation de matériaux respectueux de l'environnement et certifiés.</a:t>
            </a:r>
          </a:p>
          <a:p>
            <a:pPr lvl="0" algn="just"/>
            <a:endParaRPr lang="fr-FR" sz="2400" dirty="0"/>
          </a:p>
        </p:txBody>
      </p:sp>
      <p:pic>
        <p:nvPicPr>
          <p:cNvPr id="6" name="Image 5" descr="C:\Users\3A\Desktop\LOGO-ARMDS.png"/>
          <p:cNvPicPr>
            <a:picLocks noChangeAspect="1" noChangeArrowheads="1"/>
          </p:cNvPicPr>
          <p:nvPr/>
        </p:nvPicPr>
        <p:blipFill>
          <a:blip r:embed="rId2">
            <a:lum bright="-72000" contrast="84000"/>
            <a:extLst>
              <a:ext uri="{28A0092B-C50C-407E-A947-70E740481C1C}">
                <a14:useLocalDpi xmlns:a14="http://schemas.microsoft.com/office/drawing/2010/main" val="0"/>
              </a:ext>
            </a:extLst>
          </a:blip>
          <a:srcRect/>
          <a:stretch>
            <a:fillRect/>
          </a:stretch>
        </p:blipFill>
        <p:spPr bwMode="auto">
          <a:xfrm>
            <a:off x="10575636" y="13123"/>
            <a:ext cx="1566318" cy="1282474"/>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4" name="Espace réservé du numéro de diapositive 3"/>
          <p:cNvSpPr>
            <a:spLocks noGrp="1"/>
          </p:cNvSpPr>
          <p:nvPr>
            <p:ph type="sldNum" sz="quarter" idx="12"/>
          </p:nvPr>
        </p:nvSpPr>
        <p:spPr/>
        <p:txBody>
          <a:bodyPr/>
          <a:lstStyle/>
          <a:p>
            <a:fld id="{15EEC2B4-007C-4DED-B154-DE075435AF3F}" type="slidenum">
              <a:rPr lang="fr-ML" smtClean="0"/>
              <a:t>9</a:t>
            </a:fld>
            <a:endParaRPr lang="fr-ML"/>
          </a:p>
        </p:txBody>
      </p:sp>
      <p:sp>
        <p:nvSpPr>
          <p:cNvPr id="7" name="Espace réservé du pied de page 6"/>
          <p:cNvSpPr>
            <a:spLocks noGrp="1"/>
          </p:cNvSpPr>
          <p:nvPr>
            <p:ph type="ftr" sz="quarter" idx="11"/>
          </p:nvPr>
        </p:nvSpPr>
        <p:spPr/>
        <p:txBody>
          <a:bodyPr/>
          <a:lstStyle/>
          <a:p>
            <a:endParaRPr lang="fr-ML"/>
          </a:p>
        </p:txBody>
      </p:sp>
    </p:spTree>
    <p:extLst>
      <p:ext uri="{BB962C8B-B14F-4D97-AF65-F5344CB8AC3E}">
        <p14:creationId xmlns:p14="http://schemas.microsoft.com/office/powerpoint/2010/main" val="1199474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Personnalisé 4">
      <a:dk1>
        <a:srgbClr val="FFFFFF"/>
      </a:dk1>
      <a:lt1>
        <a:srgbClr val="000000"/>
      </a:lt1>
      <a:dk2>
        <a:srgbClr val="FFFFFF"/>
      </a:dk2>
      <a:lt2>
        <a:srgbClr val="82FFFF"/>
      </a:lt2>
      <a:accent1>
        <a:srgbClr val="FFFFFF"/>
      </a:accent1>
      <a:accent2>
        <a:srgbClr val="FFFFFF"/>
      </a:accent2>
      <a:accent3>
        <a:srgbClr val="D35940"/>
      </a:accent3>
      <a:accent4>
        <a:srgbClr val="FFFFFF"/>
      </a:accent4>
      <a:accent5>
        <a:srgbClr val="FFFFFF"/>
      </a:accent5>
      <a:accent6>
        <a:srgbClr val="FFFFFF"/>
      </a:accent6>
      <a:hlink>
        <a:srgbClr val="FFFFFF"/>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6B127DDE558749B330B43BC124E21A" ma:contentTypeVersion="3" ma:contentTypeDescription="Crée un document." ma:contentTypeScope="" ma:versionID="e99c938e253025f6b8b56249f7bfbbb8">
  <xsd:schema xmlns:xsd="http://www.w3.org/2001/XMLSchema" xmlns:xs="http://www.w3.org/2001/XMLSchema" xmlns:p="http://schemas.microsoft.com/office/2006/metadata/properties" xmlns:ns3="bdad1a23-f280-4e75-9101-d634d2e44b27" targetNamespace="http://schemas.microsoft.com/office/2006/metadata/properties" ma:root="true" ma:fieldsID="3e07646577e1bf1afcfb51272f255eb6" ns3:_="">
    <xsd:import namespace="bdad1a23-f280-4e75-9101-d634d2e44b27"/>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d1a23-f280-4e75-9101-d634d2e44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70F1C9-A27D-4AAB-AAA3-01BE467C8E30}">
  <ds:schemaRefs>
    <ds:schemaRef ds:uri="bdad1a23-f280-4e75-9101-d634d2e44b27"/>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79988F1-C953-4C73-BE34-FF4A1F8A9000}">
  <ds:schemaRefs>
    <ds:schemaRef ds:uri="http://schemas.microsoft.com/sharepoint/v3/contenttype/forms"/>
  </ds:schemaRefs>
</ds:datastoreItem>
</file>

<file path=customXml/itemProps3.xml><?xml version="1.0" encoding="utf-8"?>
<ds:datastoreItem xmlns:ds="http://schemas.openxmlformats.org/officeDocument/2006/customXml" ds:itemID="{EA6A5276-EF32-4C1E-90C6-7A536668C6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ad1a23-f280-4e75-9101-d634d2e44b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TM04033919[[fn=Circuit]]</Template>
  <TotalTime>1647</TotalTime>
  <Words>1382</Words>
  <Application>Microsoft Office PowerPoint</Application>
  <PresentationFormat>Grand écran</PresentationFormat>
  <Paragraphs>120</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Abadi</vt:lpstr>
      <vt:lpstr>Arial</vt:lpstr>
      <vt:lpstr>Calibri</vt:lpstr>
      <vt:lpstr>Trebuchet MS</vt:lpstr>
      <vt:lpstr>Tw Cen MT</vt:lpstr>
      <vt:lpstr>Wingdings</vt:lpstr>
      <vt:lpstr>Circuit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Pratiques de passation de marchés durables - Exploration des stratégies d'intégration de la durabilité dans les processus de passation de marchés avec l'accent sur les impacts environnementaux et sociaux</dc:title>
  <dc:creator>Hassane 	 TOURE</dc:creator>
  <cp:lastModifiedBy>Djiri</cp:lastModifiedBy>
  <cp:revision>66</cp:revision>
  <cp:lastPrinted>2024-06-05T11:49:44Z</cp:lastPrinted>
  <dcterms:created xsi:type="dcterms:W3CDTF">2024-06-01T14:33:14Z</dcterms:created>
  <dcterms:modified xsi:type="dcterms:W3CDTF">2024-06-06T07:47:04Z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0x010100866B127DDE558749B330B43BC124E21A</vt:lpwstr>
  </property>
</Properties>
</file>