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3" r:id="rId2"/>
    <p:sldMasterId id="2147483685" r:id="rId3"/>
  </p:sldMasterIdLst>
  <p:notesMasterIdLst>
    <p:notesMasterId r:id="rId25"/>
  </p:notesMasterIdLst>
  <p:sldIdLst>
    <p:sldId id="256" r:id="rId4"/>
    <p:sldId id="2147375491" r:id="rId5"/>
    <p:sldId id="2147375488" r:id="rId6"/>
    <p:sldId id="2147375510" r:id="rId7"/>
    <p:sldId id="2147375506" r:id="rId8"/>
    <p:sldId id="2147375495" r:id="rId9"/>
    <p:sldId id="264" r:id="rId10"/>
    <p:sldId id="266" r:id="rId11"/>
    <p:sldId id="403" r:id="rId12"/>
    <p:sldId id="285" r:id="rId13"/>
    <p:sldId id="410" r:id="rId14"/>
    <p:sldId id="412" r:id="rId15"/>
    <p:sldId id="2147375662" r:id="rId16"/>
    <p:sldId id="291" r:id="rId17"/>
    <p:sldId id="2147375503" r:id="rId18"/>
    <p:sldId id="1504" r:id="rId19"/>
    <p:sldId id="2147375661" r:id="rId20"/>
    <p:sldId id="2147375660" r:id="rId21"/>
    <p:sldId id="2147375497" r:id="rId22"/>
    <p:sldId id="2147375499" r:id="rId23"/>
    <p:sldId id="308" r:id="rId24"/>
  </p:sldIdLst>
  <p:sldSz cx="18288000" cy="10287000"/>
  <p:notesSz cx="6858000" cy="9144000"/>
  <p:embeddedFontLst>
    <p:embeddedFont>
      <p:font typeface="Aileron Heavy Bold" pitchFamily="2" charset="77"/>
      <p:regular r:id="rId26"/>
      <p:bold r:id="rId27"/>
    </p:embeddedFont>
    <p:embeddedFont>
      <p:font typeface="Aileron Regular" pitchFamily="2" charset="77"/>
      <p:regular r:id="rId28"/>
    </p:embeddedFont>
    <p:embeddedFont>
      <p:font typeface="Aileron Regular Bold" pitchFamily="2" charset="77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Georgia Pro Cond" panose="020F0502020204030204" pitchFamily="34" charset="0"/>
      <p:regular r:id="rId37"/>
      <p:bold r:id="rId38"/>
      <p:italic r:id="rId39"/>
      <p:boldItalic r:id="rId40"/>
    </p:embeddedFont>
    <p:embeddedFont>
      <p:font typeface="Georgia Pro Light" panose="020F0302020204030204" pitchFamily="34" charset="0"/>
      <p:regular r:id="rId41"/>
      <p:italic r:id="rId42"/>
    </p:embeddedFont>
    <p:embeddedFont>
      <p:font typeface="Palatino Linotype" panose="02040502050505030304" pitchFamily="18" charset="0"/>
      <p:regular r:id="rId43"/>
      <p:bold r:id="rId44"/>
      <p:italic r:id="rId45"/>
      <p:boldItalic r:id="rId46"/>
    </p:embeddedFont>
    <p:embeddedFont>
      <p:font typeface="Roboto Condensed Light" panose="02000000000000000000" pitchFamily="2" charset="0"/>
      <p:regular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 autoAdjust="0"/>
    <p:restoredTop sz="94654" autoAdjust="0"/>
  </p:normalViewPr>
  <p:slideViewPr>
    <p:cSldViewPr>
      <p:cViewPr varScale="1">
        <p:scale>
          <a:sx n="72" d="100"/>
          <a:sy n="72" d="100"/>
        </p:scale>
        <p:origin x="93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4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7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D9E4F-AC83-47CE-88F6-1BC095BBF35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C0A39D-C70A-4486-AD6C-5A3CC4806B3B}">
      <dgm:prSet custT="1"/>
      <dgm:spPr/>
      <dgm:t>
        <a:bodyPr/>
        <a:lstStyle/>
        <a:p>
          <a:r>
            <a:rPr lang="en-US" sz="32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Politique APD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30970-3863-4B78-93FE-B738B63E9C86}" type="parTrans" cxnId="{83D4B7A5-2077-4BA7-8A4B-F404B8667D9D}">
      <dgm:prSet/>
      <dgm:spPr/>
      <dgm:t>
        <a:bodyPr/>
        <a:lstStyle/>
        <a:p>
          <a:endParaRPr lang="en-US"/>
        </a:p>
      </dgm:t>
    </dgm:pt>
    <dgm:pt modelId="{9500CD4F-055D-4718-B4A4-3F443728416C}" type="sibTrans" cxnId="{83D4B7A5-2077-4BA7-8A4B-F404B8667D9D}">
      <dgm:prSet/>
      <dgm:spPr/>
      <dgm:t>
        <a:bodyPr/>
        <a:lstStyle/>
        <a:p>
          <a:endParaRPr lang="en-US"/>
        </a:p>
      </dgm:t>
    </dgm:pt>
    <dgm:pt modelId="{016204E3-80BE-4E09-A1EA-5FCC76F7AA85}">
      <dgm:prSet custT="1"/>
      <dgm:spPr/>
      <dgm:t>
        <a:bodyPr/>
        <a:lstStyle/>
        <a:p>
          <a:r>
            <a:rPr lang="en-US" sz="28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Établit</a:t>
          </a:r>
          <a:r>
            <a:rPr lang="en-US" sz="2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les </a:t>
          </a:r>
          <a:r>
            <a:rPr lang="en-US" sz="28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principes</a:t>
          </a:r>
          <a:r>
            <a:rPr lang="en-US" sz="2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et </a:t>
          </a:r>
          <a:r>
            <a:rPr lang="en-US" sz="28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objectifs</a:t>
          </a:r>
          <a:r>
            <a:rPr lang="en-US" sz="2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généraux</a:t>
          </a:r>
          <a:r>
            <a:rPr lang="en-US" sz="2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des </a:t>
          </a:r>
          <a:r>
            <a:rPr lang="en-US" sz="28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marchés</a:t>
          </a:r>
          <a:r>
            <a:rPr lang="en-US" sz="2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publics durables au Rwanda</a:t>
          </a:r>
          <a:r>
            <a:rPr lang="en-US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F0F4F-8560-4A85-9CB6-BB7BA28EB296}" type="parTrans" cxnId="{E86ACA4E-F6E0-4AD0-9B39-59D8DA618E41}">
      <dgm:prSet/>
      <dgm:spPr/>
      <dgm:t>
        <a:bodyPr/>
        <a:lstStyle/>
        <a:p>
          <a:endParaRPr lang="en-US"/>
        </a:p>
      </dgm:t>
    </dgm:pt>
    <dgm:pt modelId="{C90BDF61-D7B7-4245-BE7E-E4C1801D2C5A}" type="sibTrans" cxnId="{E86ACA4E-F6E0-4AD0-9B39-59D8DA618E41}">
      <dgm:prSet/>
      <dgm:spPr/>
      <dgm:t>
        <a:bodyPr/>
        <a:lstStyle/>
        <a:p>
          <a:endParaRPr lang="en-US"/>
        </a:p>
      </dgm:t>
    </dgm:pt>
    <dgm:pt modelId="{EB9A6938-48EE-4D6E-9FC7-3DF8073BDCF5}">
      <dgm:prSet custT="1"/>
      <dgm:spPr/>
      <dgm:t>
        <a:bodyPr/>
        <a:lstStyle/>
        <a:p>
          <a:r>
            <a:rPr lang="en-US" sz="2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Plan </a:t>
          </a:r>
          <a:r>
            <a:rPr lang="en-US" sz="28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d’Action</a:t>
          </a:r>
          <a:r>
            <a:rPr lang="en-US" sz="2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APD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B0A63-519A-469B-9CB5-34137B9C9EA0}" type="parTrans" cxnId="{E3BB9705-B237-4BF4-A410-3BE46D663CE8}">
      <dgm:prSet/>
      <dgm:spPr/>
      <dgm:t>
        <a:bodyPr/>
        <a:lstStyle/>
        <a:p>
          <a:endParaRPr lang="en-US"/>
        </a:p>
      </dgm:t>
    </dgm:pt>
    <dgm:pt modelId="{13E91454-7121-467A-BA95-A113A89CDB7B}" type="sibTrans" cxnId="{E3BB9705-B237-4BF4-A410-3BE46D663CE8}">
      <dgm:prSet/>
      <dgm:spPr/>
      <dgm:t>
        <a:bodyPr/>
        <a:lstStyle/>
        <a:p>
          <a:endParaRPr lang="en-US"/>
        </a:p>
      </dgm:t>
    </dgm:pt>
    <dgm:pt modelId="{848BC878-FB04-46D7-8280-2DFCAD411778}">
      <dgm:prSet custT="1"/>
      <dgm:spPr/>
      <dgm:t>
        <a:bodyPr/>
        <a:lstStyle/>
        <a:p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Fournit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une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feuille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route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détaillée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pour la mise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œuvre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la Politique APD de 2023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à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2026.
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Décrit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les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activités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, les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échéanciers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et les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responsabilités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spécifiques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pour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mettre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œuvre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la politique sur les APD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C6100-6875-4E45-8C85-D39EFA366C8D}" type="parTrans" cxnId="{9AF05D42-62A3-429D-A5FA-378332BF05A4}">
      <dgm:prSet/>
      <dgm:spPr/>
      <dgm:t>
        <a:bodyPr/>
        <a:lstStyle/>
        <a:p>
          <a:endParaRPr lang="en-US"/>
        </a:p>
      </dgm:t>
    </dgm:pt>
    <dgm:pt modelId="{4247F9A5-18DD-4538-8A1D-7F987A2933EA}" type="sibTrans" cxnId="{9AF05D42-62A3-429D-A5FA-378332BF05A4}">
      <dgm:prSet/>
      <dgm:spPr/>
      <dgm:t>
        <a:bodyPr/>
        <a:lstStyle/>
        <a:p>
          <a:endParaRPr lang="en-US"/>
        </a:p>
      </dgm:t>
    </dgm:pt>
    <dgm:pt modelId="{F03940A2-12B5-44C0-903A-5E3A1C231C12}">
      <dgm:prSet custT="1"/>
      <dgm:spPr/>
      <dgm:t>
        <a:bodyPr/>
        <a:lstStyle/>
        <a:p>
          <a:r>
            <a:rPr lang="en-US" sz="32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Lignes</a:t>
          </a:r>
          <a:r>
            <a:rPr lang="en-US" sz="32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directrices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7555C-A0F9-400E-8A20-B0EB26E02433}" type="parTrans" cxnId="{88FFE426-3B69-40D4-986C-848122A9525F}">
      <dgm:prSet/>
      <dgm:spPr/>
      <dgm:t>
        <a:bodyPr/>
        <a:lstStyle/>
        <a:p>
          <a:endParaRPr lang="en-US"/>
        </a:p>
      </dgm:t>
    </dgm:pt>
    <dgm:pt modelId="{75E4AE7F-D6CE-4031-9128-76DB79A95EE7}" type="sibTrans" cxnId="{88FFE426-3B69-40D4-986C-848122A9525F}">
      <dgm:prSet/>
      <dgm:spPr/>
      <dgm:t>
        <a:bodyPr/>
        <a:lstStyle/>
        <a:p>
          <a:endParaRPr lang="en-US"/>
        </a:p>
      </dgm:t>
    </dgm:pt>
    <dgm:pt modelId="{167F02FA-0398-43FC-9F40-EBB1702A2EEA}">
      <dgm:prSet custT="1"/>
      <dgm:spPr/>
      <dgm:t>
        <a:bodyPr/>
        <a:lstStyle/>
        <a:p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Offre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des conseils pratiques aux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praticiens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commande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publique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pour appliquer les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principes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la Politique APD dans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leur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travail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quotidien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
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S’assure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que les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critères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durabilité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sont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intégrés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manière </a:t>
          </a:r>
          <a:r>
            <a:rPr lang="en-US" sz="24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efficace</a:t>
          </a:r>
          <a:r>
            <a:rPr lang="en-US" sz="2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87290-378C-4E90-9605-1001D4D926F9}" type="parTrans" cxnId="{A33F441C-054F-413F-A106-9EF8216BB58D}">
      <dgm:prSet/>
      <dgm:spPr/>
      <dgm:t>
        <a:bodyPr/>
        <a:lstStyle/>
        <a:p>
          <a:endParaRPr lang="en-US"/>
        </a:p>
      </dgm:t>
    </dgm:pt>
    <dgm:pt modelId="{1E23D283-9EB4-481C-B1D4-2B8F7835632E}" type="sibTrans" cxnId="{A33F441C-054F-413F-A106-9EF8216BB58D}">
      <dgm:prSet/>
      <dgm:spPr/>
      <dgm:t>
        <a:bodyPr/>
        <a:lstStyle/>
        <a:p>
          <a:endParaRPr lang="en-US"/>
        </a:p>
      </dgm:t>
    </dgm:pt>
    <dgm:pt modelId="{872A798D-B848-C747-A66E-0D4593A81035}" type="pres">
      <dgm:prSet presAssocID="{0FFD9E4F-AC83-47CE-88F6-1BC095BBF354}" presName="Name0" presStyleCnt="0">
        <dgm:presLayoutVars>
          <dgm:dir/>
          <dgm:animLvl val="lvl"/>
          <dgm:resizeHandles val="exact"/>
        </dgm:presLayoutVars>
      </dgm:prSet>
      <dgm:spPr/>
    </dgm:pt>
    <dgm:pt modelId="{F5B2BF84-8027-EA40-818E-F0AA542FBFB0}" type="pres">
      <dgm:prSet presAssocID="{3AC0A39D-C70A-4486-AD6C-5A3CC4806B3B}" presName="linNode" presStyleCnt="0"/>
      <dgm:spPr/>
    </dgm:pt>
    <dgm:pt modelId="{AB5266D2-4F69-7E42-8357-4B55B56E61AF}" type="pres">
      <dgm:prSet presAssocID="{3AC0A39D-C70A-4486-AD6C-5A3CC4806B3B}" presName="parentText" presStyleLbl="node1" presStyleIdx="0" presStyleCnt="3" custScaleX="66978">
        <dgm:presLayoutVars>
          <dgm:chMax val="1"/>
          <dgm:bulletEnabled val="1"/>
        </dgm:presLayoutVars>
      </dgm:prSet>
      <dgm:spPr/>
    </dgm:pt>
    <dgm:pt modelId="{52CBC318-B661-1444-A309-1A6617A27F7D}" type="pres">
      <dgm:prSet presAssocID="{3AC0A39D-C70A-4486-AD6C-5A3CC4806B3B}" presName="descendantText" presStyleLbl="alignAccFollowNode1" presStyleIdx="0" presStyleCnt="3" custScaleX="112682" custLinFactNeighborX="3996">
        <dgm:presLayoutVars>
          <dgm:bulletEnabled val="1"/>
        </dgm:presLayoutVars>
      </dgm:prSet>
      <dgm:spPr/>
    </dgm:pt>
    <dgm:pt modelId="{CB33BF88-ED2D-A944-9F8F-DFF22EB7ED6B}" type="pres">
      <dgm:prSet presAssocID="{9500CD4F-055D-4718-B4A4-3F443728416C}" presName="sp" presStyleCnt="0"/>
      <dgm:spPr/>
    </dgm:pt>
    <dgm:pt modelId="{B51FAAA3-7606-724D-AFDF-BC1D4BC2AAC3}" type="pres">
      <dgm:prSet presAssocID="{EB9A6938-48EE-4D6E-9FC7-3DF8073BDCF5}" presName="linNode" presStyleCnt="0"/>
      <dgm:spPr/>
    </dgm:pt>
    <dgm:pt modelId="{432A4238-02C3-A34F-AD7A-D565F1A8F8C4}" type="pres">
      <dgm:prSet presAssocID="{EB9A6938-48EE-4D6E-9FC7-3DF8073BDCF5}" presName="parentText" presStyleLbl="node1" presStyleIdx="1" presStyleCnt="3" custScaleX="66978">
        <dgm:presLayoutVars>
          <dgm:chMax val="1"/>
          <dgm:bulletEnabled val="1"/>
        </dgm:presLayoutVars>
      </dgm:prSet>
      <dgm:spPr/>
    </dgm:pt>
    <dgm:pt modelId="{98A5C82F-834A-B448-B7D8-9B5814D5E15A}" type="pres">
      <dgm:prSet presAssocID="{EB9A6938-48EE-4D6E-9FC7-3DF8073BDCF5}" presName="descendantText" presStyleLbl="alignAccFollowNode1" presStyleIdx="1" presStyleCnt="3" custScaleX="112682" custLinFactNeighborX="3996">
        <dgm:presLayoutVars>
          <dgm:bulletEnabled val="1"/>
        </dgm:presLayoutVars>
      </dgm:prSet>
      <dgm:spPr/>
    </dgm:pt>
    <dgm:pt modelId="{669546C4-4449-4647-8A60-16763F3D5CF5}" type="pres">
      <dgm:prSet presAssocID="{13E91454-7121-467A-BA95-A113A89CDB7B}" presName="sp" presStyleCnt="0"/>
      <dgm:spPr/>
    </dgm:pt>
    <dgm:pt modelId="{15C15205-79D3-7F49-9CF4-F6FECF0FE387}" type="pres">
      <dgm:prSet presAssocID="{F03940A2-12B5-44C0-903A-5E3A1C231C12}" presName="linNode" presStyleCnt="0"/>
      <dgm:spPr/>
    </dgm:pt>
    <dgm:pt modelId="{A86AE56A-9DC5-1E42-93B9-6A1C15AF4FC1}" type="pres">
      <dgm:prSet presAssocID="{F03940A2-12B5-44C0-903A-5E3A1C231C12}" presName="parentText" presStyleLbl="node1" presStyleIdx="2" presStyleCnt="3" custScaleX="66978">
        <dgm:presLayoutVars>
          <dgm:chMax val="1"/>
          <dgm:bulletEnabled val="1"/>
        </dgm:presLayoutVars>
      </dgm:prSet>
      <dgm:spPr/>
    </dgm:pt>
    <dgm:pt modelId="{F00B882E-E55A-F345-876D-A90B48825BFC}" type="pres">
      <dgm:prSet presAssocID="{F03940A2-12B5-44C0-903A-5E3A1C231C12}" presName="descendantText" presStyleLbl="alignAccFollowNode1" presStyleIdx="2" presStyleCnt="3" custScaleX="112682" custLinFactNeighborX="3996">
        <dgm:presLayoutVars>
          <dgm:bulletEnabled val="1"/>
        </dgm:presLayoutVars>
      </dgm:prSet>
      <dgm:spPr/>
    </dgm:pt>
  </dgm:ptLst>
  <dgm:cxnLst>
    <dgm:cxn modelId="{840BF604-E991-DE45-988C-7D8477B47348}" type="presOf" srcId="{EB9A6938-48EE-4D6E-9FC7-3DF8073BDCF5}" destId="{432A4238-02C3-A34F-AD7A-D565F1A8F8C4}" srcOrd="0" destOrd="0" presId="urn:microsoft.com/office/officeart/2005/8/layout/vList5"/>
    <dgm:cxn modelId="{E3BB9705-B237-4BF4-A410-3BE46D663CE8}" srcId="{0FFD9E4F-AC83-47CE-88F6-1BC095BBF354}" destId="{EB9A6938-48EE-4D6E-9FC7-3DF8073BDCF5}" srcOrd="1" destOrd="0" parTransId="{F8DB0A63-519A-469B-9CB5-34137B9C9EA0}" sibTransId="{13E91454-7121-467A-BA95-A113A89CDB7B}"/>
    <dgm:cxn modelId="{9072A00C-602B-D34C-978B-66BAF0925576}" type="presOf" srcId="{3AC0A39D-C70A-4486-AD6C-5A3CC4806B3B}" destId="{AB5266D2-4F69-7E42-8357-4B55B56E61AF}" srcOrd="0" destOrd="0" presId="urn:microsoft.com/office/officeart/2005/8/layout/vList5"/>
    <dgm:cxn modelId="{A33F441C-054F-413F-A106-9EF8216BB58D}" srcId="{F03940A2-12B5-44C0-903A-5E3A1C231C12}" destId="{167F02FA-0398-43FC-9F40-EBB1702A2EEA}" srcOrd="0" destOrd="0" parTransId="{61787290-378C-4E90-9605-1001D4D926F9}" sibTransId="{1E23D283-9EB4-481C-B1D4-2B8F7835632E}"/>
    <dgm:cxn modelId="{88FFE426-3B69-40D4-986C-848122A9525F}" srcId="{0FFD9E4F-AC83-47CE-88F6-1BC095BBF354}" destId="{F03940A2-12B5-44C0-903A-5E3A1C231C12}" srcOrd="2" destOrd="0" parTransId="{2647555C-A0F9-400E-8A20-B0EB26E02433}" sibTransId="{75E4AE7F-D6CE-4031-9128-76DB79A95EE7}"/>
    <dgm:cxn modelId="{D2942531-5F05-1F44-A811-97883C84074A}" type="presOf" srcId="{167F02FA-0398-43FC-9F40-EBB1702A2EEA}" destId="{F00B882E-E55A-F345-876D-A90B48825BFC}" srcOrd="0" destOrd="0" presId="urn:microsoft.com/office/officeart/2005/8/layout/vList5"/>
    <dgm:cxn modelId="{9AF05D42-62A3-429D-A5FA-378332BF05A4}" srcId="{EB9A6938-48EE-4D6E-9FC7-3DF8073BDCF5}" destId="{848BC878-FB04-46D7-8280-2DFCAD411778}" srcOrd="0" destOrd="0" parTransId="{3C9C6100-6875-4E45-8C85-D39EFA366C8D}" sibTransId="{4247F9A5-18DD-4538-8A1D-7F987A2933EA}"/>
    <dgm:cxn modelId="{FCD3194A-D0F6-5041-B16C-0FF81EA74D21}" type="presOf" srcId="{848BC878-FB04-46D7-8280-2DFCAD411778}" destId="{98A5C82F-834A-B448-B7D8-9B5814D5E15A}" srcOrd="0" destOrd="0" presId="urn:microsoft.com/office/officeart/2005/8/layout/vList5"/>
    <dgm:cxn modelId="{E86ACA4E-F6E0-4AD0-9B39-59D8DA618E41}" srcId="{3AC0A39D-C70A-4486-AD6C-5A3CC4806B3B}" destId="{016204E3-80BE-4E09-A1EA-5FCC76F7AA85}" srcOrd="0" destOrd="0" parTransId="{B33F0F4F-8560-4A85-9CB6-BB7BA28EB296}" sibTransId="{C90BDF61-D7B7-4245-BE7E-E4C1801D2C5A}"/>
    <dgm:cxn modelId="{EB658977-A5BC-4941-9D2E-54FA52CFD745}" type="presOf" srcId="{F03940A2-12B5-44C0-903A-5E3A1C231C12}" destId="{A86AE56A-9DC5-1E42-93B9-6A1C15AF4FC1}" srcOrd="0" destOrd="0" presId="urn:microsoft.com/office/officeart/2005/8/layout/vList5"/>
    <dgm:cxn modelId="{83D4B7A5-2077-4BA7-8A4B-F404B8667D9D}" srcId="{0FFD9E4F-AC83-47CE-88F6-1BC095BBF354}" destId="{3AC0A39D-C70A-4486-AD6C-5A3CC4806B3B}" srcOrd="0" destOrd="0" parTransId="{B0B30970-3863-4B78-93FE-B738B63E9C86}" sibTransId="{9500CD4F-055D-4718-B4A4-3F443728416C}"/>
    <dgm:cxn modelId="{D632C4F7-3C81-2144-A804-5B639DDFE9A9}" type="presOf" srcId="{0FFD9E4F-AC83-47CE-88F6-1BC095BBF354}" destId="{872A798D-B848-C747-A66E-0D4593A81035}" srcOrd="0" destOrd="0" presId="urn:microsoft.com/office/officeart/2005/8/layout/vList5"/>
    <dgm:cxn modelId="{568D46FD-60CC-7944-8C85-5609375DE9E2}" type="presOf" srcId="{016204E3-80BE-4E09-A1EA-5FCC76F7AA85}" destId="{52CBC318-B661-1444-A309-1A6617A27F7D}" srcOrd="0" destOrd="0" presId="urn:microsoft.com/office/officeart/2005/8/layout/vList5"/>
    <dgm:cxn modelId="{521F907C-6505-DA44-B159-D41BD35706DB}" type="presParOf" srcId="{872A798D-B848-C747-A66E-0D4593A81035}" destId="{F5B2BF84-8027-EA40-818E-F0AA542FBFB0}" srcOrd="0" destOrd="0" presId="urn:microsoft.com/office/officeart/2005/8/layout/vList5"/>
    <dgm:cxn modelId="{3F01F1BB-548D-514F-BE19-006DB7E862CA}" type="presParOf" srcId="{F5B2BF84-8027-EA40-818E-F0AA542FBFB0}" destId="{AB5266D2-4F69-7E42-8357-4B55B56E61AF}" srcOrd="0" destOrd="0" presId="urn:microsoft.com/office/officeart/2005/8/layout/vList5"/>
    <dgm:cxn modelId="{8EFF449F-A95C-C84D-A48A-A633C94F4002}" type="presParOf" srcId="{F5B2BF84-8027-EA40-818E-F0AA542FBFB0}" destId="{52CBC318-B661-1444-A309-1A6617A27F7D}" srcOrd="1" destOrd="0" presId="urn:microsoft.com/office/officeart/2005/8/layout/vList5"/>
    <dgm:cxn modelId="{5884B11D-DEA9-6A4D-A5DB-E168F54B0C92}" type="presParOf" srcId="{872A798D-B848-C747-A66E-0D4593A81035}" destId="{CB33BF88-ED2D-A944-9F8F-DFF22EB7ED6B}" srcOrd="1" destOrd="0" presId="urn:microsoft.com/office/officeart/2005/8/layout/vList5"/>
    <dgm:cxn modelId="{693E3755-0A08-C740-AFB3-62CA3BC4ABDA}" type="presParOf" srcId="{872A798D-B848-C747-A66E-0D4593A81035}" destId="{B51FAAA3-7606-724D-AFDF-BC1D4BC2AAC3}" srcOrd="2" destOrd="0" presId="urn:microsoft.com/office/officeart/2005/8/layout/vList5"/>
    <dgm:cxn modelId="{81E1B7CE-58A9-424D-854C-26409946207E}" type="presParOf" srcId="{B51FAAA3-7606-724D-AFDF-BC1D4BC2AAC3}" destId="{432A4238-02C3-A34F-AD7A-D565F1A8F8C4}" srcOrd="0" destOrd="0" presId="urn:microsoft.com/office/officeart/2005/8/layout/vList5"/>
    <dgm:cxn modelId="{CC1D7279-646C-3F46-AEDC-149450D5671F}" type="presParOf" srcId="{B51FAAA3-7606-724D-AFDF-BC1D4BC2AAC3}" destId="{98A5C82F-834A-B448-B7D8-9B5814D5E15A}" srcOrd="1" destOrd="0" presId="urn:microsoft.com/office/officeart/2005/8/layout/vList5"/>
    <dgm:cxn modelId="{561EFFEA-91EA-EB42-A349-EEE8E6C1471C}" type="presParOf" srcId="{872A798D-B848-C747-A66E-0D4593A81035}" destId="{669546C4-4449-4647-8A60-16763F3D5CF5}" srcOrd="3" destOrd="0" presId="urn:microsoft.com/office/officeart/2005/8/layout/vList5"/>
    <dgm:cxn modelId="{FBA8DE65-FF25-8243-9062-91D6BDEF5E69}" type="presParOf" srcId="{872A798D-B848-C747-A66E-0D4593A81035}" destId="{15C15205-79D3-7F49-9CF4-F6FECF0FE387}" srcOrd="4" destOrd="0" presId="urn:microsoft.com/office/officeart/2005/8/layout/vList5"/>
    <dgm:cxn modelId="{6D54E11A-B70B-FC4D-8DE5-CA193094DD14}" type="presParOf" srcId="{15C15205-79D3-7F49-9CF4-F6FECF0FE387}" destId="{A86AE56A-9DC5-1E42-93B9-6A1C15AF4FC1}" srcOrd="0" destOrd="0" presId="urn:microsoft.com/office/officeart/2005/8/layout/vList5"/>
    <dgm:cxn modelId="{4FD2696D-7B74-384C-AFB7-A2F31A936B5E}" type="presParOf" srcId="{15C15205-79D3-7F49-9CF4-F6FECF0FE387}" destId="{F00B882E-E55A-F345-876D-A90B48825B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BC318-B661-1444-A309-1A6617A27F7D}">
      <dsp:nvSpPr>
        <dsp:cNvPr id="0" name=""/>
        <dsp:cNvSpPr/>
      </dsp:nvSpPr>
      <dsp:spPr>
        <a:xfrm rot="5400000">
          <a:off x="10176693" y="-5260096"/>
          <a:ext cx="1513917" cy="124183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Établit</a:t>
          </a:r>
          <a:r>
            <a:rPr lang="en-US" sz="2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les </a:t>
          </a:r>
          <a:r>
            <a:rPr lang="en-US" sz="28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principes</a:t>
          </a:r>
          <a:r>
            <a:rPr lang="en-US" sz="2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et </a:t>
          </a:r>
          <a:r>
            <a:rPr lang="en-US" sz="28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objectifs</a:t>
          </a:r>
          <a:r>
            <a:rPr lang="en-US" sz="2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généraux</a:t>
          </a:r>
          <a:r>
            <a:rPr lang="en-US" sz="2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des </a:t>
          </a:r>
          <a:r>
            <a:rPr lang="en-US" sz="28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marchés</a:t>
          </a:r>
          <a:r>
            <a:rPr lang="en-US" sz="2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publics durables au Rwanda</a:t>
          </a:r>
          <a:r>
            <a:rPr lang="en-US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24491" y="266009"/>
        <a:ext cx="12344420" cy="1366111"/>
      </dsp:txXfrm>
    </dsp:sp>
    <dsp:sp modelId="{AB5266D2-4F69-7E42-8357-4B55B56E61AF}">
      <dsp:nvSpPr>
        <dsp:cNvPr id="0" name=""/>
        <dsp:cNvSpPr/>
      </dsp:nvSpPr>
      <dsp:spPr>
        <a:xfrm>
          <a:off x="324717" y="2867"/>
          <a:ext cx="4152055" cy="1892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Politique APD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096" y="95246"/>
        <a:ext cx="3967297" cy="1707638"/>
      </dsp:txXfrm>
    </dsp:sp>
    <dsp:sp modelId="{98A5C82F-834A-B448-B7D8-9B5814D5E15A}">
      <dsp:nvSpPr>
        <dsp:cNvPr id="0" name=""/>
        <dsp:cNvSpPr/>
      </dsp:nvSpPr>
      <dsp:spPr>
        <a:xfrm rot="5400000">
          <a:off x="10176693" y="-3273080"/>
          <a:ext cx="1513917" cy="124183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Fournit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une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feuille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route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détaillée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pour la mise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œuvre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la Politique APD de 2023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à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2026.
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Décrit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les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activités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, les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échéanciers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et les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responsabilités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spécifiques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pour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mettre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œuvre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la politique sur les APD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24491" y="2253025"/>
        <a:ext cx="12344420" cy="1366111"/>
      </dsp:txXfrm>
    </dsp:sp>
    <dsp:sp modelId="{432A4238-02C3-A34F-AD7A-D565F1A8F8C4}">
      <dsp:nvSpPr>
        <dsp:cNvPr id="0" name=""/>
        <dsp:cNvSpPr/>
      </dsp:nvSpPr>
      <dsp:spPr>
        <a:xfrm>
          <a:off x="324717" y="1989883"/>
          <a:ext cx="4152055" cy="1892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Plan </a:t>
          </a:r>
          <a:r>
            <a:rPr lang="en-US" sz="2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d’Action</a:t>
          </a:r>
          <a:r>
            <a:rPr lang="en-US" sz="2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APD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096" y="2082262"/>
        <a:ext cx="3967297" cy="1707638"/>
      </dsp:txXfrm>
    </dsp:sp>
    <dsp:sp modelId="{F00B882E-E55A-F345-876D-A90B48825BFC}">
      <dsp:nvSpPr>
        <dsp:cNvPr id="0" name=""/>
        <dsp:cNvSpPr/>
      </dsp:nvSpPr>
      <dsp:spPr>
        <a:xfrm rot="5400000">
          <a:off x="10176693" y="-1286064"/>
          <a:ext cx="1513917" cy="124183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Offre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des conseils pratiques aux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praticiens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commande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publique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pour appliquer les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principes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la Politique APD dans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leur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travail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quotidien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
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S’assure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que les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critères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durabilité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sont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intégrés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manière </a:t>
          </a:r>
          <a:r>
            <a:rPr lang="en-US" sz="24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efficace</a:t>
          </a:r>
          <a:r>
            <a:rPr lang="en-US" sz="2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24491" y="4240041"/>
        <a:ext cx="12344420" cy="1366111"/>
      </dsp:txXfrm>
    </dsp:sp>
    <dsp:sp modelId="{A86AE56A-9DC5-1E42-93B9-6A1C15AF4FC1}">
      <dsp:nvSpPr>
        <dsp:cNvPr id="0" name=""/>
        <dsp:cNvSpPr/>
      </dsp:nvSpPr>
      <dsp:spPr>
        <a:xfrm>
          <a:off x="324717" y="3976899"/>
          <a:ext cx="4152055" cy="1892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Lignes</a:t>
          </a:r>
          <a:r>
            <a:rPr lang="en-US" sz="32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directrices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096" y="4069278"/>
        <a:ext cx="3967297" cy="1707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65CF9-2CD3-4C4D-AE16-8BBCF57AF568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89B3F-8C73-204D-82B8-DF5B2270B64F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9674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4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Highlight the role of funding partners in supporting the APD initiative.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Explain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how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APD aligns with Rwanda's Vision 2050 and national strategies.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Emphasize the importance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of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APD in accessing international funding and fostering sustainable development.</a:t>
            </a:r>
          </a:p>
          <a:p>
            <a:endParaRPr lang="en-GB" sz="2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F6E4D-3200-304A-B52D-B9EA579B0FE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11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F6E4D-3200-304A-B52D-B9EA579B0FE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6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Highlight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role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of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funding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partners in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supporting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APD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initiative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Explain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how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APD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aligns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with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Rwanda's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Vision 2050 and national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strategies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Emphasize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importance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of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APD in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accessing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international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funding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and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fostering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sustainable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development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endParaRPr lang="en-GB" sz="2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F6E4D-3200-304A-B52D-B9EA579B0FE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86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Highlight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role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of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funding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partners in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supporting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APD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initiative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Explain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how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APD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aligns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with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Rwanda's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Vision 2050 and national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strategies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Emphasize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importance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of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APD in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accessing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international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funding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and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fostering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sustainable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sv-SE" sz="20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development</a:t>
            </a:r>
            <a:r>
              <a:rPr lang="sv-SE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endParaRPr lang="en-GB" sz="2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F6E4D-3200-304A-B52D-B9EA579B0FE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1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0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F6E4D-3200-304A-B52D-B9EA579B0FE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056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9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3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å/vit Text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139428" y="3360"/>
            <a:ext cx="9148572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Platshållare för innehåll 2"/>
          <p:cNvSpPr>
            <a:spLocks noGrp="1"/>
          </p:cNvSpPr>
          <p:nvPr>
            <p:ph sz="half" idx="1"/>
          </p:nvPr>
        </p:nvSpPr>
        <p:spPr>
          <a:xfrm>
            <a:off x="940736" y="2962275"/>
            <a:ext cx="7772400" cy="6527007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Vollkorn Regular" panose="00000500000000000000" pitchFamily="2" charset="0"/>
                <a:ea typeface="Vollkorn Regular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6" name="Platshållare för innehåll 2"/>
          <p:cNvSpPr>
            <a:spLocks noGrp="1"/>
          </p:cNvSpPr>
          <p:nvPr>
            <p:ph sz="half" idx="10"/>
          </p:nvPr>
        </p:nvSpPr>
        <p:spPr>
          <a:xfrm>
            <a:off x="9832086" y="650030"/>
            <a:ext cx="7772400" cy="2055072"/>
          </a:xfrm>
        </p:spPr>
        <p:txBody>
          <a:bodyPr>
            <a:noAutofit/>
          </a:bodyPr>
          <a:lstStyle>
            <a:lvl1pPr>
              <a:defRPr sz="2700" b="0">
                <a:solidFill>
                  <a:srgbClr val="182D4D"/>
                </a:solidFill>
                <a:latin typeface="Vollkorn Regular" panose="00000500000000000000" pitchFamily="2" charset="0"/>
                <a:ea typeface="Vollkorn Regular" panose="00000500000000000000" pitchFamily="2" charset="0"/>
              </a:defRPr>
            </a:lvl1pPr>
            <a:lvl2pPr>
              <a:defRPr sz="24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>
              <a:defRPr sz="21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>
              <a:defRPr sz="18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>
              <a:defRPr sz="18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7" name="Platshållare för innehåll 2"/>
          <p:cNvSpPr>
            <a:spLocks noGrp="1"/>
          </p:cNvSpPr>
          <p:nvPr>
            <p:ph sz="half" idx="11"/>
          </p:nvPr>
        </p:nvSpPr>
        <p:spPr>
          <a:xfrm>
            <a:off x="9832086" y="3714588"/>
            <a:ext cx="7772400" cy="2055072"/>
          </a:xfrm>
        </p:spPr>
        <p:txBody>
          <a:bodyPr>
            <a:noAutofit/>
          </a:bodyPr>
          <a:lstStyle>
            <a:lvl1pPr>
              <a:defRPr sz="2700" b="0">
                <a:solidFill>
                  <a:srgbClr val="182D4D"/>
                </a:solidFill>
                <a:latin typeface="Vollkorn Regular" panose="00000500000000000000" pitchFamily="2" charset="0"/>
                <a:ea typeface="Vollkorn Regular" panose="00000500000000000000" pitchFamily="2" charset="0"/>
              </a:defRPr>
            </a:lvl1pPr>
            <a:lvl2pPr>
              <a:defRPr sz="24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>
              <a:defRPr sz="21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>
              <a:defRPr sz="18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>
              <a:defRPr sz="18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9" name="Platshållare för innehåll 2"/>
          <p:cNvSpPr>
            <a:spLocks noGrp="1"/>
          </p:cNvSpPr>
          <p:nvPr>
            <p:ph sz="half" idx="12"/>
          </p:nvPr>
        </p:nvSpPr>
        <p:spPr>
          <a:xfrm>
            <a:off x="9832086" y="6779147"/>
            <a:ext cx="7772400" cy="2055072"/>
          </a:xfrm>
        </p:spPr>
        <p:txBody>
          <a:bodyPr>
            <a:noAutofit/>
          </a:bodyPr>
          <a:lstStyle>
            <a:lvl1pPr>
              <a:defRPr sz="2700" b="0">
                <a:solidFill>
                  <a:srgbClr val="182D4D"/>
                </a:solidFill>
                <a:latin typeface="Vollkorn Regular" panose="00000500000000000000" pitchFamily="2" charset="0"/>
                <a:ea typeface="Vollkorn Regular" panose="00000500000000000000" pitchFamily="2" charset="0"/>
              </a:defRPr>
            </a:lvl1pPr>
            <a:lvl2pPr>
              <a:defRPr sz="24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>
              <a:defRPr sz="21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>
              <a:defRPr sz="18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>
              <a:defRPr sz="18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0737" y="547690"/>
            <a:ext cx="7772400" cy="198834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ollkorn Regular" charset="0"/>
                <a:ea typeface="Vollkorn Regular" charset="0"/>
                <a:cs typeface="Vollkorn Regular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211614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 -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undad rektangel"/>
          <p:cNvSpPr/>
          <p:nvPr userDrawn="1"/>
        </p:nvSpPr>
        <p:spPr>
          <a:xfrm>
            <a:off x="9258301" y="4500563"/>
            <a:ext cx="1157288" cy="671513"/>
          </a:xfrm>
          <a:prstGeom prst="roundRect">
            <a:avLst>
              <a:gd name="adj" fmla="val 31915"/>
            </a:avLst>
          </a:prstGeom>
          <a:solidFill>
            <a:srgbClr val="FFFFFF">
              <a:alpha val="35000"/>
            </a:srgb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 algn="ctr">
              <a:defRPr sz="33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3713"/>
          </a:p>
        </p:txBody>
      </p:sp>
      <p:sp>
        <p:nvSpPr>
          <p:cNvPr id="240" name="Rektangel"/>
          <p:cNvSpPr/>
          <p:nvPr userDrawn="1"/>
        </p:nvSpPr>
        <p:spPr>
          <a:xfrm>
            <a:off x="1" y="-1"/>
            <a:ext cx="563354" cy="10287002"/>
          </a:xfrm>
          <a:prstGeom prst="rect">
            <a:avLst/>
          </a:prstGeom>
          <a:solidFill>
            <a:srgbClr val="00B5B8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 algn="ctr">
              <a:defRPr sz="33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3713"/>
          </a:p>
        </p:txBody>
      </p:sp>
      <p:sp>
        <p:nvSpPr>
          <p:cNvPr id="3" name="textruta 2"/>
          <p:cNvSpPr txBox="1"/>
          <p:nvPr userDrawn="1"/>
        </p:nvSpPr>
        <p:spPr>
          <a:xfrm>
            <a:off x="2085976" y="500857"/>
            <a:ext cx="115481" cy="427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7150" tIns="57150" rIns="57150" bIns="57150" numCol="1" spcCol="38100" rtlCol="0" anchor="ctr">
            <a:spAutoFit/>
          </a:bodyPr>
          <a:lstStyle/>
          <a:p>
            <a:pPr marL="0" marR="0" indent="0" algn="l" defTabSz="6143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2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844D1CD7-2D9B-D8F4-3CA7-4F84BF3371A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98556" y="2994689"/>
            <a:ext cx="17061338" cy="6297339"/>
          </a:xfrm>
          <a:prstGeom prst="rect">
            <a:avLst/>
          </a:prstGeom>
        </p:spPr>
        <p:txBody>
          <a:bodyPr/>
          <a:lstStyle>
            <a:lvl1pPr>
              <a:buClr>
                <a:srgbClr val="E83B4C"/>
              </a:buClr>
              <a:defRPr sz="3600" b="0" i="0">
                <a:solidFill>
                  <a:srgbClr val="182D4D"/>
                </a:solidFill>
                <a:latin typeface="Calibri Light" panose="020F0302020204030204" pitchFamily="34" charset="0"/>
                <a:ea typeface="Vollkorn Regular" panose="00000500000000000000" pitchFamily="2" charset="0"/>
                <a:cs typeface="Calibri Light" panose="020F0302020204030204" pitchFamily="34" charset="0"/>
              </a:defRPr>
            </a:lvl1pPr>
            <a:lvl2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2pPr>
            <a:lvl3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3pPr>
            <a:lvl4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4pPr>
            <a:lvl5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B831CB8-C9C9-246C-D8BC-65F3E56E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21" y="681827"/>
            <a:ext cx="16983602" cy="18596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75" b="0" i="0">
                <a:solidFill>
                  <a:srgbClr val="182D4D"/>
                </a:solidFill>
                <a:latin typeface="Palatino Linotype" panose="02040502050505030304" pitchFamily="18" charset="0"/>
                <a:ea typeface="Vollkorn Regular" charset="0"/>
                <a:cs typeface="Palatino Linotype" panose="02040502050505030304" pitchFamily="18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5722322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4B181C-3B69-8602-E879-33EDF2BFC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2764AB-8DE5-0FF7-3C8F-A8E608D5A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DFCB7A-963C-5CCC-2819-36DDAFBDA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9F1EF-7D81-C845-9AF9-3E1731C2CA88}" type="slidenum">
              <a:rPr lang="en-GB" altLang="en-FR"/>
              <a:pPr/>
              <a:t>‹#›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248021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5ACF9-DC11-F213-823A-C31672943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99C03C-BD19-0C92-4B49-9D08A7D6F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717C80-13F9-172C-AD49-86EB4401D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0F88E-707F-F543-9D7A-5DB57F6F1E04}" type="slidenum">
              <a:rPr lang="en-GB" altLang="en-FR"/>
              <a:pPr/>
              <a:t>‹#›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6092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9153FD-FC1B-1D81-DE2B-59D5EA423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68BA4F-327D-0555-C67A-0D58DD75C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43CADA-1430-C3F5-11FC-C3C1B89E2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D4391-19C5-B84D-9EF1-656B00E1EF3D}" type="slidenum">
              <a:rPr lang="en-GB" altLang="en-FR"/>
              <a:pPr/>
              <a:t>‹#›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165550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E527DF-BE7B-21A4-0D7E-F485A6FC32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5D7E2-37FF-A777-8CBF-C66062142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3FC49-7703-0FB9-57CD-ABBC766BE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D3A69-33C0-9C4E-A571-5CEF42A3E328}" type="slidenum">
              <a:rPr lang="en-GB" altLang="en-FR"/>
              <a:pPr/>
              <a:t>‹#›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4278971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0CF1C0-03F0-DBB1-0AAB-F97B2E67F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162B3B-AFD5-1844-B84A-2A106CBDF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5DD3A2-8019-3CCF-398E-96DEC26FEA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FA0C2-16ED-5A44-BFFA-F92E185DB07C}" type="slidenum">
              <a:rPr lang="en-GB" altLang="en-FR"/>
              <a:pPr/>
              <a:t>‹#›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1625158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CF5191-D186-54FC-99CD-E0DC54789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AFC148-3D88-89D2-CD88-B79F3B3D6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479A9F-8C06-1B7B-F624-5FD82D953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F3251-6454-B548-9E40-9DC7C3D56BEE}" type="slidenum">
              <a:rPr lang="en-GB" altLang="en-FR"/>
              <a:pPr/>
              <a:t>‹#›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235561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9932DF-8E15-5EE1-617D-E529AF31E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DF9296-B5D8-2FB1-C8D5-C06130473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321509-7C02-E026-233B-6FCAA3D3F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CB499-173A-274E-B6A0-0B5AD105E12C}" type="slidenum">
              <a:rPr lang="en-GB" altLang="en-FR"/>
              <a:pPr/>
              <a:t>‹#›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3486165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908DE6-DBC4-9F9E-2063-23782DFED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CFF7A-0D03-F53D-3A20-7746EA535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7E5AF-31A3-E228-AD13-A44E2A67C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0CCA8-6B37-8347-B5D5-5DF36DD6CB42}" type="slidenum">
              <a:rPr lang="en-GB" altLang="en-FR"/>
              <a:pPr/>
              <a:t>‹#›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1433197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89C696-A323-C7BD-4772-BCED740D5D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CB94A-D2DC-3E37-137A-A6415AC0C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1D7C37-1BE8-42B4-CD20-7892A0AA3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341FD-E26E-E14A-BA00-E5F4F2210AC9}" type="slidenum">
              <a:rPr lang="en-GB" altLang="en-FR"/>
              <a:pPr/>
              <a:t>‹#›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2953247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9E0FA4-28A1-A379-A54E-824FBA74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409EDF-2023-222E-61B0-F10B5E0AD5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A1A6D-B009-0EA2-28B2-E2394E1F7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3BF1-BD02-6745-9D9F-F9268650410F}" type="slidenum">
              <a:rPr lang="en-GB" altLang="en-FR"/>
              <a:pPr/>
              <a:t>‹#›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2248503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6FD07F-AC8A-49AB-A266-AC0598731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A994EF-FC65-28F4-14FA-D07FDE4E0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2B6C3B-99F8-EA03-D02A-D81F6E598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4129B-1534-7846-9C6D-191B18F96A9F}" type="slidenum">
              <a:rPr lang="en-GB" altLang="en-FR"/>
              <a:pPr/>
              <a:t>‹#›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1896146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 -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undad rektangel"/>
          <p:cNvSpPr/>
          <p:nvPr userDrawn="1"/>
        </p:nvSpPr>
        <p:spPr>
          <a:xfrm>
            <a:off x="9258301" y="4500563"/>
            <a:ext cx="1157288" cy="671513"/>
          </a:xfrm>
          <a:prstGeom prst="roundRect">
            <a:avLst>
              <a:gd name="adj" fmla="val 31915"/>
            </a:avLst>
          </a:prstGeom>
          <a:solidFill>
            <a:srgbClr val="FFFFFF">
              <a:alpha val="35000"/>
            </a:srgb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 algn="ctr">
              <a:defRPr sz="33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3713"/>
          </a:p>
        </p:txBody>
      </p:sp>
      <p:sp>
        <p:nvSpPr>
          <p:cNvPr id="240" name="Rektangel"/>
          <p:cNvSpPr/>
          <p:nvPr userDrawn="1"/>
        </p:nvSpPr>
        <p:spPr>
          <a:xfrm>
            <a:off x="1" y="-1"/>
            <a:ext cx="563354" cy="10287002"/>
          </a:xfrm>
          <a:prstGeom prst="rect">
            <a:avLst/>
          </a:prstGeom>
          <a:solidFill>
            <a:srgbClr val="00B5B8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 algn="ctr">
              <a:defRPr sz="33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3713"/>
          </a:p>
        </p:txBody>
      </p:sp>
      <p:sp>
        <p:nvSpPr>
          <p:cNvPr id="3" name="textruta 2"/>
          <p:cNvSpPr txBox="1"/>
          <p:nvPr userDrawn="1"/>
        </p:nvSpPr>
        <p:spPr>
          <a:xfrm>
            <a:off x="2085976" y="500857"/>
            <a:ext cx="115481" cy="427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7150" tIns="57150" rIns="57150" bIns="57150" numCol="1" spcCol="38100" rtlCol="0" anchor="ctr">
            <a:spAutoFit/>
          </a:bodyPr>
          <a:lstStyle/>
          <a:p>
            <a:pPr marL="0" marR="0" indent="0" algn="l" defTabSz="6143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2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844D1CD7-2D9B-D8F4-3CA7-4F84BF3371A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98556" y="2994689"/>
            <a:ext cx="17061338" cy="6297339"/>
          </a:xfrm>
          <a:prstGeom prst="rect">
            <a:avLst/>
          </a:prstGeom>
        </p:spPr>
        <p:txBody>
          <a:bodyPr/>
          <a:lstStyle>
            <a:lvl1pPr>
              <a:buClr>
                <a:srgbClr val="E83B4C"/>
              </a:buClr>
              <a:defRPr sz="3600" b="0" i="0">
                <a:solidFill>
                  <a:srgbClr val="182D4D"/>
                </a:solidFill>
                <a:latin typeface="Calibri Light" panose="020F0302020204030204" pitchFamily="34" charset="0"/>
                <a:ea typeface="Vollkorn Regular" panose="00000500000000000000" pitchFamily="2" charset="0"/>
                <a:cs typeface="Calibri Light" panose="020F0302020204030204" pitchFamily="34" charset="0"/>
              </a:defRPr>
            </a:lvl1pPr>
            <a:lvl2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2pPr>
            <a:lvl3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3pPr>
            <a:lvl4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4pPr>
            <a:lvl5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B831CB8-C9C9-246C-D8BC-65F3E56E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21" y="681827"/>
            <a:ext cx="16983602" cy="18596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75" b="0" i="0">
                <a:solidFill>
                  <a:srgbClr val="182D4D"/>
                </a:solidFill>
                <a:latin typeface="Palatino Linotype" panose="02040502050505030304" pitchFamily="18" charset="0"/>
                <a:ea typeface="Vollkorn Regular" charset="0"/>
                <a:cs typeface="Palatino Linotype" panose="02040502050505030304" pitchFamily="18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6044895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1A71-7EE6-4029-1838-E4577B4A0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74FF1-E1AB-2EEB-E909-00E42DDBA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9EE23-305F-B7B6-1D7D-7B97FA02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8DF-14A7-B54B-9B39-5B459D7ECF0F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7935B-044F-5AC0-CA4C-1AD9AD31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7C37D-3AC3-AFAC-C4FC-F0BB247B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200E-D4FB-F94D-8734-F6A69C7BC73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50841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2271-CA31-61BB-5F3A-CA09D1FB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14D13-843D-1BD3-6D86-5076E0E0C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FBCB0-3E78-0D8F-0894-2FB92E7F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8DF-14A7-B54B-9B39-5B459D7ECF0F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CBF5-DB3B-2487-DC25-550B13C8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EF660-A74F-4612-DECE-C64A69AB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200E-D4FB-F94D-8734-F6A69C7BC73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41898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1935-060F-A5D3-9A16-75EE267D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8C8B2-61B5-5D21-0CCF-37A62D25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E11BF-C3DF-1FD7-172C-05A12486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8DF-14A7-B54B-9B39-5B459D7ECF0F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69780-49F2-D157-EC37-95ED8E52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816FA-4D94-6321-4532-7289C63A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200E-D4FB-F94D-8734-F6A69C7BC73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18593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29CA4-312F-9494-2317-15A51F71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2D99-C567-FBF8-5748-B91D5F28D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91148-018D-B16D-6C40-63A236966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3888D-0BD1-DBDE-468E-356921E6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8DF-14A7-B54B-9B39-5B459D7ECF0F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61F63-9FAC-151D-E139-782C4BEC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30C75-AF87-2F99-E0D5-9FA98B3A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200E-D4FB-F94D-8734-F6A69C7BC73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1081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E0A9-1756-D824-7EF8-44617B98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5D41E-E2CA-DFDF-8352-3F079E2C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7029E-1052-2A49-213F-09CC2D87A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47C21-0121-A1D0-7EF2-769D546FC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D9F3F-2175-0B62-C3A9-5E5580811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68C7C-6D83-6CFD-D905-DA5AD226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8DF-14A7-B54B-9B39-5B459D7ECF0F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05D81-8D09-F9FE-FE4D-098EC8C4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BE2D7-F8E5-196A-CC10-327B44E4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200E-D4FB-F94D-8734-F6A69C7BC73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66327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C988-6BB0-594D-90A7-348CEA87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F1201-5683-3799-FC00-EDB74CB0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8DF-14A7-B54B-9B39-5B459D7ECF0F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A2D8A-A024-E79B-BE7D-8129F686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73FAE-4001-E65A-4AD4-EC1CB725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200E-D4FB-F94D-8734-F6A69C7BC73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99814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96CF1-1B67-7A9E-91EE-B7C37637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8DF-14A7-B54B-9B39-5B459D7ECF0F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26073-1371-6B30-FD99-2BE090A3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F9850-F37B-D483-DC4E-9E061B5F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200E-D4FB-F94D-8734-F6A69C7BC73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03277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C8CC-6495-AAB4-95FA-C8FB8543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01E0F-A044-7A42-93E9-4EEC9E17D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93B5A-2D32-87B5-1765-4819B006F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1C77B-BB18-2B0D-D91E-D41B8C30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8DF-14A7-B54B-9B39-5B459D7ECF0F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CBE1E-FAB0-6016-700F-17F40E13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65F52-DAB2-B7C1-8F0E-94B328B5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200E-D4FB-F94D-8734-F6A69C7BC73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3338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350F-A64A-85F7-B44F-34CFB64A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FC83E-A0D1-38E8-ED4B-D1DF54142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85F7D-34DB-121F-0003-3DF91C221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E8E16-C75F-F464-8FA7-AF70DEC5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8DF-14A7-B54B-9B39-5B459D7ECF0F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7D146-E780-E76F-7AC5-AC59CD47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093D5-05C1-894C-9799-CDE49AB8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200E-D4FB-F94D-8734-F6A69C7BC73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2367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4A20-65C0-2C58-85AE-18EE0581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55268-C67E-ECF5-4047-038D7ED2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32EE6-9098-09F2-5E36-4E463BC7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8DF-14A7-B54B-9B39-5B459D7ECF0F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1E368-AC57-22AA-A15F-518925F6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AFA15-7C8A-563E-3516-A3E2A8C4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200E-D4FB-F94D-8734-F6A69C7BC73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40144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388BF-05E6-45F0-F432-BF81CAD23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CE31D-63C3-A963-3622-E79FD0057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E9AED-9647-7CBF-A481-80CD58F3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8DF-14A7-B54B-9B39-5B459D7ECF0F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DE0D-390E-4061-AD56-3DBCE8CF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9F05-7BE1-A851-2742-F6112198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200E-D4FB-F94D-8734-F6A69C7BC73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42736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 -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undad rektangel"/>
          <p:cNvSpPr/>
          <p:nvPr userDrawn="1"/>
        </p:nvSpPr>
        <p:spPr>
          <a:xfrm>
            <a:off x="9258301" y="4500563"/>
            <a:ext cx="1157288" cy="671513"/>
          </a:xfrm>
          <a:prstGeom prst="roundRect">
            <a:avLst>
              <a:gd name="adj" fmla="val 31915"/>
            </a:avLst>
          </a:prstGeom>
          <a:solidFill>
            <a:srgbClr val="FFFFFF">
              <a:alpha val="35000"/>
            </a:srgb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 algn="ctr">
              <a:defRPr sz="33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3713"/>
          </a:p>
        </p:txBody>
      </p:sp>
      <p:sp>
        <p:nvSpPr>
          <p:cNvPr id="240" name="Rektangel"/>
          <p:cNvSpPr/>
          <p:nvPr userDrawn="1"/>
        </p:nvSpPr>
        <p:spPr>
          <a:xfrm>
            <a:off x="1" y="-1"/>
            <a:ext cx="563354" cy="10287002"/>
          </a:xfrm>
          <a:prstGeom prst="rect">
            <a:avLst/>
          </a:prstGeom>
          <a:solidFill>
            <a:srgbClr val="00B5B8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 algn="ctr">
              <a:defRPr sz="33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3713"/>
          </a:p>
        </p:txBody>
      </p:sp>
      <p:sp>
        <p:nvSpPr>
          <p:cNvPr id="3" name="textruta 2"/>
          <p:cNvSpPr txBox="1"/>
          <p:nvPr userDrawn="1"/>
        </p:nvSpPr>
        <p:spPr>
          <a:xfrm>
            <a:off x="2085976" y="500857"/>
            <a:ext cx="115481" cy="427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7150" tIns="57150" rIns="57150" bIns="57150" numCol="1" spcCol="38100" rtlCol="0" anchor="ctr">
            <a:spAutoFit/>
          </a:bodyPr>
          <a:lstStyle/>
          <a:p>
            <a:pPr marL="0" marR="0" indent="0" algn="l" defTabSz="6143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2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844D1CD7-2D9B-D8F4-3CA7-4F84BF3371A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98556" y="2994689"/>
            <a:ext cx="17061338" cy="6297339"/>
          </a:xfrm>
          <a:prstGeom prst="rect">
            <a:avLst/>
          </a:prstGeom>
        </p:spPr>
        <p:txBody>
          <a:bodyPr/>
          <a:lstStyle>
            <a:lvl1pPr>
              <a:buClr>
                <a:srgbClr val="E83B4C"/>
              </a:buClr>
              <a:defRPr sz="3600" b="0" i="0">
                <a:solidFill>
                  <a:srgbClr val="182D4D"/>
                </a:solidFill>
                <a:latin typeface="Calibri Light" panose="020F0302020204030204" pitchFamily="34" charset="0"/>
                <a:ea typeface="Vollkorn Regular" panose="00000500000000000000" pitchFamily="2" charset="0"/>
                <a:cs typeface="Calibri Light" panose="020F0302020204030204" pitchFamily="34" charset="0"/>
              </a:defRPr>
            </a:lvl1pPr>
            <a:lvl2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2pPr>
            <a:lvl3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3pPr>
            <a:lvl4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4pPr>
            <a:lvl5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B831CB8-C9C9-246C-D8BC-65F3E56E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21" y="681827"/>
            <a:ext cx="16983602" cy="18596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75" b="0" i="0">
                <a:solidFill>
                  <a:srgbClr val="182D4D"/>
                </a:solidFill>
                <a:latin typeface="Palatino Linotype" panose="02040502050505030304" pitchFamily="18" charset="0"/>
                <a:ea typeface="Vollkorn Regular" charset="0"/>
                <a:cs typeface="Palatino Linotype" panose="02040502050505030304" pitchFamily="18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2674450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å/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609904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092952" y="0"/>
              <a:ext cx="6099048" cy="6858000"/>
            </a:xfrm>
            <a:prstGeom prst="rect">
              <a:avLst/>
            </a:prstGeom>
            <a:solidFill>
              <a:srgbClr val="182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9" name="Platshållare för innehåll 2"/>
          <p:cNvSpPr>
            <a:spLocks noGrp="1"/>
          </p:cNvSpPr>
          <p:nvPr>
            <p:ph sz="half" idx="1"/>
          </p:nvPr>
        </p:nvSpPr>
        <p:spPr>
          <a:xfrm>
            <a:off x="2283630" y="3541739"/>
            <a:ext cx="6724650" cy="3605213"/>
          </a:xfrm>
        </p:spPr>
        <p:txBody>
          <a:bodyPr>
            <a:normAutofit/>
          </a:bodyPr>
          <a:lstStyle>
            <a:lvl1pPr>
              <a:defRPr sz="4500">
                <a:solidFill>
                  <a:srgbClr val="182D4D"/>
                </a:solidFill>
                <a:latin typeface="Vollkorn Regular" panose="00000500000000000000" pitchFamily="2" charset="0"/>
                <a:ea typeface="Vollkorn Regular" panose="00000500000000000000" pitchFamily="2" charset="0"/>
              </a:defRPr>
            </a:lvl1pPr>
            <a:lvl2pPr>
              <a:defRPr sz="3000">
                <a:solidFill>
                  <a:srgbClr val="182D4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>
              <a:defRPr sz="2700">
                <a:solidFill>
                  <a:srgbClr val="182D4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>
              <a:defRPr sz="2400">
                <a:solidFill>
                  <a:srgbClr val="182D4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>
              <a:defRPr sz="2400">
                <a:solidFill>
                  <a:srgbClr val="182D4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sz="half" idx="13"/>
          </p:nvPr>
        </p:nvSpPr>
        <p:spPr>
          <a:xfrm>
            <a:off x="9413282" y="3541739"/>
            <a:ext cx="6724650" cy="3605213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  <a:latin typeface="Vollkorn Regular" panose="00000500000000000000" pitchFamily="2" charset="0"/>
                <a:ea typeface="Vollkorn Regular" panose="00000500000000000000" pitchFamily="2" charset="0"/>
              </a:defRPr>
            </a:lvl1pPr>
            <a:lvl2pPr>
              <a:defRPr sz="300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>
              <a:defRPr sz="270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9010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r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2978945" y="1482900"/>
            <a:ext cx="3716391" cy="1009425"/>
          </a:xfrm>
          <a:prstGeom prst="rect">
            <a:avLst/>
          </a:prstGeom>
        </p:spPr>
        <p:txBody>
          <a:bodyPr lIns="60959" tIns="60959" rIns="60959" bIns="60959"/>
          <a:lstStyle>
            <a:lvl1pPr marL="0" indent="0" algn="ctr" defTabSz="1371600">
              <a:lnSpc>
                <a:spcPct val="90000"/>
              </a:lnSpc>
              <a:spcBef>
                <a:spcPts val="1463"/>
              </a:spcBef>
              <a:buSzTx/>
              <a:buNone/>
              <a:defRPr sz="2025" b="0" i="0">
                <a:solidFill>
                  <a:srgbClr val="FFFFFF"/>
                </a:solidFill>
                <a:latin typeface="Calibri Light" panose="020F0302020204030204" pitchFamily="34" charset="0"/>
                <a:ea typeface="Roboto Light" charset="0"/>
                <a:cs typeface="Calibri Light" panose="020F0302020204030204" pitchFamily="34" charset="0"/>
                <a:sym typeface="Roboto Condensed Bold"/>
              </a:defRPr>
            </a:lvl1pPr>
            <a:lvl2pPr marL="845004" indent="-330654" algn="ctr" defTabSz="1371600">
              <a:lnSpc>
                <a:spcPct val="90000"/>
              </a:lnSpc>
              <a:spcBef>
                <a:spcPts val="1463"/>
              </a:spcBef>
              <a:defRPr sz="2025" b="0" i="0">
                <a:solidFill>
                  <a:srgbClr val="FFFFFF"/>
                </a:solidFill>
                <a:latin typeface="Calibri Light" panose="020F0302020204030204" pitchFamily="34" charset="0"/>
                <a:ea typeface="Roboto Light" charset="0"/>
                <a:cs typeface="Calibri Light" panose="020F0302020204030204" pitchFamily="34" charset="0"/>
                <a:sym typeface="Roboto Condensed Bold"/>
              </a:defRPr>
            </a:lvl2pPr>
            <a:lvl3pPr marL="1414463" indent="-385763" algn="ctr" defTabSz="1371600">
              <a:lnSpc>
                <a:spcPct val="90000"/>
              </a:lnSpc>
              <a:spcBef>
                <a:spcPts val="1463"/>
              </a:spcBef>
              <a:defRPr sz="2025" b="0" i="0">
                <a:solidFill>
                  <a:srgbClr val="FFFFFF"/>
                </a:solidFill>
                <a:latin typeface="Calibri Light" panose="020F0302020204030204" pitchFamily="34" charset="0"/>
                <a:ea typeface="Roboto Light" charset="0"/>
                <a:cs typeface="Calibri Light" panose="020F0302020204030204" pitchFamily="34" charset="0"/>
                <a:sym typeface="Roboto Condensed Bold"/>
              </a:defRPr>
            </a:lvl3pPr>
            <a:lvl4pPr marL="1963881" indent="-420831" algn="ctr" defTabSz="1371600">
              <a:lnSpc>
                <a:spcPct val="90000"/>
              </a:lnSpc>
              <a:spcBef>
                <a:spcPts val="1463"/>
              </a:spcBef>
              <a:defRPr sz="2025" b="0" i="0">
                <a:solidFill>
                  <a:srgbClr val="FFFFFF"/>
                </a:solidFill>
                <a:latin typeface="Calibri Light" panose="020F0302020204030204" pitchFamily="34" charset="0"/>
                <a:ea typeface="Roboto Light" charset="0"/>
                <a:cs typeface="Calibri Light" panose="020F0302020204030204" pitchFamily="34" charset="0"/>
                <a:sym typeface="Roboto Condensed Bold"/>
              </a:defRPr>
            </a:lvl4pPr>
            <a:lvl5pPr marL="2478231" indent="-420831" algn="ctr" defTabSz="1371600">
              <a:lnSpc>
                <a:spcPct val="90000"/>
              </a:lnSpc>
              <a:spcBef>
                <a:spcPts val="1463"/>
              </a:spcBef>
              <a:defRPr sz="2025" b="0" i="0">
                <a:solidFill>
                  <a:srgbClr val="FFFFFF"/>
                </a:solidFill>
                <a:latin typeface="Calibri Light" panose="020F0302020204030204" pitchFamily="34" charset="0"/>
                <a:ea typeface="Roboto Light" charset="0"/>
                <a:cs typeface="Calibri Light" panose="020F0302020204030204" pitchFamily="34" charset="0"/>
                <a:sym typeface="Roboto Condensed Bold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dirty="0"/>
          </a:p>
        </p:txBody>
      </p:sp>
      <p:pic>
        <p:nvPicPr>
          <p:cNvPr id="319" name="Bildobjekt 8" descr="Bildobjekt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09" y="597144"/>
            <a:ext cx="3104549" cy="310455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BE96E64-825B-6DCD-9AC9-69C60910E1F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914254" y="2859778"/>
            <a:ext cx="9044340" cy="6733028"/>
          </a:xfrm>
          <a:prstGeom prst="rect">
            <a:avLst/>
          </a:prstGeom>
        </p:spPr>
        <p:txBody>
          <a:bodyPr/>
          <a:lstStyle>
            <a:lvl1pPr>
              <a:buClr>
                <a:srgbClr val="E83B4C"/>
              </a:buClr>
              <a:defRPr sz="3600" b="0" i="0">
                <a:solidFill>
                  <a:srgbClr val="182D4D"/>
                </a:solidFill>
                <a:latin typeface="Calibri Light" panose="020F0302020204030204" pitchFamily="34" charset="0"/>
                <a:ea typeface="Vollkorn Regular" panose="00000500000000000000" pitchFamily="2" charset="0"/>
                <a:cs typeface="Calibri Light" panose="020F0302020204030204" pitchFamily="34" charset="0"/>
              </a:defRPr>
            </a:lvl1pPr>
            <a:lvl2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2pPr>
            <a:lvl3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3pPr>
            <a:lvl4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4pPr>
            <a:lvl5pPr>
              <a:buClr>
                <a:srgbClr val="E83B4C"/>
              </a:buClr>
              <a:defRPr sz="3150" b="0" i="0">
                <a:solidFill>
                  <a:srgbClr val="182D4C"/>
                </a:solidFill>
                <a:latin typeface="Calibri Light" panose="020F0302020204030204" pitchFamily="34" charset="0"/>
                <a:ea typeface="Roboto Condensed Light" panose="02000000000000000000" pitchFamily="2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3">
            <a:extLst>
              <a:ext uri="{FF2B5EF4-FFF2-40B4-BE49-F238E27FC236}">
                <a16:creationId xmlns:a16="http://schemas.microsoft.com/office/drawing/2014/main" id="{38C9683A-8ED1-B9C6-86E4-D6800835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121" y="546915"/>
            <a:ext cx="9003131" cy="19883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75" b="0" i="0">
                <a:solidFill>
                  <a:srgbClr val="182D4D"/>
                </a:solidFill>
                <a:latin typeface="Palatino Linotype" panose="02040502050505030304" pitchFamily="18" charset="0"/>
                <a:ea typeface="Vollkorn Regular" charset="0"/>
                <a:cs typeface="Palatino Linotype" panose="02040502050505030304" pitchFamily="18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7369320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å/vit Text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139428" y="3360"/>
            <a:ext cx="9148572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Platshållare för innehåll 2"/>
          <p:cNvSpPr>
            <a:spLocks noGrp="1"/>
          </p:cNvSpPr>
          <p:nvPr>
            <p:ph sz="half" idx="1"/>
          </p:nvPr>
        </p:nvSpPr>
        <p:spPr>
          <a:xfrm>
            <a:off x="940736" y="2962275"/>
            <a:ext cx="7772400" cy="6527007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Vollkorn Regular" panose="00000500000000000000" pitchFamily="2" charset="0"/>
                <a:ea typeface="Vollkorn Regular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6" name="Platshållare för innehåll 2"/>
          <p:cNvSpPr>
            <a:spLocks noGrp="1"/>
          </p:cNvSpPr>
          <p:nvPr>
            <p:ph sz="half" idx="10"/>
          </p:nvPr>
        </p:nvSpPr>
        <p:spPr>
          <a:xfrm>
            <a:off x="9832086" y="650030"/>
            <a:ext cx="7772400" cy="2055072"/>
          </a:xfrm>
        </p:spPr>
        <p:txBody>
          <a:bodyPr>
            <a:noAutofit/>
          </a:bodyPr>
          <a:lstStyle>
            <a:lvl1pPr>
              <a:defRPr sz="2700" b="0">
                <a:solidFill>
                  <a:srgbClr val="182D4D"/>
                </a:solidFill>
                <a:latin typeface="Vollkorn Regular" panose="00000500000000000000" pitchFamily="2" charset="0"/>
                <a:ea typeface="Vollkorn Regular" panose="00000500000000000000" pitchFamily="2" charset="0"/>
              </a:defRPr>
            </a:lvl1pPr>
            <a:lvl2pPr>
              <a:defRPr sz="24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>
              <a:defRPr sz="21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>
              <a:defRPr sz="18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>
              <a:defRPr sz="18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7" name="Platshållare för innehåll 2"/>
          <p:cNvSpPr>
            <a:spLocks noGrp="1"/>
          </p:cNvSpPr>
          <p:nvPr>
            <p:ph sz="half" idx="11"/>
          </p:nvPr>
        </p:nvSpPr>
        <p:spPr>
          <a:xfrm>
            <a:off x="9832086" y="3714588"/>
            <a:ext cx="7772400" cy="2055072"/>
          </a:xfrm>
        </p:spPr>
        <p:txBody>
          <a:bodyPr>
            <a:noAutofit/>
          </a:bodyPr>
          <a:lstStyle>
            <a:lvl1pPr>
              <a:defRPr sz="2700" b="0">
                <a:solidFill>
                  <a:srgbClr val="182D4D"/>
                </a:solidFill>
                <a:latin typeface="Vollkorn Regular" panose="00000500000000000000" pitchFamily="2" charset="0"/>
                <a:ea typeface="Vollkorn Regular" panose="00000500000000000000" pitchFamily="2" charset="0"/>
              </a:defRPr>
            </a:lvl1pPr>
            <a:lvl2pPr>
              <a:defRPr sz="24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>
              <a:defRPr sz="21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>
              <a:defRPr sz="18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>
              <a:defRPr sz="18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9" name="Platshållare för innehåll 2"/>
          <p:cNvSpPr>
            <a:spLocks noGrp="1"/>
          </p:cNvSpPr>
          <p:nvPr>
            <p:ph sz="half" idx="12"/>
          </p:nvPr>
        </p:nvSpPr>
        <p:spPr>
          <a:xfrm>
            <a:off x="9832086" y="6779147"/>
            <a:ext cx="7772400" cy="2055072"/>
          </a:xfrm>
        </p:spPr>
        <p:txBody>
          <a:bodyPr>
            <a:noAutofit/>
          </a:bodyPr>
          <a:lstStyle>
            <a:lvl1pPr>
              <a:defRPr sz="2700" b="0">
                <a:solidFill>
                  <a:srgbClr val="182D4D"/>
                </a:solidFill>
                <a:latin typeface="Vollkorn Regular" panose="00000500000000000000" pitchFamily="2" charset="0"/>
                <a:ea typeface="Vollkorn Regular" panose="00000500000000000000" pitchFamily="2" charset="0"/>
              </a:defRPr>
            </a:lvl1pPr>
            <a:lvl2pPr>
              <a:defRPr sz="24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>
              <a:defRPr sz="21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>
              <a:defRPr sz="18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>
              <a:defRPr sz="1800" b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0737" y="547690"/>
            <a:ext cx="7772400" cy="198834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ollkorn Regular" charset="0"/>
                <a:ea typeface="Vollkorn Regular" charset="0"/>
                <a:cs typeface="Vollkorn Regular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8248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1" r:id="rId12"/>
    <p:sldLayoutId id="21474837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DF1D98E-492A-DACE-54D0-528CD43B3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FR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1C6AF78-6179-3D8D-61FF-3F8FA92C6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FR"/>
              <a:t>Click to edit Master text styles</a:t>
            </a:r>
          </a:p>
          <a:p>
            <a:pPr lvl="1"/>
            <a:r>
              <a:rPr lang="en-GB" altLang="en-FR"/>
              <a:t>Second level</a:t>
            </a:r>
          </a:p>
          <a:p>
            <a:pPr lvl="2"/>
            <a:r>
              <a:rPr lang="en-GB" altLang="en-FR"/>
              <a:t>Third level</a:t>
            </a:r>
          </a:p>
          <a:p>
            <a:pPr lvl="3"/>
            <a:r>
              <a:rPr lang="en-GB" altLang="en-FR"/>
              <a:t>Fourth level</a:t>
            </a:r>
          </a:p>
          <a:p>
            <a:pPr lvl="4"/>
            <a:r>
              <a:rPr lang="en-GB" altLang="en-F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AFD554-E563-FFF5-6DE5-9DB74E78CA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24A252-1391-05E1-15A5-D810CDC7CC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1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8C4E89-1E61-C89C-D7E7-14D2835818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/>
            </a:lvl1pPr>
          </a:lstStyle>
          <a:p>
            <a:fld id="{E5943060-29AC-3144-BD58-DA584EFF4A55}" type="slidenum">
              <a:rPr lang="en-GB" altLang="en-FR"/>
              <a:pPr/>
              <a:t>‹#›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261302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3EFA8-04D4-7258-8C60-C6D2B57F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8879B-5EB4-F718-F655-67BCF706F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BA20A-090F-2E2E-7FB4-646F09956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A8DF-14A7-B54B-9B39-5B459D7ECF0F}" type="datetimeFigureOut">
              <a:rPr lang="en-FR" smtClean="0"/>
              <a:t>06/06/2024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718D0-6421-BF60-728F-C2A52379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2558F-5D78-8E02-6013-83D3B1049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F200E-D4FB-F94D-8734-F6A69C7BC73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1408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5382" y="1028700"/>
            <a:ext cx="15640050" cy="8229600"/>
          </a:xfrm>
          <a:prstGeom prst="rect">
            <a:avLst/>
          </a:prstGeom>
          <a:solidFill>
            <a:srgbClr val="2C92D5">
              <a:alpha val="2980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5049500" y="0"/>
            <a:ext cx="3238500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2823" t="229"/>
          <a:stretch>
            <a:fillRect/>
          </a:stretch>
        </p:blipFill>
        <p:spPr>
          <a:xfrm>
            <a:off x="11367709" y="1567782"/>
            <a:ext cx="6767591" cy="774523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1762" y="8924623"/>
            <a:ext cx="8727658" cy="946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400" spc="30" dirty="0">
                <a:solidFill>
                  <a:srgbClr val="FFFFFF"/>
                </a:solidFill>
                <a:latin typeface="Aileron Regular"/>
              </a:rPr>
              <a:t>Farid </a:t>
            </a:r>
            <a:r>
              <a:rPr lang="en-US" sz="2400" spc="30" dirty="0" err="1">
                <a:solidFill>
                  <a:srgbClr val="FFFFFF"/>
                </a:solidFill>
                <a:latin typeface="Aileron Regular"/>
              </a:rPr>
              <a:t>Yaker</a:t>
            </a:r>
            <a:r>
              <a:rPr lang="en-US" sz="2400" spc="30" dirty="0">
                <a:solidFill>
                  <a:srgbClr val="FFFFFF"/>
                </a:solidFill>
                <a:latin typeface="Aileron Regular"/>
              </a:rPr>
              <a:t>, consultant Expertise France</a:t>
            </a:r>
          </a:p>
          <a:p>
            <a:pPr>
              <a:lnSpc>
                <a:spcPts val="3900"/>
              </a:lnSpc>
            </a:pPr>
            <a:r>
              <a:rPr lang="en-US" sz="2400" spc="30" dirty="0" err="1">
                <a:solidFill>
                  <a:srgbClr val="FFFFFF"/>
                </a:solidFill>
                <a:latin typeface="Aileron Regular"/>
              </a:rPr>
              <a:t>farid.yaker@spxcel.com</a:t>
            </a:r>
            <a:endParaRPr lang="en-US" sz="2400" spc="30" dirty="0">
              <a:solidFill>
                <a:srgbClr val="FFFFFF"/>
              </a:solidFill>
              <a:latin typeface="Aileron Regula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719256"/>
            <a:ext cx="11849397" cy="7398075"/>
            <a:chOff x="0" y="-28575"/>
            <a:chExt cx="15799196" cy="9864103"/>
          </a:xfrm>
        </p:grpSpPr>
        <p:sp>
          <p:nvSpPr>
            <p:cNvPr id="7" name="TextBox 7"/>
            <p:cNvSpPr txBox="1"/>
            <p:nvPr/>
          </p:nvSpPr>
          <p:spPr>
            <a:xfrm>
              <a:off x="363869" y="2029286"/>
              <a:ext cx="14325600" cy="78062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</a:pPr>
              <a:r>
                <a:rPr lang="en-US" sz="4800" dirty="0">
                  <a:solidFill>
                    <a:srgbClr val="FFFFFF"/>
                  </a:solidFill>
                  <a:latin typeface="Aileron Heavy Bold"/>
                </a:rPr>
                <a:t>Les </a:t>
              </a:r>
              <a:r>
                <a:rPr lang="en-US" sz="4800" dirty="0" err="1">
                  <a:solidFill>
                    <a:srgbClr val="FFFFFF"/>
                  </a:solidFill>
                  <a:latin typeface="Aileron Heavy Bold"/>
                </a:rPr>
                <a:t>marchés</a:t>
              </a:r>
              <a:r>
                <a:rPr lang="en-US" sz="4800" dirty="0">
                  <a:solidFill>
                    <a:srgbClr val="FFFFFF"/>
                  </a:solidFill>
                  <a:latin typeface="Aileron Heavy Bold"/>
                </a:rPr>
                <a:t> publics </a:t>
              </a:r>
              <a:r>
                <a:rPr lang="en-US" sz="4800">
                  <a:solidFill>
                    <a:srgbClr val="FFFFFF"/>
                  </a:solidFill>
                  <a:latin typeface="Aileron Heavy Bold"/>
                </a:rPr>
                <a:t>au Rwanda : </a:t>
              </a:r>
              <a:r>
                <a:rPr lang="en-US" sz="4800" dirty="0" err="1">
                  <a:solidFill>
                    <a:srgbClr val="FFFFFF"/>
                  </a:solidFill>
                  <a:latin typeface="Aileron Heavy Bold"/>
                </a:rPr>
                <a:t>outils</a:t>
              </a:r>
              <a:r>
                <a:rPr lang="en-US" sz="4800" dirty="0">
                  <a:solidFill>
                    <a:srgbClr val="FFFFFF"/>
                  </a:solidFill>
                  <a:latin typeface="Aileron Heavy Bold"/>
                </a:rPr>
                <a:t> de promotion du </a:t>
              </a:r>
              <a:r>
                <a:rPr lang="en-US" sz="4800" dirty="0" err="1">
                  <a:solidFill>
                    <a:srgbClr val="FFFFFF"/>
                  </a:solidFill>
                  <a:latin typeface="Aileron Heavy Bold"/>
                </a:rPr>
                <a:t>développement</a:t>
              </a:r>
              <a:r>
                <a:rPr lang="en-US" sz="4800" dirty="0">
                  <a:solidFill>
                    <a:srgbClr val="FFFFFF"/>
                  </a:solidFill>
                  <a:latin typeface="Aileron Heavy Bold"/>
                </a:rPr>
                <a:t> durable et de transformation </a:t>
              </a:r>
              <a:r>
                <a:rPr lang="en-US" sz="4800" dirty="0" err="1">
                  <a:solidFill>
                    <a:srgbClr val="FFFFFF"/>
                  </a:solidFill>
                  <a:latin typeface="Aileron Heavy Bold"/>
                </a:rPr>
                <a:t>économique</a:t>
              </a:r>
              <a:br>
                <a:rPr lang="en-US" sz="4800" dirty="0">
                  <a:solidFill>
                    <a:srgbClr val="FFFFFF"/>
                  </a:solidFill>
                  <a:latin typeface="Aileron Heavy Bold"/>
                </a:rPr>
              </a:br>
              <a:endParaRPr lang="en-US" sz="4800" dirty="0">
                <a:solidFill>
                  <a:srgbClr val="FFFFFF"/>
                </a:solidFill>
                <a:latin typeface="Aileron Heavy Bold"/>
              </a:endParaRPr>
            </a:p>
            <a:p>
              <a:pPr algn="ctr">
                <a:lnSpc>
                  <a:spcPts val="6600"/>
                </a:lnSpc>
              </a:pPr>
              <a:endParaRPr lang="en-US" sz="4000" dirty="0">
                <a:solidFill>
                  <a:srgbClr val="FFFFFF"/>
                </a:solidFill>
                <a:latin typeface="Aileron Heavy Bold"/>
              </a:endParaRPr>
            </a:p>
            <a:p>
              <a:pPr algn="ctr">
                <a:lnSpc>
                  <a:spcPts val="660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Aileron Heavy Bold"/>
                </a:rPr>
                <a:t>RACOP, 6 </a:t>
              </a:r>
              <a:r>
                <a:rPr lang="en-US" sz="4000" dirty="0" err="1">
                  <a:solidFill>
                    <a:srgbClr val="FFFFFF"/>
                  </a:solidFill>
                  <a:latin typeface="Aileron Heavy Bold"/>
                </a:rPr>
                <a:t>Juin</a:t>
              </a:r>
              <a:r>
                <a:rPr lang="en-US" sz="4000" dirty="0">
                  <a:solidFill>
                    <a:srgbClr val="FFFFFF"/>
                  </a:solidFill>
                  <a:latin typeface="Aileron Heavy Bold"/>
                </a:rPr>
                <a:t> 2024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5799196" cy="571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799" spc="419" dirty="0">
                <a:solidFill>
                  <a:srgbClr val="FFFFFF"/>
                </a:solidFill>
                <a:latin typeface="Aileron Regular Bold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9E4F49D-9FDE-CD50-1F28-84907806C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33" y="164147"/>
            <a:ext cx="2576165" cy="113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Expertise France — Wikipédia">
            <a:extLst>
              <a:ext uri="{FF2B5EF4-FFF2-40B4-BE49-F238E27FC236}">
                <a16:creationId xmlns:a16="http://schemas.microsoft.com/office/drawing/2014/main" id="{45B50C58-B4D5-A898-05A6-2F171F0C8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4" y="188459"/>
            <a:ext cx="3281285" cy="1137578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6537BD-C680-4DAD-A454-D82E6824F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24778"/>
            <a:ext cx="2631104" cy="117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08C5E2-DCF4-3E1F-F0EE-361181BF81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9397" y="416349"/>
            <a:ext cx="2720002" cy="731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6F64A8-69D6-7ADB-23E5-D405EBC326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8603" y="391377"/>
            <a:ext cx="2720002" cy="7317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99" y="596310"/>
            <a:ext cx="11416655" cy="15114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20570" y="2107793"/>
            <a:ext cx="11992629" cy="826577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92216" y="475135"/>
            <a:ext cx="14992087" cy="1107130"/>
            <a:chOff x="0" y="0"/>
            <a:chExt cx="19989449" cy="1476174"/>
          </a:xfrm>
        </p:grpSpPr>
        <p:sp>
          <p:nvSpPr>
            <p:cNvPr id="5" name="TextBox 5"/>
            <p:cNvSpPr txBox="1"/>
            <p:nvPr/>
          </p:nvSpPr>
          <p:spPr>
            <a:xfrm>
              <a:off x="0" y="803698"/>
              <a:ext cx="19989449" cy="692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60"/>
                </a:lnSpc>
              </a:pPr>
              <a:r>
                <a:rPr lang="en-US" sz="3600" dirty="0" err="1">
                  <a:solidFill>
                    <a:srgbClr val="13538A"/>
                  </a:solidFill>
                  <a:latin typeface="Aileron Heavy Bold"/>
                </a:rPr>
                <a:t>Établissement</a:t>
              </a:r>
              <a:r>
                <a:rPr lang="en-US" sz="3600" dirty="0">
                  <a:solidFill>
                    <a:srgbClr val="13538A"/>
                  </a:solidFill>
                  <a:latin typeface="Aileron Heavy Bold"/>
                </a:rPr>
                <a:t> des </a:t>
              </a:r>
              <a:r>
                <a:rPr lang="en-US" sz="3600" dirty="0" err="1">
                  <a:solidFill>
                    <a:srgbClr val="13538A"/>
                  </a:solidFill>
                  <a:latin typeface="Aileron Heavy Bold"/>
                </a:rPr>
                <a:t>priorités</a:t>
              </a:r>
              <a:endParaRPr lang="en-US" sz="3600" dirty="0">
                <a:solidFill>
                  <a:srgbClr val="13538A"/>
                </a:solidFill>
                <a:latin typeface="Aileron Heavy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9989449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89B4-950B-28BA-A200-F76908F7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55"/>
            <a:ext cx="18288000" cy="1714500"/>
          </a:xfrm>
          <a:solidFill>
            <a:srgbClr val="2C92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Atelier de priorisation</a:t>
            </a:r>
            <a:b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fr-FR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RPPA, 13 Décembre 2023</a:t>
            </a:r>
            <a:endParaRPr lang="en-FR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800A-1187-4114-BA3F-1803883B8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00301"/>
            <a:ext cx="8534400" cy="6788945"/>
          </a:xfrm>
        </p:spPr>
        <p:txBody>
          <a:bodyPr/>
          <a:lstStyle/>
          <a:p>
            <a:pPr marL="914400" lvl="2" indent="0" rtl="0"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Participants</a:t>
            </a:r>
          </a:p>
          <a:p>
            <a:pPr marL="1143000" lvl="2" indent="-228600" rtl="0">
              <a:buFont typeface="Times New Roman" panose="02020603050405020304" pitchFamily="18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RPPA, </a:t>
            </a:r>
            <a:endParaRPr lang="en-F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Times New Roman" panose="02020603050405020304" pitchFamily="18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Rwanda Information , </a:t>
            </a:r>
            <a:endParaRPr lang="en-F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Times New Roman" panose="02020603050405020304" pitchFamily="18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University of Rwanda, </a:t>
            </a:r>
            <a:endParaRPr lang="en-F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Times New Roman" panose="02020603050405020304" pitchFamily="18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Rwanda Agricultural Board, </a:t>
            </a:r>
            <a:endParaRPr lang="en-F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Times New Roman" panose="02020603050405020304" pitchFamily="18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Industry Cluster/PSA, </a:t>
            </a:r>
            <a:endParaRPr lang="en-F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Times New Roman" panose="02020603050405020304" pitchFamily="18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Rwanda Energy Group, </a:t>
            </a:r>
            <a:endParaRPr lang="en-F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Times New Roman" panose="02020603050405020304" pitchFamily="18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Rwanda Housing Authority, </a:t>
            </a:r>
            <a:endParaRPr lang="en-F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Times New Roman" panose="02020603050405020304" pitchFamily="18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AFD Climate Finance Program Manager</a:t>
            </a:r>
            <a:endParaRPr lang="en-F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Times New Roman" panose="02020603050405020304" pitchFamily="18" charset="0"/>
              <a:buChar char="-"/>
            </a:pP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Arkatay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Team (Lead SPP Expert).</a:t>
            </a:r>
            <a:endParaRPr lang="en-F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E1FDB-80BD-73E2-AD2A-28B919B88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939530"/>
            <a:ext cx="6921769" cy="3855243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5A59A2-5F96-93FA-32F4-F085F8845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54052"/>
            <a:ext cx="4830408" cy="3620991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859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2794-3C30-539C-0966-6E552353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7373600" cy="1714500"/>
          </a:xfrm>
          <a:solidFill>
            <a:srgbClr val="2C92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5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Critères</a:t>
            </a:r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5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priorisation</a:t>
            </a:r>
            <a:endParaRPr lang="en-FR" sz="5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6E3F-8DDB-F47D-7FD7-AC90EA473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083857"/>
            <a:ext cx="16459200" cy="6788945"/>
          </a:xfrm>
        </p:spPr>
        <p:txBody>
          <a:bodyPr/>
          <a:lstStyle/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Harmonisation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avec les 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objectifs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de la politique ;
Valeur des 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dépenses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 ;
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Risques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environnementaux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et 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sociaux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;
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Disponibilité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sur le 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marché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d’options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plus 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vertes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, prime de prix, volumes 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disponibles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;
Perspectives 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d’importation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/exportation ;
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Moyens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vérification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des 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attributs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durabilité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95591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2"/>
          </p:nvPr>
        </p:nvSpPr>
        <p:spPr>
          <a:xfrm>
            <a:off x="948421" y="2268551"/>
            <a:ext cx="17011472" cy="7070435"/>
          </a:xfrm>
        </p:spPr>
        <p:txBody>
          <a:bodyPr numCol="2">
            <a:normAutofit/>
          </a:bodyPr>
          <a:lstStyle/>
          <a:p>
            <a:pPr marL="0" marR="299324" indent="0" algn="just">
              <a:lnSpc>
                <a:spcPct val="115000"/>
              </a:lnSpc>
              <a:spcBef>
                <a:spcPts val="900"/>
              </a:spcBef>
              <a:buNone/>
              <a:tabLst>
                <a:tab pos="514350" algn="l"/>
              </a:tabLst>
            </a:pPr>
            <a:r>
              <a:rPr lang="en-GB" sz="31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Premiers </a:t>
            </a:r>
            <a:r>
              <a:rPr lang="en-GB" sz="31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produits</a:t>
            </a:r>
            <a:r>
              <a:rPr lang="en-GB" sz="31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pour des </a:t>
            </a:r>
            <a:r>
              <a:rPr lang="en-GB" sz="31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essais</a:t>
            </a:r>
            <a:r>
              <a:rPr lang="en-GB" sz="31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1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pilotes</a:t>
            </a:r>
            <a:r>
              <a:rPr lang="en-GB" sz="31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85763" marR="299324" indent="-385763">
              <a:lnSpc>
                <a:spcPct val="115000"/>
              </a:lnSpc>
              <a:spcBef>
                <a:spcPts val="900"/>
              </a:spcBef>
              <a:buFont typeface="+mj-lt"/>
              <a:buAutoNum type="arabicPeriod"/>
              <a:tabLst>
                <a:tab pos="514350" algn="l"/>
              </a:tabLst>
            </a:pPr>
            <a:r>
              <a:rPr lang="en-GB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Ordinateurs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compris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les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ordinateurs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portables et de bureau
</a:t>
            </a:r>
            <a:r>
              <a:rPr lang="en-GB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Engrais</a:t>
            </a:r>
            <a:r>
              <a:rPr lang="en-GB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organiques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compris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gestion des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déchets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dans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l’agriculture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
</a:t>
            </a:r>
            <a:r>
              <a:rPr lang="en-GB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Appareils</a:t>
            </a:r>
            <a:r>
              <a:rPr lang="en-GB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électriques</a:t>
            </a:r>
            <a:r>
              <a:rPr lang="en-GB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économes</a:t>
            </a:r>
            <a:r>
              <a:rPr lang="en-GB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GB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énergie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compris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l’éclairage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LED, les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climatiseurs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les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transformateurs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électriques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
</a:t>
            </a:r>
            <a:r>
              <a:rPr lang="en-GB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Construction et gestion durables des </a:t>
            </a:r>
            <a:r>
              <a:rPr lang="en-GB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bâtiments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compris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les initiatives de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logement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vert</a:t>
            </a:r>
            <a:b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9324" indent="0" algn="just">
              <a:lnSpc>
                <a:spcPct val="115000"/>
              </a:lnSpc>
              <a:spcBef>
                <a:spcPts val="900"/>
              </a:spcBef>
              <a:buNone/>
              <a:tabLst>
                <a:tab pos="514350" algn="l"/>
              </a:tabLst>
            </a:pPr>
            <a:endParaRPr lang="en-GB" sz="31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9324" indent="0" algn="just">
              <a:lnSpc>
                <a:spcPct val="115000"/>
              </a:lnSpc>
              <a:spcBef>
                <a:spcPts val="900"/>
              </a:spcBef>
              <a:buNone/>
              <a:tabLst>
                <a:tab pos="514350" algn="l"/>
              </a:tabLst>
            </a:pPr>
            <a:r>
              <a:rPr lang="en-GB" sz="31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Catégories</a:t>
            </a:r>
            <a:r>
              <a:rPr lang="en-GB" sz="31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1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supplémentaires</a:t>
            </a:r>
            <a:r>
              <a:rPr lang="en-GB" sz="31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1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potentielles</a:t>
            </a:r>
            <a:r>
              <a:rPr lang="en-GB" sz="31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514350" marR="299324" indent="-514350">
              <a:lnSpc>
                <a:spcPct val="115000"/>
              </a:lnSpc>
              <a:spcBef>
                <a:spcPts val="900"/>
              </a:spcBef>
              <a:buFont typeface="+mj-lt"/>
              <a:buAutoNum type="arabicPeriod" startAt="5"/>
              <a:tabLst>
                <a:tab pos="514350" algn="l"/>
              </a:tabLst>
            </a:pPr>
            <a:r>
              <a:rPr lang="en-GB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Solutions de distribution </a:t>
            </a:r>
            <a:r>
              <a:rPr lang="en-GB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d’eau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remplacement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des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bouteilles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d’eau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usage unique par des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fontaines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des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distributeurs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
</a:t>
            </a:r>
            <a:r>
              <a:rPr lang="en-GB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Véhicules</a:t>
            </a:r>
            <a:r>
              <a:rPr lang="en-GB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écologiques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compris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les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véhicules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hybrides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électriques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
</a:t>
            </a:r>
            <a:r>
              <a:rPr lang="en-GB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Papier durable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compris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les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fournitures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papier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recyclé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certifié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forestier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
</a:t>
            </a:r>
            <a:r>
              <a:rPr lang="en-GB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Mobilier durable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provenant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forêts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gérées</a:t>
            </a:r>
            <a:r>
              <a:rPr lang="en-GB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durablement</a:t>
            </a:r>
            <a:br>
              <a:rPr lang="en-GB" sz="2700" dirty="0">
                <a:latin typeface="Times New Roman" panose="02020603050405020304" pitchFamily="18" charset="0"/>
              </a:rPr>
            </a:br>
            <a:endParaRPr lang="en-GB" sz="2700" dirty="0">
              <a:latin typeface="Times New Roman" panose="02020603050405020304" pitchFamily="18" charset="0"/>
            </a:endParaRPr>
          </a:p>
          <a:p>
            <a:pPr marL="0" marR="299324" indent="0" algn="just">
              <a:lnSpc>
                <a:spcPct val="115000"/>
              </a:lnSpc>
              <a:spcBef>
                <a:spcPts val="900"/>
              </a:spcBef>
              <a:buNone/>
              <a:tabLst>
                <a:tab pos="514350" algn="l"/>
              </a:tabLst>
            </a:pPr>
            <a:r>
              <a:rPr lang="en-GB" sz="2700" dirty="0" err="1">
                <a:latin typeface="Times New Roman" panose="02020603050405020304" pitchFamily="18" charset="0"/>
              </a:rPr>
              <a:t>Leur</a:t>
            </a:r>
            <a:r>
              <a:rPr lang="en-GB" sz="2700" dirty="0">
                <a:latin typeface="Times New Roman" panose="02020603050405020304" pitchFamily="18" charset="0"/>
              </a:rPr>
              <a:t> mise </a:t>
            </a:r>
            <a:r>
              <a:rPr lang="en-GB" sz="2700" dirty="0" err="1">
                <a:latin typeface="Times New Roman" panose="02020603050405020304" pitchFamily="18" charset="0"/>
              </a:rPr>
              <a:t>en</a:t>
            </a:r>
            <a:r>
              <a:rPr lang="en-GB" sz="2700" dirty="0">
                <a:latin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</a:rPr>
              <a:t>œuvre</a:t>
            </a:r>
            <a:r>
              <a:rPr lang="en-GB" sz="2700" dirty="0">
                <a:latin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</a:rPr>
              <a:t>devrait</a:t>
            </a:r>
            <a:r>
              <a:rPr lang="en-GB" sz="2700" dirty="0">
                <a:latin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</a:rPr>
              <a:t>être</a:t>
            </a:r>
            <a:r>
              <a:rPr lang="en-GB" sz="2700" dirty="0">
                <a:latin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</a:rPr>
              <a:t>guidée</a:t>
            </a:r>
            <a:r>
              <a:rPr lang="en-GB" sz="2700" dirty="0">
                <a:latin typeface="Times New Roman" panose="02020603050405020304" pitchFamily="18" charset="0"/>
              </a:rPr>
              <a:t> par </a:t>
            </a:r>
            <a:r>
              <a:rPr lang="en-GB" sz="2700" dirty="0" err="1">
                <a:latin typeface="Times New Roman" panose="02020603050405020304" pitchFamily="18" charset="0"/>
              </a:rPr>
              <a:t>une</a:t>
            </a:r>
            <a:r>
              <a:rPr lang="en-GB" sz="2700" dirty="0">
                <a:latin typeface="Times New Roman" panose="02020603050405020304" pitchFamily="18" charset="0"/>
              </a:rPr>
              <a:t> analyse de  </a:t>
            </a:r>
            <a:r>
              <a:rPr lang="en-GB" sz="2700" dirty="0" err="1">
                <a:latin typeface="Times New Roman" panose="02020603050405020304" pitchFamily="18" charset="0"/>
              </a:rPr>
              <a:t>marché</a:t>
            </a:r>
            <a:r>
              <a:rPr lang="en-GB" sz="2700" dirty="0">
                <a:latin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</a:rPr>
              <a:t>supplémentaire</a:t>
            </a:r>
            <a:r>
              <a:rPr lang="en-GB" sz="27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99" y="18173"/>
            <a:ext cx="16983602" cy="1859681"/>
          </a:xfrm>
          <a:solidFill>
            <a:srgbClr val="2C92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5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Catégories</a:t>
            </a:r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de </a:t>
            </a:r>
            <a:r>
              <a:rPr lang="en-GB" sz="5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produits</a:t>
            </a:r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prioritaires</a:t>
            </a:r>
            <a:endParaRPr lang="en-GB" sz="5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13470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596310"/>
            <a:ext cx="11264254" cy="15114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35844" y="2203424"/>
            <a:ext cx="12016312" cy="815977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92216" y="475135"/>
            <a:ext cx="14992087" cy="1107130"/>
            <a:chOff x="0" y="0"/>
            <a:chExt cx="19989449" cy="1476174"/>
          </a:xfrm>
        </p:grpSpPr>
        <p:sp>
          <p:nvSpPr>
            <p:cNvPr id="5" name="TextBox 5"/>
            <p:cNvSpPr txBox="1"/>
            <p:nvPr/>
          </p:nvSpPr>
          <p:spPr>
            <a:xfrm>
              <a:off x="0" y="803698"/>
              <a:ext cx="19989449" cy="692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60"/>
                </a:lnSpc>
              </a:pPr>
              <a:r>
                <a:rPr lang="en-US" sz="3600" dirty="0" err="1">
                  <a:solidFill>
                    <a:srgbClr val="13538A"/>
                  </a:solidFill>
                  <a:latin typeface="Aileron Heavy Bold"/>
                </a:rPr>
                <a:t>Analyse</a:t>
              </a:r>
              <a:r>
                <a:rPr lang="en-US" sz="3600" dirty="0">
                  <a:solidFill>
                    <a:srgbClr val="13538A"/>
                  </a:solidFill>
                  <a:latin typeface="Aileron Heavy Bold"/>
                </a:rPr>
                <a:t> de </a:t>
              </a:r>
              <a:r>
                <a:rPr lang="en-US" sz="3600" dirty="0" err="1">
                  <a:solidFill>
                    <a:srgbClr val="13538A"/>
                  </a:solidFill>
                  <a:latin typeface="Aileron Heavy Bold"/>
                </a:rPr>
                <a:t>marché</a:t>
              </a:r>
              <a:endParaRPr lang="en-US" sz="3600" dirty="0">
                <a:solidFill>
                  <a:srgbClr val="13538A"/>
                </a:solidFill>
                <a:latin typeface="Aileron Heavy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9989449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21018EC5-A817-089D-9AC2-4DB0D8F33AF9}"/>
              </a:ext>
            </a:extLst>
          </p:cNvPr>
          <p:cNvSpPr txBox="1"/>
          <p:nvPr/>
        </p:nvSpPr>
        <p:spPr>
          <a:xfrm>
            <a:off x="933450" y="561872"/>
            <a:ext cx="91440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v-SE" sz="5400" dirty="0" err="1"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Principales</a:t>
            </a:r>
            <a:r>
              <a:rPr lang="sv-SE" sz="5400" dirty="0"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sv-SE" sz="5400" dirty="0" err="1"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constatations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425250B-5AF4-EAE5-DFEB-02A2037E020F}"/>
              </a:ext>
            </a:extLst>
          </p:cNvPr>
          <p:cNvSpPr txBox="1"/>
          <p:nvPr/>
        </p:nvSpPr>
        <p:spPr>
          <a:xfrm>
            <a:off x="552450" y="1758088"/>
            <a:ext cx="8210550" cy="4870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0050" indent="-400050">
              <a:spcBef>
                <a:spcPts val="2700"/>
              </a:spcBef>
              <a:buClr>
                <a:srgbClr val="E83B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Les </a:t>
            </a:r>
            <a:r>
              <a:rPr lang="en-GB" sz="3200" b="1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catégories</a:t>
            </a:r>
            <a:r>
              <a:rPr lang="en-GB" sz="3200" b="1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prioritaires</a:t>
            </a:r>
            <a:r>
              <a:rPr lang="en-GB" sz="3200" b="1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(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la construction durable, les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ordinateurs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, les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appareils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économes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en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énergie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, les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engrais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organiques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)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offrent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d’importantes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opportunités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pour les APD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en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raison des volumes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élevés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d’achat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et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d’alternatives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durables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disponibles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.
Les </a:t>
            </a:r>
            <a:r>
              <a:rPr lang="en-GB" sz="3200" b="1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fournisseurs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sont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prêts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à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s’adapter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aux exigences des APD ;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cependant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ils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ont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besoin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d’incitations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gouvernementales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et de </a:t>
            </a:r>
            <a:r>
              <a:rPr lang="en-GB" sz="3200" dirty="0" err="1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soutien</a:t>
            </a:r>
            <a:r>
              <a:rPr lang="en-GB" sz="3200" dirty="0"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.</a:t>
            </a:r>
            <a:endParaRPr lang="en-GB" sz="3200" kern="0" dirty="0">
              <a:latin typeface="Times New Roman" panose="02020603050405020304" pitchFamily="18" charset="0"/>
              <a:ea typeface="Vollkorn Regular" panose="00000500000000000000" pitchFamily="2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840D5C2F-CE4B-9EA0-B754-35FFE72AE20C}"/>
              </a:ext>
            </a:extLst>
          </p:cNvPr>
          <p:cNvSpPr txBox="1"/>
          <p:nvPr/>
        </p:nvSpPr>
        <p:spPr>
          <a:xfrm>
            <a:off x="9658350" y="1773102"/>
            <a:ext cx="7677147" cy="4390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14350" lvl="1" indent="-514350">
              <a:spcBef>
                <a:spcPts val="135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Démarrer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mise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oeuvre des APD avec quatre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catégories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initiales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marché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assurer la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préparation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relever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défis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Améliorer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saisie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passation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marchés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publics pour un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évaluation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efficaces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APD.</a:t>
            </a:r>
            <a:endParaRPr lang="en-US" sz="3200" kern="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ea typeface="Vollkorn Regular" panose="00000500000000000000" pitchFamily="2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535864D-9957-88A4-90CD-F4280A6EAAA3}"/>
              </a:ext>
            </a:extLst>
          </p:cNvPr>
          <p:cNvSpPr txBox="1"/>
          <p:nvPr/>
        </p:nvSpPr>
        <p:spPr>
          <a:xfrm>
            <a:off x="9658353" y="561872"/>
            <a:ext cx="91440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v-SE" sz="5400" dirty="0" err="1">
                <a:solidFill>
                  <a:srgbClr val="182D4D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Recommandations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2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2"/>
          </p:nvPr>
        </p:nvSpPr>
        <p:spPr>
          <a:xfrm>
            <a:off x="898556" y="1629551"/>
            <a:ext cx="17061338" cy="7662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cadre du APD pour le Rwanda se compose de trois documents de base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conçus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intégrer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durabilité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les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passation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marchés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publics 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56" y="360392"/>
            <a:ext cx="16983602" cy="1269158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Cadre des APD   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720B371-0A88-7AE1-F5E5-B75BBC9DDF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723384"/>
              </p:ext>
            </p:extLst>
          </p:nvPr>
        </p:nvGraphicFramePr>
        <p:xfrm>
          <a:off x="740078" y="3128963"/>
          <a:ext cx="17219814" cy="58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21045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537273B-F873-1E4A-5372-465E536AB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5497" y="2571750"/>
            <a:ext cx="5143500" cy="51435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F94B1C0-5955-A5F1-3FB8-4A5EC82157D6}"/>
              </a:ext>
            </a:extLst>
          </p:cNvPr>
          <p:cNvSpPr txBox="1"/>
          <p:nvPr/>
        </p:nvSpPr>
        <p:spPr>
          <a:xfrm>
            <a:off x="9814562" y="451383"/>
            <a:ext cx="91440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371600"/>
            <a:r>
              <a:rPr lang="en-GB" sz="5400" kern="0" dirty="0">
                <a:solidFill>
                  <a:prstClr val="white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Politique APD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C4EDC5-A812-A8E8-D322-B22B68E1C241}"/>
              </a:ext>
            </a:extLst>
          </p:cNvPr>
          <p:cNvSpPr txBox="1">
            <a:spLocks/>
          </p:cNvSpPr>
          <p:nvPr/>
        </p:nvSpPr>
        <p:spPr>
          <a:xfrm>
            <a:off x="160022" y="355453"/>
            <a:ext cx="8961120" cy="9576098"/>
          </a:xfrm>
          <a:prstGeom prst="rect">
            <a:avLst/>
          </a:prstGeom>
        </p:spPr>
        <p:txBody>
          <a:bodyPr/>
          <a:lstStyle>
            <a:lvl1pPr marL="3556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8001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12446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16891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21336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25781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30226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34671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39116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marL="0" indent="0" defTabSz="819150">
              <a:spcBef>
                <a:spcPts val="1350"/>
              </a:spcBef>
              <a:buClr>
                <a:srgbClr val="C00000"/>
              </a:buClr>
              <a:buNone/>
            </a:pPr>
            <a:r>
              <a:rPr lang="en-GB" sz="27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 principal
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Tirer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 des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marchés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publics pour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stimuler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durable au Rwanda
</a:t>
            </a:r>
            <a:r>
              <a:rPr lang="en-GB" sz="27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engagements du </a:t>
            </a:r>
            <a:r>
              <a:rPr lang="en-GB" sz="27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gouvernement</a:t>
            </a:r>
            <a:r>
              <a:rPr lang="en-GB" sz="27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comprennent</a:t>
            </a:r>
            <a:r>
              <a:rPr lang="en-GB" sz="27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-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Rendre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obligatoire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l’inclusion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critères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durabilité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tout au long du cycle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d’approvisionnement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- Engager les parties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prenantes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l’amélioration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continue des pratiques de APD
- Aligner les APD sur les politiques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sectorielles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programmes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nationaux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durable.
</a:t>
            </a:r>
            <a:r>
              <a:rPr lang="en-GB" sz="27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- Faire des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marchés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publics un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déclencheur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la mise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œuvre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politiques et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stratégies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nationales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durabilité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-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Démontre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leadership du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gouvernement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matière de pratiques durables
-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Promeut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culture de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durabilité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les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secteurs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 et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privé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7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0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537273B-F873-1E4A-5372-465E536AB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5497" y="2571750"/>
            <a:ext cx="5143500" cy="51435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F94B1C0-5955-A5F1-3FB8-4A5EC82157D6}"/>
              </a:ext>
            </a:extLst>
          </p:cNvPr>
          <p:cNvSpPr txBox="1"/>
          <p:nvPr/>
        </p:nvSpPr>
        <p:spPr>
          <a:xfrm>
            <a:off x="9814562" y="451383"/>
            <a:ext cx="91440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v-SE" sz="5400" dirty="0">
                <a:solidFill>
                  <a:schemeClr val="bg1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Lignes </a:t>
            </a:r>
            <a:r>
              <a:rPr lang="sv-SE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directrices</a:t>
            </a:r>
            <a:r>
              <a:rPr lang="sv-SE" sz="5400" dirty="0">
                <a:solidFill>
                  <a:schemeClr val="bg1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 des APD</a:t>
            </a:r>
            <a:endParaRPr lang="sv-SE" sz="5400" kern="0" dirty="0">
              <a:solidFill>
                <a:schemeClr val="bg1"/>
              </a:solidFill>
              <a:latin typeface="Times New Roman" panose="02020603050405020304" pitchFamily="18" charset="0"/>
              <a:ea typeface="Vollkorn Regular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C4EDC5-A812-A8E8-D322-B22B68E1C241}"/>
              </a:ext>
            </a:extLst>
          </p:cNvPr>
          <p:cNvSpPr txBox="1">
            <a:spLocks/>
          </p:cNvSpPr>
          <p:nvPr/>
        </p:nvSpPr>
        <p:spPr>
          <a:xfrm>
            <a:off x="182880" y="111140"/>
            <a:ext cx="8961120" cy="9985359"/>
          </a:xfrm>
          <a:prstGeom prst="rect">
            <a:avLst/>
          </a:prstGeom>
        </p:spPr>
        <p:txBody>
          <a:bodyPr/>
          <a:lstStyle>
            <a:lvl1pPr marL="3556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8001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12446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16891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21336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25781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30226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34671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3911600" marR="0" indent="-355600" algn="l" defTabSz="546100" rtl="0" eaLnBrk="1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>
                    <a:alpha val="88000"/>
                  </a:srgbClr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marL="0" indent="0">
              <a:spcBef>
                <a:spcPts val="1350"/>
              </a:spcBef>
              <a:buClr>
                <a:srgbClr val="E83B4C"/>
              </a:buClr>
              <a:buNone/>
              <a:defRPr/>
            </a:pPr>
            <a:r>
              <a:rPr lang="en-GB" sz="2700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Objectif principal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
Pour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mettre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en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œuvre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efficacement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la politique APD, le document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offre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des conseils pratiques aux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praticiens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de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l’approvisionnement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pour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intégrer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la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durabilité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dans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leur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travail. Il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s’agit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d’un </a:t>
            </a:r>
            <a:r>
              <a:rPr lang="en-GB" sz="2700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document </a:t>
            </a:r>
            <a:r>
              <a:rPr lang="en-GB" sz="2700" b="1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dynamique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, qui doit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être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mis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à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jour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régulièrement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en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fonction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des conditions du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marché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, des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progrès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technologiques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et des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leçons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apprises.
</a:t>
            </a:r>
            <a:r>
              <a:rPr lang="en-GB" sz="2700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Directives </a:t>
            </a:r>
            <a:r>
              <a:rPr lang="en-GB" sz="2700" b="1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générales</a:t>
            </a:r>
            <a:r>
              <a:rPr lang="en-GB" sz="2700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sur les APD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
- Introduction aux concepts,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avantages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et pertinence des APD par rapport aux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objectifs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du Rwanda
- Aperçu des APD au Rwanda et des initiatives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réussies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
-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Approches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de mise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en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œuvre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des APD (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évaluation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des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besoins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évaluation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de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l’impact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sur la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durabilité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, optimisation des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ressources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coût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sur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l’ensemble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du cycle de vie,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écolabels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)
</a:t>
            </a:r>
            <a:r>
              <a:rPr lang="en-GB" sz="2700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Directives </a:t>
            </a:r>
            <a:r>
              <a:rPr lang="en-GB" sz="2700" b="1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spécifiques</a:t>
            </a:r>
            <a:r>
              <a:rPr lang="en-GB" sz="2700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aux </a:t>
            </a:r>
            <a:r>
              <a:rPr lang="en-GB" sz="2700" b="1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produits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
- Des conseils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spécifiques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sur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l’approvisionnement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durable pour les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produits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prioritaires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
-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Recommandations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pour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intégrer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la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durabilité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 tout au long du cycle </a:t>
            </a:r>
            <a:r>
              <a:rPr lang="en-GB" sz="270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d’approvisionnement</a:t>
            </a:r>
            <a:r>
              <a:rPr lang="en-GB" sz="270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</a:rPr>
              <a:t>.</a:t>
            </a:r>
            <a:endParaRPr lang="en-GB" sz="2700" kern="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ea typeface="Vollkorn Regular" panose="00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8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2"/>
          </p:nvPr>
        </p:nvSpPr>
        <p:spPr>
          <a:xfrm>
            <a:off x="859687" y="1973215"/>
            <a:ext cx="17061338" cy="8281001"/>
          </a:xfrm>
        </p:spPr>
        <p:txBody>
          <a:bodyPr/>
          <a:lstStyle/>
          <a:p>
            <a:pPr marL="0" marR="299324" indent="0" algn="just">
              <a:lnSpc>
                <a:spcPct val="115000"/>
              </a:lnSpc>
              <a:spcBef>
                <a:spcPts val="900"/>
              </a:spcBef>
              <a:buNone/>
              <a:tabLst>
                <a:tab pos="514350" algn="l"/>
              </a:tabLst>
            </a:pPr>
            <a:r>
              <a:rPr lang="en-GB" sz="2700" dirty="0">
                <a:latin typeface="Times New Roman" panose="02020603050405020304" pitchFamily="18" charset="0"/>
              </a:rPr>
              <a:t>
</a:t>
            </a:r>
            <a:r>
              <a:rPr lang="en-GB" dirty="0">
                <a:latin typeface="Times New Roman" panose="02020603050405020304" pitchFamily="18" charset="0"/>
              </a:rPr>
              <a:t>- </a:t>
            </a:r>
            <a:r>
              <a:rPr lang="en-GB" dirty="0" err="1">
                <a:latin typeface="Times New Roman" panose="02020603050405020304" pitchFamily="18" charset="0"/>
              </a:rPr>
              <a:t>Lancement</a:t>
            </a:r>
            <a:r>
              <a:rPr lang="en-GB" dirty="0">
                <a:latin typeface="Times New Roman" panose="02020603050405020304" pitchFamily="18" charset="0"/>
              </a:rPr>
              <a:t> et diffusion </a:t>
            </a:r>
            <a:r>
              <a:rPr lang="en-GB" dirty="0" err="1">
                <a:latin typeface="Times New Roman" panose="02020603050405020304" pitchFamily="18" charset="0"/>
              </a:rPr>
              <a:t>officiels</a:t>
            </a:r>
            <a:r>
              <a:rPr lang="en-GB" dirty="0">
                <a:latin typeface="Times New Roman" panose="02020603050405020304" pitchFamily="18" charset="0"/>
              </a:rPr>
              <a:t> de la politique, du plan </a:t>
            </a:r>
            <a:r>
              <a:rPr lang="en-GB" dirty="0" err="1">
                <a:latin typeface="Times New Roman" panose="02020603050405020304" pitchFamily="18" charset="0"/>
              </a:rPr>
              <a:t>d’action</a:t>
            </a:r>
            <a:r>
              <a:rPr lang="en-GB" dirty="0">
                <a:latin typeface="Times New Roman" panose="02020603050405020304" pitchFamily="18" charset="0"/>
              </a:rPr>
              <a:t> et des </a:t>
            </a:r>
            <a:r>
              <a:rPr lang="en-GB" dirty="0" err="1">
                <a:latin typeface="Times New Roman" panose="02020603050405020304" pitchFamily="18" charset="0"/>
              </a:rPr>
              <a:t>lignes</a:t>
            </a:r>
            <a:r>
              <a:rPr lang="en-GB" dirty="0">
                <a:latin typeface="Times New Roman" panose="02020603050405020304" pitchFamily="18" charset="0"/>
              </a:rPr>
              <a:t> directrices APD
- </a:t>
            </a:r>
            <a:r>
              <a:rPr lang="en-GB" dirty="0" err="1">
                <a:latin typeface="Times New Roman" panose="02020603050405020304" pitchFamily="18" charset="0"/>
              </a:rPr>
              <a:t>Création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d’une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unité</a:t>
            </a:r>
            <a:r>
              <a:rPr lang="en-GB" dirty="0">
                <a:latin typeface="Times New Roman" panose="02020603050405020304" pitchFamily="18" charset="0"/>
              </a:rPr>
              <a:t> APD au sein de la RPPA pour </a:t>
            </a:r>
            <a:r>
              <a:rPr lang="en-GB" dirty="0" err="1">
                <a:latin typeface="Times New Roman" panose="02020603050405020304" pitchFamily="18" charset="0"/>
              </a:rPr>
              <a:t>coordonner</a:t>
            </a:r>
            <a:r>
              <a:rPr lang="en-GB" dirty="0">
                <a:latin typeface="Times New Roman" panose="02020603050405020304" pitchFamily="18" charset="0"/>
              </a:rPr>
              <a:t> la mise </a:t>
            </a:r>
            <a:r>
              <a:rPr lang="en-GB" dirty="0" err="1">
                <a:latin typeface="Times New Roman" panose="02020603050405020304" pitchFamily="18" charset="0"/>
              </a:rPr>
              <a:t>en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œuvre</a:t>
            </a:r>
            <a:r>
              <a:rPr lang="en-GB" dirty="0">
                <a:latin typeface="Times New Roman" panose="02020603050405020304" pitchFamily="18" charset="0"/>
              </a:rPr>
              <a:t>
- Formation </a:t>
            </a:r>
            <a:r>
              <a:rPr lang="en-GB" dirty="0" err="1">
                <a:latin typeface="Times New Roman" panose="02020603050405020304" pitchFamily="18" charset="0"/>
              </a:rPr>
              <a:t>pilote</a:t>
            </a:r>
            <a:r>
              <a:rPr lang="en-GB" dirty="0">
                <a:latin typeface="Times New Roman" panose="02020603050405020304" pitchFamily="18" charset="0"/>
              </a:rPr>
              <a:t> de RPPA et de la TFN pour tester les </a:t>
            </a:r>
            <a:r>
              <a:rPr lang="en-GB" dirty="0" err="1">
                <a:latin typeface="Times New Roman" panose="02020603050405020304" pitchFamily="18" charset="0"/>
              </a:rPr>
              <a:t>catégories</a:t>
            </a:r>
            <a:r>
              <a:rPr lang="en-GB" dirty="0">
                <a:latin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</a:rPr>
              <a:t>produits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prioritaires</a:t>
            </a:r>
            <a:r>
              <a:rPr lang="en-GB" dirty="0">
                <a:latin typeface="Times New Roman" panose="02020603050405020304" pitchFamily="18" charset="0"/>
              </a:rPr>
              <a:t> 
- Appels </a:t>
            </a:r>
            <a:r>
              <a:rPr lang="en-GB" dirty="0" err="1">
                <a:latin typeface="Times New Roman" panose="02020603050405020304" pitchFamily="18" charset="0"/>
              </a:rPr>
              <a:t>d’offres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pilotes</a:t>
            </a:r>
            <a:r>
              <a:rPr lang="en-GB" dirty="0">
                <a:latin typeface="Times New Roman" panose="02020603050405020304" pitchFamily="18" charset="0"/>
              </a:rPr>
              <a:t> pour les premiers </a:t>
            </a:r>
            <a:r>
              <a:rPr lang="en-GB" dirty="0" err="1">
                <a:latin typeface="Times New Roman" panose="02020603050405020304" pitchFamily="18" charset="0"/>
              </a:rPr>
              <a:t>produits</a:t>
            </a:r>
            <a:r>
              <a:rPr lang="en-GB" dirty="0">
                <a:latin typeface="Times New Roman" panose="02020603050405020304" pitchFamily="18" charset="0"/>
              </a:rPr>
              <a:t>
- Formation de </a:t>
            </a:r>
            <a:r>
              <a:rPr lang="en-GB" dirty="0" err="1">
                <a:latin typeface="Times New Roman" panose="02020603050405020304" pitchFamily="18" charset="0"/>
              </a:rPr>
              <a:t>formateurs</a:t>
            </a:r>
            <a:r>
              <a:rPr lang="en-GB" dirty="0">
                <a:latin typeface="Times New Roman" panose="02020603050405020304" pitchFamily="18" charset="0"/>
              </a:rPr>
              <a:t> des </a:t>
            </a:r>
            <a:r>
              <a:rPr lang="en-GB" dirty="0" err="1">
                <a:latin typeface="Times New Roman" panose="02020603050405020304" pitchFamily="18" charset="0"/>
              </a:rPr>
              <a:t>praticiens</a:t>
            </a:r>
            <a:r>
              <a:rPr lang="en-GB" dirty="0">
                <a:latin typeface="Times New Roman" panose="02020603050405020304" pitchFamily="18" charset="0"/>
              </a:rPr>
              <a:t> des </a:t>
            </a:r>
            <a:r>
              <a:rPr lang="en-GB" dirty="0" err="1">
                <a:latin typeface="Times New Roman" panose="02020603050405020304" pitchFamily="18" charset="0"/>
              </a:rPr>
              <a:t>achats</a:t>
            </a:r>
            <a:r>
              <a:rPr lang="en-GB" dirty="0">
                <a:latin typeface="Times New Roman" panose="02020603050405020304" pitchFamily="18" charset="0"/>
              </a:rPr>
              <a:t> et des </a:t>
            </a:r>
            <a:r>
              <a:rPr lang="en-GB" dirty="0" err="1">
                <a:latin typeface="Times New Roman" panose="02020603050405020304" pitchFamily="18" charset="0"/>
              </a:rPr>
              <a:t>fournisseurs</a:t>
            </a:r>
            <a:r>
              <a:rPr lang="en-GB" dirty="0">
                <a:latin typeface="Times New Roman" panose="02020603050405020304" pitchFamily="18" charset="0"/>
              </a:rPr>
              <a:t>
- </a:t>
            </a:r>
            <a:r>
              <a:rPr lang="en-GB" dirty="0" err="1">
                <a:latin typeface="Times New Roman" panose="02020603050405020304" pitchFamily="18" charset="0"/>
              </a:rPr>
              <a:t>Suivi</a:t>
            </a:r>
            <a:r>
              <a:rPr lang="en-GB" dirty="0">
                <a:latin typeface="Times New Roman" panose="02020603050405020304" pitchFamily="18" charset="0"/>
              </a:rPr>
              <a:t> et </a:t>
            </a:r>
            <a:r>
              <a:rPr lang="en-GB" dirty="0" err="1">
                <a:latin typeface="Times New Roman" panose="02020603050405020304" pitchFamily="18" charset="0"/>
              </a:rPr>
              <a:t>évaluation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sz="2700" dirty="0">
                <a:latin typeface="Times New Roman" panose="02020603050405020304" pitchFamily="18" charset="0"/>
              </a:rPr>
              <a:t>
</a:t>
            </a:r>
            <a:endParaRPr lang="en-GB" sz="2250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423" y="913538"/>
            <a:ext cx="16983602" cy="1092461"/>
          </a:xfrm>
        </p:spPr>
        <p:txBody>
          <a:bodyPr>
            <a:normAutofit/>
          </a:bodyPr>
          <a:lstStyle/>
          <a:p>
            <a:pPr marL="0" marR="299324" indent="0" algn="just">
              <a:lnSpc>
                <a:spcPct val="115000"/>
              </a:lnSpc>
              <a:spcBef>
                <a:spcPts val="900"/>
              </a:spcBef>
              <a:buNone/>
              <a:tabLst>
                <a:tab pos="514350" algn="l"/>
              </a:tabLst>
            </a:pPr>
            <a:r>
              <a:rPr lang="en-GB" sz="4400" b="1" dirty="0" err="1">
                <a:latin typeface="Times New Roman" panose="02020603050405020304" pitchFamily="18" charset="0"/>
              </a:rPr>
              <a:t>Prochaines</a:t>
            </a:r>
            <a:r>
              <a:rPr lang="en-GB" sz="4400" b="1" dirty="0">
                <a:latin typeface="Times New Roman" panose="02020603050405020304" pitchFamily="18" charset="0"/>
              </a:rPr>
              <a:t> étapes après </a:t>
            </a:r>
            <a:r>
              <a:rPr lang="en-GB" sz="4400" b="1" dirty="0" err="1">
                <a:latin typeface="Times New Roman" panose="02020603050405020304" pitchFamily="18" charset="0"/>
              </a:rPr>
              <a:t>l’approbation</a:t>
            </a:r>
            <a:r>
              <a:rPr lang="en-GB" sz="4400" b="1" dirty="0">
                <a:latin typeface="Times New Roman" panose="02020603050405020304" pitchFamily="18" charset="0"/>
              </a:rPr>
              <a:t> du Cabinet </a:t>
            </a:r>
          </a:p>
        </p:txBody>
      </p:sp>
      <p:pic>
        <p:nvPicPr>
          <p:cNvPr id="1026" name="Picture 2" descr="En bild som visar Grafik, symbol, logotyp, Teckensnitt&#10;&#10;Automatiskt genererad beskrivning">
            <a:extLst>
              <a:ext uri="{FF2B5EF4-FFF2-40B4-BE49-F238E27FC236}">
                <a16:creationId xmlns:a16="http://schemas.microsoft.com/office/drawing/2014/main" id="{23B5043C-F8EA-66DB-31AD-865AFC84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947" y="5853223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003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2"/>
          </p:nvPr>
        </p:nvSpPr>
        <p:spPr>
          <a:xfrm>
            <a:off x="866658" y="1588551"/>
            <a:ext cx="17066654" cy="8260477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marchés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représentent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13,5 % du PIB (Banque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mondiale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2020) – un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moteur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de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l’économie</a:t>
            </a:r>
            <a:endParaRPr lang="en-GB" sz="28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350"/>
              </a:spcBef>
              <a:buNone/>
            </a:pP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APD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essentiels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atteindre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durable, les politiques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nationales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engagements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internationaux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Rwanda :
-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Soutiennent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mise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œuvre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Vision 2050, de la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révisée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croissance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résilience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climatique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la politique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matière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d’environnement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climatique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la contribution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déterminée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niveau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national, etc.
-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Contribuent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aux ODD et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l’Accord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Paris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APD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favorisent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croissance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durable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
	- Stimulant les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marchés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les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services durables
	-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Encourageant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l’innovation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l’investissement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les technologies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vertes</a:t>
            </a:r>
            <a:endParaRPr lang="en-GB" sz="28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350"/>
              </a:spcBef>
              <a:buNone/>
            </a:pP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APD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favorisent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conservation de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l’environnement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l’inclusion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
-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Donnant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priorité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services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faible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émission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économes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réduisant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déchets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-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Intégrant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critères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durabilité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promouvant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pratiques de travail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équitables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-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Accroîssant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participation des femmes, des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jeunes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groupes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défavorisés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-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L’exemple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gouvernement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entraîner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positifs</a:t>
            </a:r>
            <a:r>
              <a:rPr lang="en-GB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608" y="-266700"/>
            <a:ext cx="16983602" cy="1859681"/>
          </a:xfrm>
        </p:spPr>
        <p:txBody>
          <a:bodyPr>
            <a:normAutofit/>
          </a:bodyPr>
          <a:lstStyle/>
          <a:p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APD au Rwanda</a:t>
            </a:r>
          </a:p>
        </p:txBody>
      </p:sp>
    </p:spTree>
    <p:extLst>
      <p:ext uri="{BB962C8B-B14F-4D97-AF65-F5344CB8AC3E}">
        <p14:creationId xmlns:p14="http://schemas.microsoft.com/office/powerpoint/2010/main" val="365662328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2"/>
          </p:nvPr>
        </p:nvSpPr>
        <p:spPr>
          <a:xfrm>
            <a:off x="898556" y="1943102"/>
            <a:ext cx="17061338" cy="7348928"/>
          </a:xfrm>
        </p:spPr>
        <p:txBody>
          <a:bodyPr numCol="2">
            <a:normAutofit lnSpcReduction="10000"/>
          </a:bodyPr>
          <a:lstStyle/>
          <a:p>
            <a:pPr>
              <a:spcBef>
                <a:spcPts val="1350"/>
              </a:spcBef>
            </a:pP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Rwanda Vision 2050 (2020)
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révisée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croissance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résilience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climatique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(2023)
Politique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matière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d’environnement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climatique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(2019)
La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taxonomie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Rwanda (2023)
Plan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d’action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et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feuille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route pour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l’économie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circulaire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(2022)
Politique Made in Rwanda (2017)
Mise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jour de la contribution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déterminée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l’échelle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(2020)</a:t>
            </a:r>
          </a:p>
          <a:p>
            <a:pPr>
              <a:spcBef>
                <a:spcPts val="1350"/>
              </a:spcBef>
            </a:pPr>
            <a:r>
              <a:rPr lang="en-GB" sz="3375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UNEP APD Implementation Guidelines (2021)</a:t>
            </a:r>
          </a:p>
          <a:p>
            <a:pPr>
              <a:spcBef>
                <a:spcPts val="1350"/>
              </a:spcBef>
            </a:pP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 ISO 20400 pour les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achats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responsables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(2017)
Banque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mondiale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Rwanda :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Évaluation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MAPS du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passation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marchés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publics (2020)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en-GB" sz="3375" b="1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en-GB" sz="3375" b="1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APD </a:t>
            </a:r>
            <a:r>
              <a:rPr lang="en-GB" sz="3375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cadres</a:t>
            </a:r>
          </a:p>
          <a:p>
            <a:pPr>
              <a:spcBef>
                <a:spcPts val="1350"/>
              </a:spcBef>
            </a:pP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Politique APD (RPPA, 2024)
Plan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d’action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APD (RPPA, 2024)
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Lignes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directrices sur les APD (RPPA, 2024)
Rapport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d’analyse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l’état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préparation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marché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(RPPA, 2024)</a:t>
            </a:r>
            <a:endParaRPr lang="en-GB" sz="3375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93" y="459582"/>
            <a:ext cx="16983602" cy="1070775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39210872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3975" y="1028700"/>
            <a:ext cx="15640050" cy="8229600"/>
          </a:xfrm>
          <a:prstGeom prst="rect">
            <a:avLst/>
          </a:prstGeom>
          <a:solidFill>
            <a:schemeClr val="accent5">
              <a:lumMod val="75000"/>
              <a:alpha val="29804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2436890" y="7049841"/>
            <a:ext cx="6326110" cy="963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spc="30" dirty="0">
                <a:solidFill>
                  <a:srgbClr val="FFFFFF"/>
                </a:solidFill>
                <a:latin typeface="Aileron Regular"/>
              </a:rPr>
              <a:t>Farid </a:t>
            </a:r>
            <a:r>
              <a:rPr lang="en-US" sz="3000" spc="30" dirty="0" err="1">
                <a:solidFill>
                  <a:srgbClr val="FFFFFF"/>
                </a:solidFill>
                <a:latin typeface="Aileron Regular"/>
              </a:rPr>
              <a:t>Yaker</a:t>
            </a:r>
            <a:r>
              <a:rPr lang="en-US" sz="3000" spc="30" dirty="0">
                <a:solidFill>
                  <a:srgbClr val="FFFFFF"/>
                </a:solidFill>
                <a:latin typeface="Aileron Regular"/>
              </a:rPr>
              <a:t>, Expertise France</a:t>
            </a:r>
          </a:p>
          <a:p>
            <a:pPr>
              <a:lnSpc>
                <a:spcPts val="3900"/>
              </a:lnSpc>
            </a:pPr>
            <a:r>
              <a:rPr lang="en-US" sz="3000" spc="30" dirty="0" err="1">
                <a:solidFill>
                  <a:srgbClr val="FFFFFF"/>
                </a:solidFill>
                <a:latin typeface="Aileron Regular"/>
              </a:rPr>
              <a:t>farid.yaker@spxcel.com</a:t>
            </a:r>
            <a:endParaRPr lang="en-US" sz="3000" spc="30" dirty="0">
              <a:solidFill>
                <a:srgbClr val="FFFFFF"/>
              </a:solidFill>
              <a:latin typeface="Aileron Regular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219302" y="3610286"/>
            <a:ext cx="11849397" cy="1533214"/>
            <a:chOff x="0" y="0"/>
            <a:chExt cx="15799196" cy="2044286"/>
          </a:xfrm>
        </p:grpSpPr>
        <p:sp>
          <p:nvSpPr>
            <p:cNvPr id="6" name="TextBox 6"/>
            <p:cNvSpPr txBox="1"/>
            <p:nvPr/>
          </p:nvSpPr>
          <p:spPr>
            <a:xfrm>
              <a:off x="0" y="832273"/>
              <a:ext cx="15799196" cy="123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40"/>
                </a:lnSpc>
              </a:pPr>
              <a:r>
                <a:rPr lang="en-US" sz="6400" dirty="0">
                  <a:solidFill>
                    <a:srgbClr val="FFFFFF"/>
                  </a:solidFill>
                  <a:latin typeface="Aileron Heavy Bold"/>
                </a:rPr>
                <a:t>Merci !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5799196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21018EC5-A817-089D-9AC2-4DB0D8F33AF9}"/>
              </a:ext>
            </a:extLst>
          </p:cNvPr>
          <p:cNvSpPr txBox="1"/>
          <p:nvPr/>
        </p:nvSpPr>
        <p:spPr>
          <a:xfrm>
            <a:off x="933450" y="859052"/>
            <a:ext cx="91440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371600"/>
            <a:r>
              <a:rPr lang="sv-SE"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Partenaires</a:t>
            </a:r>
            <a:r>
              <a:rPr lang="sv-SE" sz="5400" b="1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sv-SE"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financiers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425250B-5AF4-EAE5-DFEB-02A2037E020F}"/>
              </a:ext>
            </a:extLst>
          </p:cNvPr>
          <p:cNvSpPr txBox="1"/>
          <p:nvPr/>
        </p:nvSpPr>
        <p:spPr>
          <a:xfrm>
            <a:off x="552449" y="2180408"/>
            <a:ext cx="8077200" cy="7017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0050" indent="-400050" defTabSz="1371600">
              <a:spcBef>
                <a:spcPts val="2700"/>
              </a:spcBef>
              <a:buClr>
                <a:srgbClr val="E83B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375" b="1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Banque Mondiale 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: Octroi d’un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crédit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de 125 millions USD pour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l’opération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de politique de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développement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GreenFIT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, qui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soutient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une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croissance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verte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tirée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par le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secteur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privé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.
</a:t>
            </a:r>
            <a:r>
              <a:rPr lang="en-GB" sz="3375" b="1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KfW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: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Complément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d’une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subvention de 20 millions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d’euros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,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axée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sur les initiatives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vertes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du Rwanda.
</a:t>
            </a:r>
            <a:r>
              <a:rPr lang="en-GB" sz="3375" b="1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L’AFD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: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Soutien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,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à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travers le programme de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financement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et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d’investissement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public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climat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,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à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l’alignement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des flux financiers du Rwanda sur les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objectifs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climatiques</a:t>
            </a:r>
            <a:r>
              <a:rPr lang="en-GB" sz="3375" dirty="0">
                <a:solidFill>
                  <a:prstClr val="black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.</a:t>
            </a:r>
            <a:endParaRPr lang="en-GB" sz="3375" kern="0" dirty="0">
              <a:solidFill>
                <a:prstClr val="black"/>
              </a:solidFill>
              <a:latin typeface="Times New Roman" panose="02020603050405020304" pitchFamily="18" charset="0"/>
              <a:ea typeface="Vollkorn Regular" panose="00000500000000000000" pitchFamily="2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840D5C2F-CE4B-9EA0-B754-35FFE72AE20C}"/>
              </a:ext>
            </a:extLst>
          </p:cNvPr>
          <p:cNvSpPr txBox="1"/>
          <p:nvPr/>
        </p:nvSpPr>
        <p:spPr>
          <a:xfrm>
            <a:off x="9658353" y="2180408"/>
            <a:ext cx="7677147" cy="7190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0050" indent="-400050" defTabSz="1371600">
              <a:spcBef>
                <a:spcPts val="2700"/>
              </a:spcBef>
              <a:buClr>
                <a:srgbClr val="E83B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375" b="1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Alignement</a:t>
            </a:r>
            <a:r>
              <a:rPr lang="en-GB" sz="3375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sur le </a:t>
            </a:r>
            <a:r>
              <a:rPr lang="en-GB" sz="3375" b="1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développement</a:t>
            </a:r>
            <a:r>
              <a:rPr lang="en-GB" sz="3375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durable 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: Les APD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sont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essentiels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pour aligner les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marchés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publics sur les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objectifs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du Rwanda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en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matière de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croissance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durable, de conservation de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l’environnement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et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d’inclusion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sociale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.</a:t>
            </a:r>
          </a:p>
          <a:p>
            <a:pPr marL="400050" indent="-400050" defTabSz="1371600">
              <a:spcBef>
                <a:spcPts val="2700"/>
              </a:spcBef>
              <a:buClr>
                <a:srgbClr val="E83B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375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Impact </a:t>
            </a:r>
            <a:r>
              <a:rPr lang="en-GB" sz="3375" b="1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économique</a:t>
            </a:r>
            <a:r>
              <a:rPr lang="en-GB" sz="3375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et </a:t>
            </a:r>
            <a:r>
              <a:rPr lang="en-GB" sz="3375" b="1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environnemental</a:t>
            </a:r>
            <a:r>
              <a:rPr lang="en-GB" sz="3375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: Les APD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stimulent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l’économie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en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faisant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la promotion de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produits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écologiques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et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d’industries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locales,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en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réduisant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l’empreinte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environnementale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et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en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faisant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progresser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l’équité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375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sociale</a:t>
            </a:r>
            <a:r>
              <a:rPr lang="en-GB" sz="3375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.</a:t>
            </a:r>
            <a:endParaRPr lang="en-GB" sz="3375" kern="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ea typeface="Vollkorn Regular" panose="00000500000000000000" pitchFamily="2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535864D-9957-88A4-90CD-F4280A6EAAA3}"/>
              </a:ext>
            </a:extLst>
          </p:cNvPr>
          <p:cNvSpPr txBox="1"/>
          <p:nvPr/>
        </p:nvSpPr>
        <p:spPr>
          <a:xfrm>
            <a:off x="10042008" y="859052"/>
            <a:ext cx="91440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371600"/>
            <a:r>
              <a:rPr lang="sv-SE" sz="5400" b="1" dirty="0" err="1">
                <a:solidFill>
                  <a:srgbClr val="182D4D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Objectifs</a:t>
            </a:r>
            <a:r>
              <a:rPr lang="sv-SE" sz="5400" b="1" dirty="0">
                <a:solidFill>
                  <a:srgbClr val="182D4D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 principaux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4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ruta 19">
            <a:extLst>
              <a:ext uri="{FF2B5EF4-FFF2-40B4-BE49-F238E27FC236}">
                <a16:creationId xmlns:a16="http://schemas.microsoft.com/office/drawing/2014/main" id="{840D5C2F-CE4B-9EA0-B754-35FFE72AE20C}"/>
              </a:ext>
            </a:extLst>
          </p:cNvPr>
          <p:cNvSpPr txBox="1"/>
          <p:nvPr/>
        </p:nvSpPr>
        <p:spPr>
          <a:xfrm>
            <a:off x="533400" y="2781300"/>
            <a:ext cx="16344900" cy="44460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>
              <a:spcBef>
                <a:spcPts val="1350"/>
              </a:spcBef>
              <a:buClr>
                <a:srgbClr val="C00000"/>
              </a:buClr>
            </a:pP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Groupe de travail national sur les APD a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été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créé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tant que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plateforme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multipartite :</a:t>
            </a:r>
          </a:p>
          <a:p>
            <a:pPr marL="514350" lvl="1" indent="-514350">
              <a:spcBef>
                <a:spcPts val="135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Comprend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représentants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gouvernement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secteur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privé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la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société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civile et du milieu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universitaire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Fournit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conseils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stratégiques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s’assurer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l’adhésion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parties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prenantes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Contribue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partage des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connaissances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renforcement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capacités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aux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essais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pilotes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mise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œuvre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politiques
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Promeut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APD dans les institutions et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secteurs</a:t>
            </a:r>
            <a:r>
              <a:rPr lang="en-US" sz="33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respectifs</a:t>
            </a:r>
            <a:endParaRPr lang="sv-SE" sz="3375" kern="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ea typeface="Vollkorn Regular" panose="00000500000000000000" pitchFamily="2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535864D-9957-88A4-90CD-F4280A6EAAA3}"/>
              </a:ext>
            </a:extLst>
          </p:cNvPr>
          <p:cNvSpPr txBox="1"/>
          <p:nvPr/>
        </p:nvSpPr>
        <p:spPr>
          <a:xfrm>
            <a:off x="1219200" y="800100"/>
            <a:ext cx="130302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182D4D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Groupe de travail national sur les APD</a:t>
            </a:r>
            <a:endParaRPr lang="en-US" sz="2025" b="1" dirty="0"/>
          </a:p>
        </p:txBody>
      </p:sp>
    </p:spTree>
    <p:extLst>
      <p:ext uri="{BB962C8B-B14F-4D97-AF65-F5344CB8AC3E}">
        <p14:creationId xmlns:p14="http://schemas.microsoft.com/office/powerpoint/2010/main" val="403674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ruta 22">
            <a:extLst>
              <a:ext uri="{FF2B5EF4-FFF2-40B4-BE49-F238E27FC236}">
                <a16:creationId xmlns:a16="http://schemas.microsoft.com/office/drawing/2014/main" id="{E535864D-9957-88A4-90CD-F4280A6EAAA3}"/>
              </a:ext>
            </a:extLst>
          </p:cNvPr>
          <p:cNvSpPr txBox="1"/>
          <p:nvPr/>
        </p:nvSpPr>
        <p:spPr>
          <a:xfrm>
            <a:off x="564939" y="1409700"/>
            <a:ext cx="17723061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v-SE" sz="5400" b="1" dirty="0">
                <a:solidFill>
                  <a:srgbClr val="182D4D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Institutions </a:t>
            </a:r>
            <a:r>
              <a:rPr lang="sv-SE" sz="5400" b="1" dirty="0" err="1">
                <a:solidFill>
                  <a:srgbClr val="182D4D"/>
                </a:solidFill>
                <a:latin typeface="Times New Roman" panose="02020603050405020304" pitchFamily="18" charset="0"/>
                <a:ea typeface="Vollkorn Regular" charset="0"/>
                <a:cs typeface="Times New Roman" panose="02020603050405020304" pitchFamily="18" charset="0"/>
                <a:sym typeface="Trebuchet MS"/>
              </a:rPr>
              <a:t>membres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79549E4-5F0B-995D-B545-739430CD092B}"/>
              </a:ext>
            </a:extLst>
          </p:cNvPr>
          <p:cNvSpPr txBox="1"/>
          <p:nvPr/>
        </p:nvSpPr>
        <p:spPr>
          <a:xfrm>
            <a:off x="337280" y="2944821"/>
            <a:ext cx="16932951" cy="37189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0050" indent="-400050">
              <a:spcBef>
                <a:spcPts val="1350"/>
              </a:spcBef>
              <a:buClr>
                <a:srgbClr val="E83B4C"/>
              </a:buClr>
              <a:buSzPct val="100000"/>
              <a:buFontTx/>
              <a:buChar char="•"/>
              <a:defRPr/>
            </a:pPr>
            <a:r>
              <a:rPr lang="en-GB" sz="3150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RPPA :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Organisme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chef de file et point focal.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Favorise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la mise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en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œuvre</a:t>
            </a:r>
            <a:r>
              <a:rPr lang="en-GB" sz="3150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
MINECOFIN, FONDS VERT/FONERWA :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Alloue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des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ressources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financières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pour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s’aligner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sur les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priorités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nationales</a:t>
            </a:r>
            <a:r>
              <a:rPr lang="en-GB" sz="3150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
REMA, RSB, RISA, REG :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Fournit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des conseils techniques,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élabore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des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normes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, etc.</a:t>
            </a:r>
            <a:r>
              <a:rPr lang="en-GB" sz="3150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
PSF, RAM, RICA : 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Engage le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secteur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privé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pour sensibiliser et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soutenir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les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fournisseurs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locaux</a:t>
            </a:r>
            <a:r>
              <a:rPr lang="en-GB" sz="3150" b="1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
VILLE de KIGALI, MININFRA, RHA : 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Institutions de mise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en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en-GB" sz="3150" dirty="0" err="1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œuvre</a:t>
            </a:r>
            <a:r>
              <a:rPr lang="en-GB" sz="3150" dirty="0">
                <a:solidFill>
                  <a:srgbClr val="0D0D0D"/>
                </a:solidFill>
                <a:latin typeface="Times New Roman" panose="02020603050405020304" pitchFamily="18" charset="0"/>
                <a:ea typeface="Vollkorn Regular" panose="00000500000000000000" pitchFamily="2" charset="0"/>
                <a:cs typeface="Times New Roman" panose="02020603050405020304" pitchFamily="18" charset="0"/>
                <a:sym typeface="Trebuchet MS"/>
              </a:rPr>
              <a:t> des APD</a:t>
            </a:r>
            <a:endParaRPr lang="en-GB" sz="3150" kern="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ea typeface="Vollkorn Regular" panose="00000500000000000000" pitchFamily="2" charset="0"/>
              <a:cs typeface="Times New Roman" panose="02020603050405020304" pitchFamily="18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0654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21018EC5-A817-089D-9AC2-4DB0D8F33AF9}"/>
              </a:ext>
            </a:extLst>
          </p:cNvPr>
          <p:cNvSpPr txBox="1"/>
          <p:nvPr/>
        </p:nvSpPr>
        <p:spPr>
          <a:xfrm>
            <a:off x="933450" y="859050"/>
            <a:ext cx="9144000" cy="10272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371600"/>
            <a:r>
              <a:rPr lang="en-GB" sz="6075" kern="0" dirty="0">
                <a:solidFill>
                  <a:prstClr val="white"/>
                </a:solidFill>
                <a:latin typeface="Palatino Linotype" panose="02040502050505030304" pitchFamily="18" charset="0"/>
                <a:ea typeface="Vollkorn Regular" charset="0"/>
                <a:sym typeface="Trebuchet MS"/>
              </a:rPr>
              <a:t>Implementation</a:t>
            </a:r>
            <a:endParaRPr lang="en-GB" sz="202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170" name="Picture 2" descr="En bild som visar symbol, Grafik, Teckensnitt, logotyp&#10;&#10;Automatiskt genererad beskrivning">
            <a:extLst>
              <a:ext uri="{FF2B5EF4-FFF2-40B4-BE49-F238E27FC236}">
                <a16:creationId xmlns:a16="http://schemas.microsoft.com/office/drawing/2014/main" id="{72E8E0D9-0EF6-BFF1-762C-55649A8E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285" y="5941631"/>
            <a:ext cx="2039664" cy="203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7" name="Title 7196">
            <a:extLst>
              <a:ext uri="{FF2B5EF4-FFF2-40B4-BE49-F238E27FC236}">
                <a16:creationId xmlns:a16="http://schemas.microsoft.com/office/drawing/2014/main" id="{28AFF8A2-5206-0FD8-A5E0-7562CF13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28" y="410029"/>
            <a:ext cx="16983602" cy="1859681"/>
          </a:xfrm>
        </p:spPr>
        <p:txBody>
          <a:bodyPr>
            <a:normAutofit/>
          </a:bodyPr>
          <a:lstStyle/>
          <a:p>
            <a:r>
              <a:rPr lang="en-GB" sz="59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</a:t>
            </a:r>
            <a:r>
              <a:rPr lang="en-GB" sz="59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59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oeuvre du </a:t>
            </a:r>
            <a:r>
              <a:rPr lang="en-GB" sz="59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projet</a:t>
            </a:r>
            <a:r>
              <a:rPr lang="en-GB" sz="59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APD</a:t>
            </a:r>
            <a:br>
              <a:rPr lang="en-GB" dirty="0"/>
            </a:br>
            <a:endParaRPr lang="en-GB" dirty="0"/>
          </a:p>
        </p:txBody>
      </p:sp>
      <p:grpSp>
        <p:nvGrpSpPr>
          <p:cNvPr id="7199" name="Group 7198">
            <a:extLst>
              <a:ext uri="{FF2B5EF4-FFF2-40B4-BE49-F238E27FC236}">
                <a16:creationId xmlns:a16="http://schemas.microsoft.com/office/drawing/2014/main" id="{D26BD021-C182-8C2D-F455-CCD895FFC316}"/>
              </a:ext>
            </a:extLst>
          </p:cNvPr>
          <p:cNvGrpSpPr/>
          <p:nvPr/>
        </p:nvGrpSpPr>
        <p:grpSpPr>
          <a:xfrm>
            <a:off x="264550" y="1816440"/>
            <a:ext cx="17935436" cy="7648905"/>
            <a:chOff x="384412" y="3803690"/>
            <a:chExt cx="14935310" cy="3468433"/>
          </a:xfrm>
        </p:grpSpPr>
        <p:grpSp>
          <p:nvGrpSpPr>
            <p:cNvPr id="7200" name="Group 7199">
              <a:extLst>
                <a:ext uri="{FF2B5EF4-FFF2-40B4-BE49-F238E27FC236}">
                  <a16:creationId xmlns:a16="http://schemas.microsoft.com/office/drawing/2014/main" id="{84D3168B-42B6-FB78-B01B-9F9A6E913EB4}"/>
                </a:ext>
              </a:extLst>
            </p:cNvPr>
            <p:cNvGrpSpPr/>
            <p:nvPr/>
          </p:nvGrpSpPr>
          <p:grpSpPr>
            <a:xfrm>
              <a:off x="384412" y="3840596"/>
              <a:ext cx="1986393" cy="1808677"/>
              <a:chOff x="559559" y="3364236"/>
              <a:chExt cx="2374710" cy="2162252"/>
            </a:xfrm>
          </p:grpSpPr>
          <p:sp>
            <p:nvSpPr>
              <p:cNvPr id="7219" name="Arrow: Chevron 7218">
                <a:extLst>
                  <a:ext uri="{FF2B5EF4-FFF2-40B4-BE49-F238E27FC236}">
                    <a16:creationId xmlns:a16="http://schemas.microsoft.com/office/drawing/2014/main" id="{3CE2A79D-B474-597E-AF27-FEAD67F40CF0}"/>
                  </a:ext>
                </a:extLst>
              </p:cNvPr>
              <p:cNvSpPr/>
              <p:nvPr/>
            </p:nvSpPr>
            <p:spPr>
              <a:xfrm>
                <a:off x="559559" y="4782549"/>
                <a:ext cx="2374710" cy="743939"/>
              </a:xfrm>
              <a:prstGeom prst="chevr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GB" sz="27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20" name="TextBox 7219">
                <a:extLst>
                  <a:ext uri="{FF2B5EF4-FFF2-40B4-BE49-F238E27FC236}">
                    <a16:creationId xmlns:a16="http://schemas.microsoft.com/office/drawing/2014/main" id="{E30CE092-E0FF-0957-3055-EEC12F92403A}"/>
                  </a:ext>
                </a:extLst>
              </p:cNvPr>
              <p:cNvSpPr txBox="1"/>
              <p:nvPr/>
            </p:nvSpPr>
            <p:spPr>
              <a:xfrm>
                <a:off x="783274" y="3364236"/>
                <a:ext cx="1927279" cy="1376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371600">
                  <a:spcBef>
                    <a:spcPts val="900"/>
                  </a:spcBef>
                </a:pPr>
                <a:r>
                  <a:rPr lang="en-GB" sz="225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Inception</a:t>
                </a:r>
              </a:p>
              <a:p>
                <a:pPr algn="ctr" defTabSz="1371600">
                  <a:spcBef>
                    <a:spcPts val="900"/>
                  </a:spcBef>
                </a:pP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Établir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gouvernance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embaucher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 experts,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désigner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 point focal APD</a:t>
                </a:r>
              </a:p>
            </p:txBody>
          </p:sp>
          <p:sp>
            <p:nvSpPr>
              <p:cNvPr id="7221" name="TextBox 7220">
                <a:extLst>
                  <a:ext uri="{FF2B5EF4-FFF2-40B4-BE49-F238E27FC236}">
                    <a16:creationId xmlns:a16="http://schemas.microsoft.com/office/drawing/2014/main" id="{DE9D721C-1994-2FF8-72E5-19DBBC020E83}"/>
                  </a:ext>
                </a:extLst>
              </p:cNvPr>
              <p:cNvSpPr txBox="1"/>
              <p:nvPr/>
            </p:nvSpPr>
            <p:spPr>
              <a:xfrm>
                <a:off x="1099069" y="4954463"/>
                <a:ext cx="1564325" cy="312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600"/>
                <a:r>
                  <a:rPr lang="en-GB" sz="315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2023</a:t>
                </a:r>
              </a:p>
            </p:txBody>
          </p:sp>
        </p:grpSp>
        <p:grpSp>
          <p:nvGrpSpPr>
            <p:cNvPr id="7201" name="Group 7200">
              <a:extLst>
                <a:ext uri="{FF2B5EF4-FFF2-40B4-BE49-F238E27FC236}">
                  <a16:creationId xmlns:a16="http://schemas.microsoft.com/office/drawing/2014/main" id="{EB58EE20-F7A6-1CE1-7C9A-7544E1E54BB8}"/>
                </a:ext>
              </a:extLst>
            </p:cNvPr>
            <p:cNvGrpSpPr/>
            <p:nvPr/>
          </p:nvGrpSpPr>
          <p:grpSpPr>
            <a:xfrm>
              <a:off x="2290605" y="5026980"/>
              <a:ext cx="1986393" cy="2245143"/>
              <a:chOff x="559559" y="4782549"/>
              <a:chExt cx="2374710" cy="2684044"/>
            </a:xfrm>
          </p:grpSpPr>
          <p:sp>
            <p:nvSpPr>
              <p:cNvPr id="7216" name="Arrow: Chevron 7215">
                <a:extLst>
                  <a:ext uri="{FF2B5EF4-FFF2-40B4-BE49-F238E27FC236}">
                    <a16:creationId xmlns:a16="http://schemas.microsoft.com/office/drawing/2014/main" id="{22E6F04D-B4AD-5E15-6CF8-0D472C6666C0}"/>
                  </a:ext>
                </a:extLst>
              </p:cNvPr>
              <p:cNvSpPr/>
              <p:nvPr/>
            </p:nvSpPr>
            <p:spPr>
              <a:xfrm>
                <a:off x="559559" y="4782549"/>
                <a:ext cx="2374710" cy="743939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GB" sz="27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17" name="TextBox 7216">
                <a:extLst>
                  <a:ext uri="{FF2B5EF4-FFF2-40B4-BE49-F238E27FC236}">
                    <a16:creationId xmlns:a16="http://schemas.microsoft.com/office/drawing/2014/main" id="{13611906-3C08-4603-110F-25CFC500760A}"/>
                  </a:ext>
                </a:extLst>
              </p:cNvPr>
              <p:cNvSpPr txBox="1"/>
              <p:nvPr/>
            </p:nvSpPr>
            <p:spPr>
              <a:xfrm>
                <a:off x="783274" y="5714712"/>
                <a:ext cx="1927279" cy="17518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371600">
                  <a:spcBef>
                    <a:spcPts val="900"/>
                  </a:spcBef>
                </a:pPr>
                <a:r>
                  <a:rPr lang="en-GB" sz="225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Évaluation</a:t>
                </a:r>
                <a:r>
                  <a:rPr lang="en-GB" sz="225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en-GB" sz="225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besoins</a:t>
                </a:r>
                <a:endParaRPr lang="en-GB" sz="22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371600">
                  <a:spcBef>
                    <a:spcPts val="900"/>
                  </a:spcBef>
                </a:pP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Réaliser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 diagnostic,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analyse des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besoins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cartographie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 parties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prenantes</a:t>
                </a:r>
                <a:r>
                  <a:rPr lang="en-GB" dirty="0">
                    <a:solidFill>
                      <a:prstClr val="black"/>
                    </a:solidFill>
                    <a:latin typeface="Georgia Pro Light" panose="02040302050405020303" pitchFamily="18" charset="0"/>
                  </a:rPr>
                  <a:t>.  </a:t>
                </a:r>
              </a:p>
            </p:txBody>
          </p:sp>
          <p:sp>
            <p:nvSpPr>
              <p:cNvPr id="7218" name="TextBox 7217">
                <a:extLst>
                  <a:ext uri="{FF2B5EF4-FFF2-40B4-BE49-F238E27FC236}">
                    <a16:creationId xmlns:a16="http://schemas.microsoft.com/office/drawing/2014/main" id="{23EBB61F-B8F3-0AB4-3C2E-477ACED748BA}"/>
                  </a:ext>
                </a:extLst>
              </p:cNvPr>
              <p:cNvSpPr txBox="1"/>
              <p:nvPr/>
            </p:nvSpPr>
            <p:spPr>
              <a:xfrm>
                <a:off x="964749" y="4954463"/>
                <a:ext cx="1564325" cy="3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600"/>
                <a:endParaRPr lang="en-GB" sz="3000" b="1" dirty="0">
                  <a:solidFill>
                    <a:prstClr val="white"/>
                  </a:solidFill>
                  <a:latin typeface="Georgia Pro Cond" panose="02040506050405020303" pitchFamily="18" charset="0"/>
                </a:endParaRPr>
              </a:p>
            </p:txBody>
          </p:sp>
        </p:grpSp>
        <p:grpSp>
          <p:nvGrpSpPr>
            <p:cNvPr id="7202" name="Group 7201">
              <a:extLst>
                <a:ext uri="{FF2B5EF4-FFF2-40B4-BE49-F238E27FC236}">
                  <a16:creationId xmlns:a16="http://schemas.microsoft.com/office/drawing/2014/main" id="{FE78DC99-8B4F-E922-B1B3-CEE49D19A63B}"/>
                </a:ext>
              </a:extLst>
            </p:cNvPr>
            <p:cNvGrpSpPr/>
            <p:nvPr/>
          </p:nvGrpSpPr>
          <p:grpSpPr>
            <a:xfrm>
              <a:off x="4089864" y="3803690"/>
              <a:ext cx="2296562" cy="1845581"/>
              <a:chOff x="431721" y="3320117"/>
              <a:chExt cx="2745513" cy="2206371"/>
            </a:xfrm>
          </p:grpSpPr>
          <p:sp>
            <p:nvSpPr>
              <p:cNvPr id="7213" name="Arrow: Chevron 7212">
                <a:extLst>
                  <a:ext uri="{FF2B5EF4-FFF2-40B4-BE49-F238E27FC236}">
                    <a16:creationId xmlns:a16="http://schemas.microsoft.com/office/drawing/2014/main" id="{DFDE1EF6-2E5B-368A-4540-9D454C9B2590}"/>
                  </a:ext>
                </a:extLst>
              </p:cNvPr>
              <p:cNvSpPr/>
              <p:nvPr/>
            </p:nvSpPr>
            <p:spPr>
              <a:xfrm>
                <a:off x="559559" y="4782549"/>
                <a:ext cx="2374710" cy="743939"/>
              </a:xfrm>
              <a:prstGeom prst="chevr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GB" sz="27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14" name="TextBox 7213">
                <a:extLst>
                  <a:ext uri="{FF2B5EF4-FFF2-40B4-BE49-F238E27FC236}">
                    <a16:creationId xmlns:a16="http://schemas.microsoft.com/office/drawing/2014/main" id="{CF48AA4C-9DBD-53FB-7112-2F6092D7A072}"/>
                  </a:ext>
                </a:extLst>
              </p:cNvPr>
              <p:cNvSpPr txBox="1"/>
              <p:nvPr/>
            </p:nvSpPr>
            <p:spPr>
              <a:xfrm>
                <a:off x="431721" y="3320117"/>
                <a:ext cx="2745513" cy="1188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371600">
                  <a:spcBef>
                    <a:spcPts val="900"/>
                  </a:spcBef>
                </a:pPr>
                <a:r>
                  <a:rPr lang="en-GB" sz="225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Developpement</a:t>
                </a:r>
                <a:endParaRPr lang="en-GB" sz="22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371600">
                  <a:spcBef>
                    <a:spcPts val="900"/>
                  </a:spcBef>
                </a:pP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Examiner le cadre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juridique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élaborer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lignes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directrices,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politique et un plan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d’action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APD</a:t>
                </a:r>
              </a:p>
            </p:txBody>
          </p:sp>
          <p:sp>
            <p:nvSpPr>
              <p:cNvPr id="7215" name="TextBox 7214">
                <a:extLst>
                  <a:ext uri="{FF2B5EF4-FFF2-40B4-BE49-F238E27FC236}">
                    <a16:creationId xmlns:a16="http://schemas.microsoft.com/office/drawing/2014/main" id="{DF4A6B5B-74FB-BC50-A7D8-A127738DE4D4}"/>
                  </a:ext>
                </a:extLst>
              </p:cNvPr>
              <p:cNvSpPr txBox="1"/>
              <p:nvPr/>
            </p:nvSpPr>
            <p:spPr>
              <a:xfrm>
                <a:off x="1133271" y="4954463"/>
                <a:ext cx="1564325" cy="312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600"/>
                <a:r>
                  <a:rPr lang="en-GB" sz="315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2024</a:t>
                </a:r>
              </a:p>
            </p:txBody>
          </p:sp>
        </p:grpSp>
        <p:grpSp>
          <p:nvGrpSpPr>
            <p:cNvPr id="7203" name="Group 7202">
              <a:extLst>
                <a:ext uri="{FF2B5EF4-FFF2-40B4-BE49-F238E27FC236}">
                  <a16:creationId xmlns:a16="http://schemas.microsoft.com/office/drawing/2014/main" id="{CCD80061-2EC7-22BC-DAD8-3BA1AB901496}"/>
                </a:ext>
              </a:extLst>
            </p:cNvPr>
            <p:cNvGrpSpPr/>
            <p:nvPr/>
          </p:nvGrpSpPr>
          <p:grpSpPr>
            <a:xfrm>
              <a:off x="5729109" y="5026982"/>
              <a:ext cx="2797211" cy="1773271"/>
              <a:chOff x="112587" y="4782549"/>
              <a:chExt cx="3344033" cy="2119925"/>
            </a:xfrm>
          </p:grpSpPr>
          <p:sp>
            <p:nvSpPr>
              <p:cNvPr id="7211" name="Arrow: Chevron 7210">
                <a:extLst>
                  <a:ext uri="{FF2B5EF4-FFF2-40B4-BE49-F238E27FC236}">
                    <a16:creationId xmlns:a16="http://schemas.microsoft.com/office/drawing/2014/main" id="{D83E9541-D8F7-9944-3488-5EEE0EFB37EF}"/>
                  </a:ext>
                </a:extLst>
              </p:cNvPr>
              <p:cNvSpPr/>
              <p:nvPr/>
            </p:nvSpPr>
            <p:spPr>
              <a:xfrm>
                <a:off x="559559" y="4782549"/>
                <a:ext cx="2374710" cy="743939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GB" sz="27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12" name="TextBox 7211">
                <a:extLst>
                  <a:ext uri="{FF2B5EF4-FFF2-40B4-BE49-F238E27FC236}">
                    <a16:creationId xmlns:a16="http://schemas.microsoft.com/office/drawing/2014/main" id="{48F72A1D-98B6-75D1-4492-E4BB0AADE574}"/>
                  </a:ext>
                </a:extLst>
              </p:cNvPr>
              <p:cNvSpPr txBox="1"/>
              <p:nvPr/>
            </p:nvSpPr>
            <p:spPr>
              <a:xfrm>
                <a:off x="112587" y="5713699"/>
                <a:ext cx="3344033" cy="1188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371600">
                  <a:spcBef>
                    <a:spcPts val="900"/>
                  </a:spcBef>
                </a:pPr>
                <a:r>
                  <a:rPr lang="en-GB" sz="225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</a:t>
                </a:r>
              </a:p>
              <a:p>
                <a:pPr algn="ctr" defTabSz="1371600">
                  <a:spcBef>
                    <a:spcPts val="900"/>
                  </a:spcBef>
                </a:pP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Prioriser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produits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évaluer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l’état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préparation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marché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élaborer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critères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réviser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 documents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d’appel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d’offres</a:t>
                </a:r>
                <a:endParaRPr lang="en-GB" sz="22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204" name="Group 7203">
              <a:extLst>
                <a:ext uri="{FF2B5EF4-FFF2-40B4-BE49-F238E27FC236}">
                  <a16:creationId xmlns:a16="http://schemas.microsoft.com/office/drawing/2014/main" id="{274529A2-5312-E74A-A2D3-CA65BC11FDA9}"/>
                </a:ext>
              </a:extLst>
            </p:cNvPr>
            <p:cNvGrpSpPr/>
            <p:nvPr/>
          </p:nvGrpSpPr>
          <p:grpSpPr>
            <a:xfrm>
              <a:off x="8009184" y="3840596"/>
              <a:ext cx="1986394" cy="1808675"/>
              <a:chOff x="559559" y="3364238"/>
              <a:chExt cx="2374710" cy="2162250"/>
            </a:xfrm>
          </p:grpSpPr>
          <p:sp>
            <p:nvSpPr>
              <p:cNvPr id="7209" name="Arrow: Chevron 7208">
                <a:extLst>
                  <a:ext uri="{FF2B5EF4-FFF2-40B4-BE49-F238E27FC236}">
                    <a16:creationId xmlns:a16="http://schemas.microsoft.com/office/drawing/2014/main" id="{484BF439-EA67-7DC4-663A-87B421E3CE3C}"/>
                  </a:ext>
                </a:extLst>
              </p:cNvPr>
              <p:cNvSpPr/>
              <p:nvPr/>
            </p:nvSpPr>
            <p:spPr>
              <a:xfrm>
                <a:off x="559559" y="4782549"/>
                <a:ext cx="2374710" cy="743939"/>
              </a:xfrm>
              <a:prstGeom prst="chevr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GB" sz="27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10" name="TextBox 7209">
                <a:extLst>
                  <a:ext uri="{FF2B5EF4-FFF2-40B4-BE49-F238E27FC236}">
                    <a16:creationId xmlns:a16="http://schemas.microsoft.com/office/drawing/2014/main" id="{30C6EA5B-DAA6-A4BC-1FD5-B465C631B7C8}"/>
                  </a:ext>
                </a:extLst>
              </p:cNvPr>
              <p:cNvSpPr txBox="1"/>
              <p:nvPr/>
            </p:nvSpPr>
            <p:spPr>
              <a:xfrm>
                <a:off x="691664" y="3364238"/>
                <a:ext cx="1927279" cy="1188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371600">
                  <a:spcBef>
                    <a:spcPts val="900"/>
                  </a:spcBef>
                </a:pPr>
                <a:r>
                  <a:rPr lang="en-GB" sz="225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</a:t>
                </a:r>
                <a:r>
                  <a:rPr lang="en-GB" sz="225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pilote</a:t>
                </a:r>
                <a:endParaRPr lang="en-GB" sz="22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371600">
                  <a:spcBef>
                    <a:spcPts val="900"/>
                  </a:spcBef>
                </a:pP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Mener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formation des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entités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pilotes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les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appels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d’offres</a:t>
                </a:r>
                <a:endParaRPr lang="en-GB" sz="22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205" name="Group 7204">
              <a:extLst>
                <a:ext uri="{FF2B5EF4-FFF2-40B4-BE49-F238E27FC236}">
                  <a16:creationId xmlns:a16="http://schemas.microsoft.com/office/drawing/2014/main" id="{E88BC002-DCBF-6160-0390-9873E8001FB2}"/>
                </a:ext>
              </a:extLst>
            </p:cNvPr>
            <p:cNvGrpSpPr/>
            <p:nvPr/>
          </p:nvGrpSpPr>
          <p:grpSpPr>
            <a:xfrm>
              <a:off x="9731815" y="5026978"/>
              <a:ext cx="5587907" cy="1767258"/>
              <a:chOff x="340112" y="4782549"/>
              <a:chExt cx="6680279" cy="2112739"/>
            </a:xfrm>
          </p:grpSpPr>
          <p:sp>
            <p:nvSpPr>
              <p:cNvPr id="7206" name="Arrow: Chevron 7205">
                <a:extLst>
                  <a:ext uri="{FF2B5EF4-FFF2-40B4-BE49-F238E27FC236}">
                    <a16:creationId xmlns:a16="http://schemas.microsoft.com/office/drawing/2014/main" id="{5C8CBE4F-A524-441A-F234-9CC60EC73525}"/>
                  </a:ext>
                </a:extLst>
              </p:cNvPr>
              <p:cNvSpPr/>
              <p:nvPr/>
            </p:nvSpPr>
            <p:spPr>
              <a:xfrm>
                <a:off x="559559" y="4782549"/>
                <a:ext cx="2374710" cy="743939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GB" sz="27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07" name="TextBox 7206">
                <a:extLst>
                  <a:ext uri="{FF2B5EF4-FFF2-40B4-BE49-F238E27FC236}">
                    <a16:creationId xmlns:a16="http://schemas.microsoft.com/office/drawing/2014/main" id="{EF4E7F9E-7840-B0D4-40C0-3DEF372B46F7}"/>
                  </a:ext>
                </a:extLst>
              </p:cNvPr>
              <p:cNvSpPr txBox="1"/>
              <p:nvPr/>
            </p:nvSpPr>
            <p:spPr>
              <a:xfrm>
                <a:off x="340112" y="5706511"/>
                <a:ext cx="3111781" cy="1188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371600">
                  <a:spcBef>
                    <a:spcPts val="900"/>
                  </a:spcBef>
                </a:pPr>
                <a:r>
                  <a:rPr lang="en-GB" sz="225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Finalisation</a:t>
                </a:r>
              </a:p>
              <a:p>
                <a:pPr algn="ctr" defTabSz="1371600">
                  <a:spcBef>
                    <a:spcPts val="900"/>
                  </a:spcBef>
                </a:pP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Intégrer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 APD dans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l’approvisionnement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électronique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approuver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lignes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directrices,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émettre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arrêté</a:t>
                </a:r>
                <a:r>
                  <a:rPr lang="en-GB" sz="22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ministériel</a:t>
                </a:r>
                <a:endParaRPr lang="en-GB" sz="22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08" name="TextBox 7207">
                <a:extLst>
                  <a:ext uri="{FF2B5EF4-FFF2-40B4-BE49-F238E27FC236}">
                    <a16:creationId xmlns:a16="http://schemas.microsoft.com/office/drawing/2014/main" id="{92D9CF14-B7D2-0235-3486-F43633455C1F}"/>
                  </a:ext>
                </a:extLst>
              </p:cNvPr>
              <p:cNvSpPr txBox="1"/>
              <p:nvPr/>
            </p:nvSpPr>
            <p:spPr>
              <a:xfrm>
                <a:off x="5456066" y="4876055"/>
                <a:ext cx="1564325" cy="55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600"/>
                <a:r>
                  <a:rPr lang="en-GB" sz="3000" b="1" dirty="0">
                    <a:solidFill>
                      <a:prstClr val="white"/>
                    </a:solidFill>
                    <a:latin typeface="Georgia Pro Cond" panose="02040506050405020303" pitchFamily="18" charset="0"/>
                  </a:rPr>
                  <a:t>2024-2026</a:t>
                </a:r>
              </a:p>
            </p:txBody>
          </p:sp>
        </p:grpSp>
      </p:grpSp>
      <p:sp>
        <p:nvSpPr>
          <p:cNvPr id="7222" name="Arrow: Chevron 7221">
            <a:extLst>
              <a:ext uri="{FF2B5EF4-FFF2-40B4-BE49-F238E27FC236}">
                <a16:creationId xmlns:a16="http://schemas.microsoft.com/office/drawing/2014/main" id="{F3DFC253-BA30-2894-2946-1E81986801DD}"/>
              </a:ext>
            </a:extLst>
          </p:cNvPr>
          <p:cNvSpPr/>
          <p:nvPr/>
        </p:nvSpPr>
        <p:spPr>
          <a:xfrm>
            <a:off x="13815296" y="4506991"/>
            <a:ext cx="2385410" cy="1372328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GB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23" name="Arrow: Chevron 7222">
            <a:extLst>
              <a:ext uri="{FF2B5EF4-FFF2-40B4-BE49-F238E27FC236}">
                <a16:creationId xmlns:a16="http://schemas.microsoft.com/office/drawing/2014/main" id="{F2C33BED-07AE-EA0C-51C1-DB0116614F6B}"/>
              </a:ext>
            </a:extLst>
          </p:cNvPr>
          <p:cNvSpPr/>
          <p:nvPr/>
        </p:nvSpPr>
        <p:spPr>
          <a:xfrm>
            <a:off x="15948356" y="4514146"/>
            <a:ext cx="2385410" cy="137232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GB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24" name="TextBox 7223">
            <a:extLst>
              <a:ext uri="{FF2B5EF4-FFF2-40B4-BE49-F238E27FC236}">
                <a16:creationId xmlns:a16="http://schemas.microsoft.com/office/drawing/2014/main" id="{29BE0C0D-70E6-93A7-ECF7-699D4D56A6A9}"/>
              </a:ext>
            </a:extLst>
          </p:cNvPr>
          <p:cNvSpPr txBox="1"/>
          <p:nvPr/>
        </p:nvSpPr>
        <p:spPr>
          <a:xfrm>
            <a:off x="16384553" y="4704712"/>
            <a:ext cx="15713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GB" sz="31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2024-2026</a:t>
            </a:r>
          </a:p>
        </p:txBody>
      </p:sp>
      <p:sp>
        <p:nvSpPr>
          <p:cNvPr id="7225" name="TextBox 7224">
            <a:extLst>
              <a:ext uri="{FF2B5EF4-FFF2-40B4-BE49-F238E27FC236}">
                <a16:creationId xmlns:a16="http://schemas.microsoft.com/office/drawing/2014/main" id="{ED34E224-D299-FB3B-35B4-B3A5599DF4F9}"/>
              </a:ext>
            </a:extLst>
          </p:cNvPr>
          <p:cNvSpPr txBox="1"/>
          <p:nvPr/>
        </p:nvSpPr>
        <p:spPr>
          <a:xfrm>
            <a:off x="15398949" y="6231827"/>
            <a:ext cx="2697603" cy="2885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1600">
              <a:spcBef>
                <a:spcPts val="900"/>
              </a:spcBef>
            </a:pPr>
            <a:r>
              <a:rPr lang="en-GB" sz="2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 </a:t>
            </a:r>
            <a:r>
              <a:rPr lang="en-GB" sz="22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oeuvre</a:t>
            </a:r>
          </a:p>
          <a:p>
            <a:pPr algn="ctr" defTabSz="1371600">
              <a:spcBef>
                <a:spcPts val="900"/>
              </a:spcBef>
            </a:pPr>
            <a:r>
              <a:rPr lang="en-GB" sz="2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Mettre</a:t>
            </a:r>
            <a:r>
              <a:rPr lang="en-GB" sz="2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un </a:t>
            </a:r>
            <a:r>
              <a:rPr lang="en-GB" sz="2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</a:t>
            </a:r>
            <a:r>
              <a:rPr lang="en-GB" sz="2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certifier la formation, </a:t>
            </a:r>
            <a:r>
              <a:rPr lang="en-GB" sz="2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améliorer</a:t>
            </a:r>
            <a:r>
              <a:rPr lang="en-GB" sz="2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cadre </a:t>
            </a:r>
            <a:r>
              <a:rPr lang="en-GB" sz="2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juridique</a:t>
            </a:r>
            <a:r>
              <a:rPr lang="en-GB" sz="2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renforcer</a:t>
            </a:r>
            <a:r>
              <a:rPr lang="en-GB" sz="2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GB" sz="2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capacités</a:t>
            </a:r>
            <a:r>
              <a:rPr lang="en-GB" sz="2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élargir</a:t>
            </a:r>
            <a:r>
              <a:rPr lang="en-GB" sz="2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GB" sz="2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lignes</a:t>
            </a:r>
            <a:r>
              <a:rPr lang="en-GB" sz="2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directrices</a:t>
            </a:r>
          </a:p>
        </p:txBody>
      </p:sp>
      <p:sp>
        <p:nvSpPr>
          <p:cNvPr id="7226" name="TextBox 7225">
            <a:extLst>
              <a:ext uri="{FF2B5EF4-FFF2-40B4-BE49-F238E27FC236}">
                <a16:creationId xmlns:a16="http://schemas.microsoft.com/office/drawing/2014/main" id="{46662D58-EA82-07D5-3334-913DA43B7901}"/>
              </a:ext>
            </a:extLst>
          </p:cNvPr>
          <p:cNvSpPr txBox="1"/>
          <p:nvPr/>
        </p:nvSpPr>
        <p:spPr>
          <a:xfrm>
            <a:off x="13190472" y="1897826"/>
            <a:ext cx="301023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1600">
              <a:spcBef>
                <a:spcPts val="900"/>
              </a:spcBef>
            </a:pPr>
            <a:r>
              <a:rPr lang="en-GB" sz="22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Renforcement</a:t>
            </a:r>
            <a:r>
              <a:rPr lang="en-GB" sz="2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Capacités</a:t>
            </a:r>
            <a:endParaRPr lang="en-GB" sz="22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>
              <a:spcBef>
                <a:spcPts val="900"/>
              </a:spcBef>
            </a:pPr>
            <a:r>
              <a:rPr lang="en-GB" sz="2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</a:t>
            </a:r>
            <a:r>
              <a:rPr lang="en-GB" sz="2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2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activités</a:t>
            </a:r>
            <a:r>
              <a:rPr lang="en-GB" sz="2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sensibilisation, de formation des </a:t>
            </a:r>
            <a:r>
              <a:rPr lang="en-GB" sz="2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formateurs</a:t>
            </a:r>
            <a:endParaRPr lang="en-GB" sz="22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096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21972" y="2488763"/>
            <a:ext cx="5604576" cy="6183353"/>
            <a:chOff x="0" y="0"/>
            <a:chExt cx="4637607" cy="51165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7607" cy="5116526"/>
            </a:xfrm>
            <a:custGeom>
              <a:avLst/>
              <a:gdLst/>
              <a:ahLst/>
              <a:cxnLst/>
              <a:rect l="l" t="t" r="r" b="b"/>
              <a:pathLst>
                <a:path w="4637607" h="5116526">
                  <a:moveTo>
                    <a:pt x="0" y="0"/>
                  </a:moveTo>
                  <a:lnTo>
                    <a:pt x="0" y="5116526"/>
                  </a:lnTo>
                  <a:lnTo>
                    <a:pt x="4637607" y="5116526"/>
                  </a:lnTo>
                  <a:lnTo>
                    <a:pt x="4637607" y="0"/>
                  </a:lnTo>
                  <a:lnTo>
                    <a:pt x="0" y="0"/>
                  </a:lnTo>
                  <a:close/>
                  <a:moveTo>
                    <a:pt x="4576647" y="5055567"/>
                  </a:moveTo>
                  <a:lnTo>
                    <a:pt x="59690" y="5055567"/>
                  </a:lnTo>
                  <a:lnTo>
                    <a:pt x="59690" y="59690"/>
                  </a:lnTo>
                  <a:lnTo>
                    <a:pt x="4576647" y="59690"/>
                  </a:lnTo>
                  <a:lnTo>
                    <a:pt x="4576647" y="5055567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0609" y="8785318"/>
            <a:ext cx="2343081" cy="94596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0" y="777285"/>
            <a:ext cx="15694712" cy="1399487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6" name="TextBox 6"/>
          <p:cNvSpPr txBox="1"/>
          <p:nvPr/>
        </p:nvSpPr>
        <p:spPr>
          <a:xfrm>
            <a:off x="3086858" y="8609886"/>
            <a:ext cx="11942968" cy="109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endParaRPr/>
          </a:p>
          <a:p>
            <a:pPr algn="ctr">
              <a:lnSpc>
                <a:spcPts val="447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9144000" y="2483683"/>
            <a:ext cx="5604576" cy="6183353"/>
            <a:chOff x="0" y="0"/>
            <a:chExt cx="4637607" cy="51165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37607" cy="5116526"/>
            </a:xfrm>
            <a:custGeom>
              <a:avLst/>
              <a:gdLst/>
              <a:ahLst/>
              <a:cxnLst/>
              <a:rect l="l" t="t" r="r" b="b"/>
              <a:pathLst>
                <a:path w="4637607" h="5116526">
                  <a:moveTo>
                    <a:pt x="0" y="0"/>
                  </a:moveTo>
                  <a:lnTo>
                    <a:pt x="0" y="5116526"/>
                  </a:lnTo>
                  <a:lnTo>
                    <a:pt x="4637607" y="5116526"/>
                  </a:lnTo>
                  <a:lnTo>
                    <a:pt x="4637607" y="0"/>
                  </a:lnTo>
                  <a:lnTo>
                    <a:pt x="0" y="0"/>
                  </a:lnTo>
                  <a:close/>
                  <a:moveTo>
                    <a:pt x="4576647" y="5055567"/>
                  </a:moveTo>
                  <a:lnTo>
                    <a:pt x="59690" y="5055567"/>
                  </a:lnTo>
                  <a:lnTo>
                    <a:pt x="59690" y="59690"/>
                  </a:lnTo>
                  <a:lnTo>
                    <a:pt x="4576647" y="59690"/>
                  </a:lnTo>
                  <a:lnTo>
                    <a:pt x="4576647" y="5055567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2566" r="1364"/>
          <a:stretch>
            <a:fillRect/>
          </a:stretch>
        </p:blipFill>
        <p:spPr>
          <a:xfrm>
            <a:off x="2960681" y="2639860"/>
            <a:ext cx="4465397" cy="5929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88277" y="2590902"/>
            <a:ext cx="4316021" cy="597907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90290" y="569894"/>
            <a:ext cx="11849397" cy="1188461"/>
            <a:chOff x="0" y="-28575"/>
            <a:chExt cx="15799196" cy="158461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803697"/>
              <a:ext cx="15799196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0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Aileron Heavy Bold"/>
                </a:rPr>
                <a:t>Directives du PNUE sur les APD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5799196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96310"/>
            <a:ext cx="15694712" cy="1399487"/>
          </a:xfrm>
          <a:prstGeom prst="rect">
            <a:avLst/>
          </a:prstGeom>
          <a:solidFill>
            <a:srgbClr val="2C92D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956" r="448"/>
          <a:stretch>
            <a:fillRect/>
          </a:stretch>
        </p:blipFill>
        <p:spPr>
          <a:xfrm>
            <a:off x="3499271" y="2100830"/>
            <a:ext cx="11238799" cy="812902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86858" y="8609886"/>
            <a:ext cx="11942968" cy="109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endParaRPr/>
          </a:p>
          <a:p>
            <a:pPr algn="ctr">
              <a:lnSpc>
                <a:spcPts val="447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190290" y="410350"/>
            <a:ext cx="11849397" cy="1169360"/>
            <a:chOff x="0" y="0"/>
            <a:chExt cx="15799196" cy="1559147"/>
          </a:xfrm>
        </p:grpSpPr>
        <p:sp>
          <p:nvSpPr>
            <p:cNvPr id="6" name="TextBox 6"/>
            <p:cNvSpPr txBox="1"/>
            <p:nvPr/>
          </p:nvSpPr>
          <p:spPr>
            <a:xfrm>
              <a:off x="0" y="803698"/>
              <a:ext cx="15799196" cy="775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0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Aileron Heavy Bold"/>
                </a:rPr>
                <a:t>Résumé de </a:t>
              </a:r>
              <a:r>
                <a:rPr lang="en-US" sz="4000" dirty="0" err="1">
                  <a:solidFill>
                    <a:srgbClr val="FFFFFF"/>
                  </a:solidFill>
                  <a:latin typeface="Aileron Heavy Bold"/>
                </a:rPr>
                <a:t>l’Approche</a:t>
              </a:r>
              <a:r>
                <a:rPr lang="en-US" sz="4000" dirty="0">
                  <a:solidFill>
                    <a:srgbClr val="FFFFFF"/>
                  </a:solidFill>
                  <a:latin typeface="Aileron Heavy Bold"/>
                </a:rPr>
                <a:t> APD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5799196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1CD4D1-AA63-034B-8918-E67D4E296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19300"/>
            <a:ext cx="5147945" cy="7459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2823D-EF3C-80E1-3CE3-9E265044E275}"/>
              </a:ext>
            </a:extLst>
          </p:cNvPr>
          <p:cNvSpPr txBox="1"/>
          <p:nvPr/>
        </p:nvSpPr>
        <p:spPr>
          <a:xfrm>
            <a:off x="-24809" y="27467"/>
            <a:ext cx="18288000" cy="769441"/>
          </a:xfrm>
          <a:prstGeom prst="rect">
            <a:avLst/>
          </a:prstGeom>
          <a:solidFill>
            <a:srgbClr val="2C92D5"/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 </a:t>
            </a:r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processus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d’élaboration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des </a:t>
            </a:r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lignes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directrices </a:t>
            </a:r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matière </a:t>
            </a:r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d’achats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durables</a:t>
            </a:r>
            <a:endParaRPr lang="en-F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49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9863</TotalTime>
  <Words>1876</Words>
  <Application>Microsoft Macintosh PowerPoint</Application>
  <PresentationFormat>Custom</PresentationFormat>
  <Paragraphs>110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Roboto Condensed Light</vt:lpstr>
      <vt:lpstr>Calibri</vt:lpstr>
      <vt:lpstr>Aileron Regular</vt:lpstr>
      <vt:lpstr>Aileron Regular Bold</vt:lpstr>
      <vt:lpstr>Aileron Heavy Bold</vt:lpstr>
      <vt:lpstr>Times New Roman</vt:lpstr>
      <vt:lpstr>Arial</vt:lpstr>
      <vt:lpstr>Vollkorn Regular</vt:lpstr>
      <vt:lpstr>Georgia Pro Light</vt:lpstr>
      <vt:lpstr>Georgia Pro Cond</vt:lpstr>
      <vt:lpstr>Helvetica Neue Light</vt:lpstr>
      <vt:lpstr>Roboto Bold</vt:lpstr>
      <vt:lpstr>Palatino Linotype</vt:lpstr>
      <vt:lpstr>Calibri Light</vt:lpstr>
      <vt:lpstr>Söhne</vt:lpstr>
      <vt:lpstr>Office Theme</vt:lpstr>
      <vt:lpstr>Default Design</vt:lpstr>
      <vt:lpstr>1_Office Theme</vt:lpstr>
      <vt:lpstr>PowerPoint Presentation</vt:lpstr>
      <vt:lpstr>Pourquoi les APD au Rwanda</vt:lpstr>
      <vt:lpstr>PowerPoint Presentation</vt:lpstr>
      <vt:lpstr>PowerPoint Presentation</vt:lpstr>
      <vt:lpstr>PowerPoint Presentation</vt:lpstr>
      <vt:lpstr>Mise en oeuvre du projet APD </vt:lpstr>
      <vt:lpstr>PowerPoint Presentation</vt:lpstr>
      <vt:lpstr>PowerPoint Presentation</vt:lpstr>
      <vt:lpstr>PowerPoint Presentation</vt:lpstr>
      <vt:lpstr>PowerPoint Presentation</vt:lpstr>
      <vt:lpstr>Atelier de priorisation RPPA, 13 Décembre 2023</vt:lpstr>
      <vt:lpstr>Critères de priorisation</vt:lpstr>
      <vt:lpstr>Catégories de produits prioritaires</vt:lpstr>
      <vt:lpstr>PowerPoint Presentation</vt:lpstr>
      <vt:lpstr>PowerPoint Presentation</vt:lpstr>
      <vt:lpstr>Cadre des APD   </vt:lpstr>
      <vt:lpstr>PowerPoint Presentation</vt:lpstr>
      <vt:lpstr>PowerPoint Presentation</vt:lpstr>
      <vt:lpstr>Prochaines étapes après l’approbation du Cabinet 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 Environment Programme SPP Approach</dc:title>
  <cp:lastModifiedBy>Farid Yaker</cp:lastModifiedBy>
  <cp:revision>20</cp:revision>
  <dcterms:created xsi:type="dcterms:W3CDTF">2006-08-16T00:00:00Z</dcterms:created>
  <dcterms:modified xsi:type="dcterms:W3CDTF">2024-06-06T12:52:35Z</dcterms:modified>
  <dc:identifier>DAE_jNaCx6I</dc:identifier>
</cp:coreProperties>
</file>