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725" r:id="rId6"/>
    <p:sldId id="354" r:id="rId7"/>
    <p:sldId id="355" r:id="rId8"/>
    <p:sldId id="1862" r:id="rId9"/>
    <p:sldId id="1855" r:id="rId10"/>
    <p:sldId id="1867" r:id="rId11"/>
    <p:sldId id="1858" r:id="rId12"/>
    <p:sldId id="1848" r:id="rId13"/>
    <p:sldId id="1849" r:id="rId14"/>
    <p:sldId id="1865" r:id="rId15"/>
    <p:sldId id="1866" r:id="rId16"/>
    <p:sldId id="290" r:id="rId17"/>
  </p:sldIdLst>
  <p:sldSz cx="9144000" cy="6858000" type="screen4x3"/>
  <p:notesSz cx="9144000" cy="6858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" initials="H" lastIdx="0" clrIdx="0"/>
  <p:cmAuthor id="1" name="Elvim Nataniel Sousa Setamba" initials="ES" lastIdx="1" clrIdx="1">
    <p:extLst>
      <p:ext uri="{19B8F6BF-5375-455C-9EA6-DF929625EA0E}">
        <p15:presenceInfo xmlns:p15="http://schemas.microsoft.com/office/powerpoint/2012/main" userId="S::elvim.setamba@minfin.gov.ao::d32d07db-65fe-4e17-9b67-79bc492586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61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com Tema 2 - Ênfas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902" y="-422"/>
      </p:cViewPr>
      <p:guideLst>
        <p:guide orient="horz" pos="2880"/>
        <p:guide pos="21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1692" y="9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ilberto.fitela\AppData\Local\Microsoft\Windows\INetCache\Content.Outlook\O87T0CEN\Pasta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lvim.setamba\Desktop\Novo%20Folha%20de%20C&#225;lculo%20do%20Microsoft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152254777676597E-2"/>
          <c:y val="9.1781393408427198E-2"/>
          <c:w val="0.92106165300765974"/>
          <c:h val="0.71633965028464053"/>
        </c:manualLayout>
      </c:layout>
      <c:lineChart>
        <c:grouping val="standard"/>
        <c:varyColors val="0"/>
        <c:ser>
          <c:idx val="0"/>
          <c:order val="0"/>
          <c:tx>
            <c:strRef>
              <c:f>Planilha1!$C$2</c:f>
              <c:strCache>
                <c:ptCount val="1"/>
                <c:pt idx="0">
                  <c:v>Peso CP no OGE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Planilha1!$B$3:$B$10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Planilha1!$C$3:$C$10</c:f>
              <c:numCache>
                <c:formatCode>0%</c:formatCode>
                <c:ptCount val="8"/>
                <c:pt idx="0">
                  <c:v>0.14000000000000001</c:v>
                </c:pt>
                <c:pt idx="1">
                  <c:v>0.16</c:v>
                </c:pt>
                <c:pt idx="2">
                  <c:v>0.13</c:v>
                </c:pt>
                <c:pt idx="3">
                  <c:v>0.18</c:v>
                </c:pt>
                <c:pt idx="4">
                  <c:v>0.2</c:v>
                </c:pt>
                <c:pt idx="5">
                  <c:v>0.18</c:v>
                </c:pt>
                <c:pt idx="6">
                  <c:v>0.22</c:v>
                </c:pt>
                <c:pt idx="7">
                  <c:v>0.28000000000000003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14-42BF-960E-13B754D1AAE6}"/>
            </c:ext>
          </c:extLst>
        </c:ser>
        <c:ser>
          <c:idx val="1"/>
          <c:order val="1"/>
          <c:tx>
            <c:strRef>
              <c:f>Planilha1!$D$2</c:f>
              <c:strCache>
                <c:ptCount val="1"/>
                <c:pt idx="0">
                  <c:v>Peso CP no PIB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Planilha1!$B$3:$B$10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Planilha1!$D$3:$D$10</c:f>
              <c:numCache>
                <c:formatCode>0%</c:formatCode>
                <c:ptCount val="8"/>
                <c:pt idx="0">
                  <c:v>0.06</c:v>
                </c:pt>
                <c:pt idx="1">
                  <c:v>0.08</c:v>
                </c:pt>
                <c:pt idx="2">
                  <c:v>0.05</c:v>
                </c:pt>
                <c:pt idx="3">
                  <c:v>0.06</c:v>
                </c:pt>
                <c:pt idx="4">
                  <c:v>0.08</c:v>
                </c:pt>
                <c:pt idx="5">
                  <c:v>0.06</c:v>
                </c:pt>
                <c:pt idx="6">
                  <c:v>0.08</c:v>
                </c:pt>
                <c:pt idx="7">
                  <c:v>0.09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114-42BF-960E-13B754D1AAE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80695791"/>
        <c:axId val="180693871"/>
      </c:lineChart>
      <c:catAx>
        <c:axId val="180695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80693871"/>
        <c:crosses val="autoZero"/>
        <c:auto val="1"/>
        <c:lblAlgn val="ctr"/>
        <c:lblOffset val="100"/>
        <c:noMultiLvlLbl val="0"/>
      </c:catAx>
      <c:valAx>
        <c:axId val="180693871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80695791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/>
              <a:t>Micro, Pequenas e Médias Empresas </a:t>
            </a:r>
            <a:endParaRPr lang="pt-AO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853762224213727E-2"/>
          <c:y val="0.1658122476650187"/>
          <c:w val="0.83579687273965086"/>
          <c:h val="0.6302717455329126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4C38-43EF-8543-3E9EF236286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4C38-43EF-8543-3E9EF236286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Folha1!$G$6:$G$7</c:f>
              <c:strCache>
                <c:ptCount val="2"/>
                <c:pt idx="0">
                  <c:v>N.º de MPME (Certificadas C/Selo Feito em Angola)</c:v>
                </c:pt>
                <c:pt idx="1">
                  <c:v>N.º de MPME (Forneceram Bens C/Selo feito em Angola no período de 2023-Julho/2024)</c:v>
                </c:pt>
              </c:strCache>
            </c:strRef>
          </c:cat>
          <c:val>
            <c:numRef>
              <c:f>Folha1!$H$6:$H$7</c:f>
              <c:numCache>
                <c:formatCode>General</c:formatCode>
                <c:ptCount val="2"/>
                <c:pt idx="0">
                  <c:v>337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C38-43EF-8543-3E9EF2362869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7193452281981868E-2"/>
          <c:y val="0.87923087399925448"/>
          <c:w val="0.86050930943906567"/>
          <c:h val="0.120769052236457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Folha1!$A$4</c:f>
              <c:strCache>
                <c:ptCount val="1"/>
                <c:pt idx="0">
                  <c:v>Microempresa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50000">
                  <a:schemeClr val="accent1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Folha1!$B$3:$H$3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Folha1!$B$4:$H$4</c:f>
              <c:numCache>
                <c:formatCode>General</c:formatCode>
                <c:ptCount val="7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7</c:v>
                </c:pt>
                <c:pt idx="4">
                  <c:v>20</c:v>
                </c:pt>
                <c:pt idx="5">
                  <c:v>7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BF-4BEE-95B5-33798C294AC4}"/>
            </c:ext>
          </c:extLst>
        </c:ser>
        <c:ser>
          <c:idx val="1"/>
          <c:order val="1"/>
          <c:tx>
            <c:strRef>
              <c:f>Folha1!$A$5</c:f>
              <c:strCache>
                <c:ptCount val="1"/>
                <c:pt idx="0">
                  <c:v>Pequenas Empresas</c:v>
                </c:pt>
              </c:strCache>
            </c:strRef>
          </c:tx>
          <c:spPr>
            <a:gradFill>
              <a:gsLst>
                <a:gs pos="100000">
                  <a:schemeClr val="accent2">
                    <a:alpha val="0"/>
                  </a:schemeClr>
                </a:gs>
                <a:gs pos="50000">
                  <a:schemeClr val="accent2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Folha1!$B$3:$H$3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Folha1!$B$5:$H$5</c:f>
              <c:numCache>
                <c:formatCode>General</c:formatCode>
                <c:ptCount val="7"/>
                <c:pt idx="0">
                  <c:v>14</c:v>
                </c:pt>
                <c:pt idx="1">
                  <c:v>6</c:v>
                </c:pt>
                <c:pt idx="2">
                  <c:v>4</c:v>
                </c:pt>
                <c:pt idx="3">
                  <c:v>27</c:v>
                </c:pt>
                <c:pt idx="4">
                  <c:v>34</c:v>
                </c:pt>
                <c:pt idx="5">
                  <c:v>16</c:v>
                </c:pt>
                <c:pt idx="6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BF-4BEE-95B5-33798C294AC4}"/>
            </c:ext>
          </c:extLst>
        </c:ser>
        <c:ser>
          <c:idx val="2"/>
          <c:order val="2"/>
          <c:tx>
            <c:strRef>
              <c:f>Folha1!$A$6</c:f>
              <c:strCache>
                <c:ptCount val="1"/>
                <c:pt idx="0">
                  <c:v>Médias Empresas</c:v>
                </c:pt>
              </c:strCache>
            </c:strRef>
          </c:tx>
          <c:spPr>
            <a:gradFill>
              <a:gsLst>
                <a:gs pos="100000">
                  <a:schemeClr val="accent3">
                    <a:alpha val="0"/>
                  </a:schemeClr>
                </a:gs>
                <a:gs pos="50000">
                  <a:schemeClr val="accent3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Folha1!$B$3:$H$3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Folha1!$B$6:$H$6</c:f>
              <c:numCache>
                <c:formatCode>General</c:formatCode>
                <c:ptCount val="7"/>
                <c:pt idx="0">
                  <c:v>15</c:v>
                </c:pt>
                <c:pt idx="1">
                  <c:v>5</c:v>
                </c:pt>
                <c:pt idx="2">
                  <c:v>3</c:v>
                </c:pt>
                <c:pt idx="3">
                  <c:v>22</c:v>
                </c:pt>
                <c:pt idx="4">
                  <c:v>34</c:v>
                </c:pt>
                <c:pt idx="5">
                  <c:v>14</c:v>
                </c:pt>
                <c:pt idx="6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BF-4BEE-95B5-33798C294AC4}"/>
            </c:ext>
          </c:extLst>
        </c:ser>
        <c:ser>
          <c:idx val="3"/>
          <c:order val="3"/>
          <c:tx>
            <c:strRef>
              <c:f>Folha1!$A$7</c:f>
              <c:strCache>
                <c:ptCount val="1"/>
                <c:pt idx="0">
                  <c:v>Grandes Empresas</c:v>
                </c:pt>
              </c:strCache>
            </c:strRef>
          </c:tx>
          <c:spPr>
            <a:gradFill>
              <a:gsLst>
                <a:gs pos="100000">
                  <a:schemeClr val="accent4">
                    <a:alpha val="0"/>
                  </a:schemeClr>
                </a:gs>
                <a:gs pos="50000">
                  <a:schemeClr val="accent4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Folha1!$B$3:$H$3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Folha1!$B$7:$H$7</c:f>
              <c:numCache>
                <c:formatCode>General</c:formatCode>
                <c:ptCount val="7"/>
                <c:pt idx="0">
                  <c:v>8</c:v>
                </c:pt>
                <c:pt idx="1">
                  <c:v>8</c:v>
                </c:pt>
                <c:pt idx="2">
                  <c:v>1</c:v>
                </c:pt>
                <c:pt idx="3">
                  <c:v>10</c:v>
                </c:pt>
                <c:pt idx="4">
                  <c:v>16</c:v>
                </c:pt>
                <c:pt idx="5">
                  <c:v>13</c:v>
                </c:pt>
                <c:pt idx="6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4BF-4BEE-95B5-33798C294A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878702463"/>
        <c:axId val="878701023"/>
        <c:axId val="0"/>
      </c:bar3DChart>
      <c:catAx>
        <c:axId val="878702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pt-PT"/>
          </a:p>
        </c:txPr>
        <c:crossAx val="878701023"/>
        <c:crosses val="autoZero"/>
        <c:auto val="1"/>
        <c:lblAlgn val="ctr"/>
        <c:lblOffset val="100"/>
        <c:noMultiLvlLbl val="0"/>
      </c:catAx>
      <c:valAx>
        <c:axId val="878701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pt-PT"/>
          </a:p>
        </c:txPr>
        <c:crossAx val="878702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Folha1!$O$3</c:f>
              <c:strCache>
                <c:ptCount val="1"/>
                <c:pt idx="0">
                  <c:v>Percentagem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65-482B-BA99-CA79838721C7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365-482B-BA99-CA79838721C7}"/>
              </c:ext>
            </c:extLst>
          </c:dPt>
          <c:dPt>
            <c:idx val="2"/>
            <c:invertIfNegative val="0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65-482B-BA99-CA79838721C7}"/>
              </c:ext>
            </c:extLst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65-482B-BA99-CA79838721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Folha1!$N$4:$N$7</c:f>
              <c:strCache>
                <c:ptCount val="4"/>
                <c:pt idx="0">
                  <c:v>Microempresa</c:v>
                </c:pt>
                <c:pt idx="1">
                  <c:v>Pequenas Empresas</c:v>
                </c:pt>
                <c:pt idx="2">
                  <c:v>Médias Empresas</c:v>
                </c:pt>
                <c:pt idx="3">
                  <c:v>Grandes Empresas</c:v>
                </c:pt>
              </c:strCache>
            </c:strRef>
          </c:cat>
          <c:val>
            <c:numRef>
              <c:f>Folha1!$O$4:$O$7</c:f>
              <c:numCache>
                <c:formatCode>General</c:formatCode>
                <c:ptCount val="4"/>
                <c:pt idx="0">
                  <c:v>42</c:v>
                </c:pt>
                <c:pt idx="1">
                  <c:v>118</c:v>
                </c:pt>
                <c:pt idx="2">
                  <c:v>117</c:v>
                </c:pt>
                <c:pt idx="3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65-482B-BA99-CA7983872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55734896"/>
        <c:axId val="1455735856"/>
      </c:barChart>
      <c:catAx>
        <c:axId val="1455734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55735856"/>
        <c:auto val="1"/>
        <c:lblAlgn val="ctr"/>
        <c:lblOffset val="100"/>
        <c:noMultiLvlLbl val="0"/>
      </c:catAx>
      <c:valAx>
        <c:axId val="1455735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55734896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04A4C458-CF28-B251-40D9-88F01AD4DC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1B2ADBF-CA5A-DD10-8845-F52DCEE0D9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B58C6-136F-4D85-85BD-A30748EB170E}" type="datetimeFigureOut">
              <a:rPr lang="pt-PT" smtClean="0"/>
              <a:t>07/11/2024</a:t>
            </a:fld>
            <a:endParaRPr lang="pt-PT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AED9E0F-ADD5-3442-4EAA-9A194C2CEA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81BC498-CBD3-A285-A0E6-052F2438B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2807D-4967-4214-92F5-F5B0DCBADA0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949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FE00F-3427-4671-B3BC-444E69130826}" type="datetimeFigureOut">
              <a:rPr lang="pt-PT" smtClean="0"/>
              <a:t>07/11/2024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77F94-2406-4D32-903E-269E599D2A5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902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pmsg.com/ahp-introduction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pmsg.com/ahp-introduction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77F94-2406-4D32-903E-269E599D2A58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691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altLang="pt-PT" dirty="0"/>
          </a:p>
        </p:txBody>
      </p:sp>
      <p:sp>
        <p:nvSpPr>
          <p:cNvPr id="9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B784C49-E97B-413D-9520-47A6E89B739E}" type="slidenum">
              <a:rPr lang="pt-PT" altLang="pt-PT" smtClean="0"/>
              <a:pPr/>
              <a:t>2</a:t>
            </a:fld>
            <a:endParaRPr lang="pt-PT" altLang="pt-PT" dirty="0"/>
          </a:p>
        </p:txBody>
      </p:sp>
    </p:spTree>
    <p:extLst>
      <p:ext uri="{BB962C8B-B14F-4D97-AF65-F5344CB8AC3E}">
        <p14:creationId xmlns:p14="http://schemas.microsoft.com/office/powerpoint/2010/main" val="169774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>
                <a:hlinkClick r:id="rId3"/>
              </a:rPr>
              <a:t>Insert References</a:t>
            </a:r>
            <a:endParaRPr lang="pt-PT"/>
          </a:p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35E9CA-0096-491B-AF34-0698E14852EB}" type="slidenum">
              <a:rPr lang="x-none" smtClean="0"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45299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>
                <a:hlinkClick r:id="rId3"/>
              </a:rPr>
              <a:t>Insert References</a:t>
            </a:r>
            <a:endParaRPr lang="pt-PT"/>
          </a:p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35E9CA-0096-491B-AF34-0698E14852EB}" type="slidenum">
              <a:rPr lang="x-none" smtClean="0"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5825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11626" y="6723380"/>
            <a:ext cx="1919604" cy="165734"/>
          </a:xfrm>
          <a:prstGeom prst="rect">
            <a:avLst/>
          </a:prstGeom>
        </p:spPr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150"/>
              </a:lnSpc>
            </a:pPr>
            <a:r>
              <a:rPr spc="-5" dirty="0"/>
              <a:t>Inovação, Qualidade </a:t>
            </a:r>
            <a:r>
              <a:rPr dirty="0"/>
              <a:t>e</a:t>
            </a:r>
            <a:r>
              <a:rPr spc="-60" dirty="0"/>
              <a:t> </a:t>
            </a:r>
            <a:r>
              <a:rPr spc="-5" dirty="0"/>
              <a:t>Cidadania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0B820DC-5085-6C41-13B4-A8FD3D5FE9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809750" cy="76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E36C09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11626" y="6723380"/>
            <a:ext cx="1919604" cy="165734"/>
          </a:xfrm>
          <a:prstGeom prst="rect">
            <a:avLst/>
          </a:prstGeom>
        </p:spPr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150"/>
              </a:lnSpc>
            </a:pPr>
            <a:r>
              <a:rPr spc="-5" dirty="0"/>
              <a:t>Inovação, Qualidade </a:t>
            </a:r>
            <a:r>
              <a:rPr dirty="0"/>
              <a:t>e</a:t>
            </a:r>
            <a:r>
              <a:rPr spc="-60" dirty="0"/>
              <a:t> </a:t>
            </a:r>
            <a:r>
              <a:rPr spc="-5" dirty="0"/>
              <a:t>Cidadania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695306"/>
            <a:ext cx="9144000" cy="14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E36C09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11626" y="6723380"/>
            <a:ext cx="1919604" cy="165734"/>
          </a:xfrm>
          <a:prstGeom prst="rect">
            <a:avLst/>
          </a:prstGeom>
        </p:spPr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150"/>
              </a:lnSpc>
            </a:pPr>
            <a:r>
              <a:rPr spc="-5" dirty="0"/>
              <a:t>Inovação, Qualidade </a:t>
            </a:r>
            <a:r>
              <a:rPr dirty="0"/>
              <a:t>e</a:t>
            </a:r>
            <a:r>
              <a:rPr spc="-60" dirty="0"/>
              <a:t> </a:t>
            </a:r>
            <a:r>
              <a:rPr spc="-5" dirty="0"/>
              <a:t>Cidadania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E36C09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695306"/>
            <a:ext cx="9144000" cy="14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11626" y="6723380"/>
            <a:ext cx="1919604" cy="165734"/>
          </a:xfrm>
          <a:prstGeom prst="rect">
            <a:avLst/>
          </a:prstGeom>
        </p:spPr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150"/>
              </a:lnSpc>
            </a:pPr>
            <a:r>
              <a:rPr spc="-5" dirty="0"/>
              <a:t>Inovação, Qualidade </a:t>
            </a:r>
            <a:r>
              <a:rPr dirty="0"/>
              <a:t>e</a:t>
            </a:r>
            <a:r>
              <a:rPr spc="-60" dirty="0"/>
              <a:t> </a:t>
            </a:r>
            <a:r>
              <a:rPr spc="-5" dirty="0"/>
              <a:t>Cidadania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28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1420283"/>
            <a:ext cx="3886200" cy="2769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90800"/>
            <a:ext cx="3200400" cy="2308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3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2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>
            <a:extLst>
              <a:ext uri="{FF2B5EF4-FFF2-40B4-BE49-F238E27FC236}">
                <a16:creationId xmlns:a16="http://schemas.microsoft.com/office/drawing/2014/main" id="{6E657FB6-B1A0-4983-A0C7-FE579B4777F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52052" y="12575"/>
            <a:ext cx="494580" cy="59420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CCE8F40C-FD15-48EE-A22B-1B3F81C218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" t="29084" r="51212" b="32169"/>
          <a:stretch/>
        </p:blipFill>
        <p:spPr>
          <a:xfrm>
            <a:off x="1" y="125326"/>
            <a:ext cx="395287" cy="473427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FA5945B6-0D77-412D-A940-AEF74A105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89638"/>
            <a:ext cx="6858000" cy="258762"/>
          </a:xfrm>
        </p:spPr>
        <p:txBody>
          <a:bodyPr>
            <a:normAutofit/>
          </a:bodyPr>
          <a:lstStyle>
            <a:lvl1pPr marL="0" indent="0" algn="r" defTabSz="685800" rtl="0" eaLnBrk="1" latinLnBrk="0" hangingPunct="1">
              <a:buNone/>
              <a:defRPr lang="x-none" sz="1050" kern="1200" dirty="0">
                <a:solidFill>
                  <a:srgbClr val="4186BD"/>
                </a:solidFill>
                <a:latin typeface="Abadi" panose="020B0604020104020204"/>
                <a:ea typeface="+mn-ea"/>
                <a:cs typeface="+mn-cs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endParaRPr lang="pt-B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1F84CE-E969-413F-BB56-E08779AFD4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0777" y="302161"/>
            <a:ext cx="6858000" cy="582033"/>
          </a:xfrm>
        </p:spPr>
        <p:txBody>
          <a:bodyPr anchor="b">
            <a:normAutofit/>
          </a:bodyPr>
          <a:lstStyle>
            <a:lvl1pPr algn="r">
              <a:defRPr sz="2850" b="1">
                <a:solidFill>
                  <a:schemeClr val="tx1"/>
                </a:solidFill>
                <a:latin typeface="Abadi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5F39D2-0045-400D-8A7A-E9D78D2683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2329" t="34717" r="58297" b="55430"/>
          <a:stretch/>
        </p:blipFill>
        <p:spPr>
          <a:xfrm>
            <a:off x="0" y="1"/>
            <a:ext cx="9144000" cy="99305"/>
          </a:xfrm>
          <a:prstGeom prst="rect">
            <a:avLst/>
          </a:prstGeom>
        </p:spPr>
      </p:pic>
      <p:pic>
        <p:nvPicPr>
          <p:cNvPr id="12" name="Picture 16">
            <a:extLst>
              <a:ext uri="{FF2B5EF4-FFF2-40B4-BE49-F238E27FC236}">
                <a16:creationId xmlns:a16="http://schemas.microsoft.com/office/drawing/2014/main" id="{C299BBF3-F01C-4ECF-977F-44FB242C18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2329" t="34717" r="58297" b="55430"/>
          <a:stretch/>
        </p:blipFill>
        <p:spPr>
          <a:xfrm>
            <a:off x="0" y="6758696"/>
            <a:ext cx="9144000" cy="99305"/>
          </a:xfrm>
          <a:prstGeom prst="rect">
            <a:avLst/>
          </a:prstGeom>
        </p:spPr>
      </p:pic>
      <p:pic>
        <p:nvPicPr>
          <p:cNvPr id="13" name="Picture 15">
            <a:extLst>
              <a:ext uri="{FF2B5EF4-FFF2-40B4-BE49-F238E27FC236}">
                <a16:creationId xmlns:a16="http://schemas.microsoft.com/office/drawing/2014/main" id="{EBA84A2E-6102-4498-A5A6-CE4E5F05CC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5387" r="2159"/>
          <a:stretch/>
        </p:blipFill>
        <p:spPr>
          <a:xfrm>
            <a:off x="8919556" y="6758695"/>
            <a:ext cx="224444" cy="99305"/>
          </a:xfrm>
          <a:prstGeom prst="rect">
            <a:avLst/>
          </a:prstGeom>
        </p:spPr>
      </p:pic>
      <p:pic>
        <p:nvPicPr>
          <p:cNvPr id="3" name="object 19">
            <a:extLst>
              <a:ext uri="{FF2B5EF4-FFF2-40B4-BE49-F238E27FC236}">
                <a16:creationId xmlns:a16="http://schemas.microsoft.com/office/drawing/2014/main" id="{DAE49D72-5109-4ADA-E675-E9B3B4D80ED1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97107" y="125325"/>
            <a:ext cx="446139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7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695306"/>
            <a:ext cx="9144000" cy="142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43179" y="1132459"/>
            <a:ext cx="9230360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E36C09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6041" y="1518579"/>
            <a:ext cx="5139690" cy="1675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B86EAF1-4C66-BD61-3210-46CFA4BC75E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809750" cy="76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ncp@minfin.gov.ao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praspublicas.minfin.gov.ao/ComprasPublicas/#!/documentacao/institucional/publicacoe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95" t="23412" r="13285" b="13022"/>
          <a:stretch/>
        </p:blipFill>
        <p:spPr bwMode="auto">
          <a:xfrm>
            <a:off x="7772400" y="31864"/>
            <a:ext cx="13716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ject 9"/>
          <p:cNvSpPr txBox="1"/>
          <p:nvPr/>
        </p:nvSpPr>
        <p:spPr>
          <a:xfrm>
            <a:off x="460375" y="2663903"/>
            <a:ext cx="7756820" cy="121834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50000"/>
              </a:lnSpc>
              <a:spcBef>
                <a:spcPts val="100"/>
              </a:spcBef>
            </a:pPr>
            <a:r>
              <a:rPr lang="pt-PT" sz="2800" b="1" spc="-25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rlito"/>
              </a:rPr>
              <a:t>INCENTIVO À PRODUÇÃO NACIONAL POR VIA DA CONTRATAÇÃO PÚBLICA</a:t>
            </a:r>
            <a:endParaRPr lang="pt-PT" sz="2800" b="1" dirty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rlito"/>
            </a:endParaRPr>
          </a:p>
        </p:txBody>
      </p:sp>
      <p:sp>
        <p:nvSpPr>
          <p:cNvPr id="12" name="AutoShape 2" descr="SNCP | Portal MINF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3" name="AutoShape 4" descr="SNCP | Portal MINFI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39" y="160337"/>
            <a:ext cx="27146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998906" y="5341889"/>
            <a:ext cx="7065889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Kigali/2024</a:t>
            </a:r>
          </a:p>
        </p:txBody>
      </p:sp>
      <p:sp>
        <p:nvSpPr>
          <p:cNvPr id="16" name="CaixaDeTexto 1">
            <a:extLst>
              <a:ext uri="{FF2B5EF4-FFF2-40B4-BE49-F238E27FC236}">
                <a16:creationId xmlns:a16="http://schemas.microsoft.com/office/drawing/2014/main" id="{F1679DF0-9EB0-F8CF-86C4-395758574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550" y="4051462"/>
            <a:ext cx="7454900" cy="81490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endParaRPr lang="pt-PT" altLang="pt-PT" sz="2200" b="1" dirty="0">
              <a:solidFill>
                <a:schemeClr val="accent6">
                  <a:lumMod val="75000"/>
                </a:schemeClr>
              </a:solidFill>
              <a:latin typeface="Verdana" panose="020B0604030504040204" pitchFamily="34" charset="0"/>
            </a:endParaRPr>
          </a:p>
          <a:p>
            <a:pPr algn="ctr" eaLnBrk="1" hangingPunct="1">
              <a:lnSpc>
                <a:spcPct val="110000"/>
              </a:lnSpc>
            </a:pPr>
            <a:r>
              <a:rPr lang="pt-PT" altLang="pt-PT" sz="2000" b="1" i="1" dirty="0">
                <a:solidFill>
                  <a:schemeClr val="accent6">
                    <a:lumMod val="75000"/>
                  </a:schemeClr>
                </a:solidFill>
                <a:latin typeface="Verdana" panose="020B0604030504040204" pitchFamily="34" charset="0"/>
              </a:rPr>
              <a:t>Prelector: Osvaldo Ngoloimwe</a:t>
            </a:r>
          </a:p>
        </p:txBody>
      </p:sp>
      <p:pic>
        <p:nvPicPr>
          <p:cNvPr id="17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51839" y="5947978"/>
            <a:ext cx="3395736" cy="8361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7CED137-D08A-7680-91DB-92AC00E65EB4}"/>
              </a:ext>
            </a:extLst>
          </p:cNvPr>
          <p:cNvSpPr txBox="1"/>
          <p:nvPr/>
        </p:nvSpPr>
        <p:spPr>
          <a:xfrm>
            <a:off x="450478" y="1127486"/>
            <a:ext cx="4571999" cy="48410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>
            <a:defPPr>
              <a:defRPr lang="x-none"/>
            </a:defPPr>
            <a:lvl1pPr marL="12700">
              <a:spcBef>
                <a:spcPts val="100"/>
              </a:spcBef>
              <a:defRPr sz="2000" b="1" spc="-5">
                <a:solidFill>
                  <a:srgbClr val="002060"/>
                </a:solidFill>
                <a:latin typeface="Century Gothic" panose="020B0502020202020204" pitchFamily="34" charset="0"/>
                <a:cs typeface="Verdan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1" i="0" u="none" strike="noStrike" kern="1200" cap="none" spc="0" normalizeH="0" baseline="0" noProof="0" dirty="0">
                <a:ln>
                  <a:noFill/>
                </a:ln>
                <a:solidFill>
                  <a:srgbClr val="F05F0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4. Inclusão das MPME nas Compras Públicas</a:t>
            </a:r>
            <a:endParaRPr kumimoji="0" lang="pt-AO" sz="1400" b="1" i="0" u="none" strike="noStrike" kern="1200" cap="none" spc="0" normalizeH="0" baseline="0" noProof="0" dirty="0">
              <a:ln>
                <a:noFill/>
              </a:ln>
              <a:solidFill>
                <a:srgbClr val="F05F0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r>
              <a:rPr lang="pt-PT" sz="1500" dirty="0"/>
              <a:t> </a:t>
            </a:r>
            <a:endParaRPr sz="15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2469E8D-7230-AB79-50F0-9153E181A80F}"/>
              </a:ext>
            </a:extLst>
          </p:cNvPr>
          <p:cNvSpPr txBox="1"/>
          <p:nvPr/>
        </p:nvSpPr>
        <p:spPr>
          <a:xfrm>
            <a:off x="382843" y="1445077"/>
            <a:ext cx="4994087" cy="21467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defPPr>
              <a:defRPr lang="x-none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400" b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+mj-cs"/>
              </a:defRPr>
            </a:lvl1pPr>
          </a:lstStyle>
          <a:p>
            <a:pPr algn="just"/>
            <a:r>
              <a:rPr lang="pt-PT" sz="1200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4.2 Estatística das MPME Adjudicadas através do SNCPE </a:t>
            </a:r>
            <a:endParaRPr lang="pt-AO" sz="1200" dirty="0">
              <a:solidFill>
                <a:srgbClr val="F1600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00A3722-4902-B457-F11C-32F70F1C9310}"/>
              </a:ext>
            </a:extLst>
          </p:cNvPr>
          <p:cNvSpPr/>
          <p:nvPr/>
        </p:nvSpPr>
        <p:spPr>
          <a:xfrm>
            <a:off x="0" y="108441"/>
            <a:ext cx="2061713" cy="638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AO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8BB1D0FF-7D23-3D98-7845-A102E3954E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40" y="185908"/>
            <a:ext cx="1568210" cy="483420"/>
          </a:xfrm>
          <a:prstGeom prst="rect">
            <a:avLst/>
          </a:prstGeom>
        </p:spPr>
      </p:pic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7303787D-55F2-2F60-1938-DA7408C4E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3951029"/>
              </p:ext>
            </p:extLst>
          </p:nvPr>
        </p:nvGraphicFramePr>
        <p:xfrm>
          <a:off x="1328468" y="1884181"/>
          <a:ext cx="5995358" cy="347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2335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A6E32EBB-BCEC-E147-CE88-1B53E843F96C}"/>
              </a:ext>
            </a:extLst>
          </p:cNvPr>
          <p:cNvSpPr txBox="1"/>
          <p:nvPr/>
        </p:nvSpPr>
        <p:spPr>
          <a:xfrm>
            <a:off x="157890" y="810871"/>
            <a:ext cx="8846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F05F0E"/>
                </a:solidFill>
                <a:latin typeface="Verdana"/>
              </a:rPr>
              <a:t>4. Inclusão das MPME nas Compras Públicas</a:t>
            </a:r>
            <a:endParaRPr lang="pt-AO" b="1" dirty="0">
              <a:solidFill>
                <a:srgbClr val="F05F0E"/>
              </a:solidFill>
              <a:latin typeface="Verdana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FCB8CED1-232A-31C7-012A-CBA44C3D1599}"/>
              </a:ext>
            </a:extLst>
          </p:cNvPr>
          <p:cNvSpPr txBox="1">
            <a:spLocks/>
          </p:cNvSpPr>
          <p:nvPr/>
        </p:nvSpPr>
        <p:spPr>
          <a:xfrm>
            <a:off x="263036" y="1206301"/>
            <a:ext cx="8439150" cy="298256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4.3. Medidas Com Impacto Económico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52C27316-3623-D0DB-3CDD-F3FF25D09EE2}"/>
              </a:ext>
            </a:extLst>
          </p:cNvPr>
          <p:cNvSpPr txBox="1"/>
          <p:nvPr/>
        </p:nvSpPr>
        <p:spPr>
          <a:xfrm>
            <a:off x="3682314" y="2001011"/>
            <a:ext cx="5321724" cy="4172040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9525" rIns="0" bIns="0" rtlCol="0">
            <a:spAutoFit/>
          </a:bodyPr>
          <a:lstStyle/>
          <a:p>
            <a:pPr marL="638175" marR="3810" lvl="1" indent="-285750" algn="just">
              <a:lnSpc>
                <a:spcPct val="150000"/>
              </a:lnSpc>
              <a:spcBef>
                <a:spcPts val="75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500" b="1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Preferência das MPME nas contratações públicas</a:t>
            </a:r>
            <a:r>
              <a:rPr lang="pt-PT" sz="1500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 por meio da fixação de uma quota restrita para o fornecimento de bens e serviços; </a:t>
            </a:r>
            <a:endParaRPr lang="pt-PT" sz="1500" b="1" spc="-4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38175" marR="3810" lvl="1" indent="-285750" algn="just">
              <a:lnSpc>
                <a:spcPct val="150000"/>
              </a:lnSpc>
              <a:spcBef>
                <a:spcPts val="75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endParaRPr lang="pt-PT" sz="1500" b="1" spc="-4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38175" marR="3810" lvl="1" indent="-285750" algn="just">
              <a:lnSpc>
                <a:spcPct val="150000"/>
              </a:lnSpc>
              <a:spcBef>
                <a:spcPts val="75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500" b="1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Desburocratização de procedimentos </a:t>
            </a:r>
            <a:r>
              <a:rPr lang="pt-PT" sz="1500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(Acto de constituição das MPME)</a:t>
            </a:r>
            <a:r>
              <a:rPr lang="pt-PT" sz="1500" b="1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, </a:t>
            </a:r>
            <a:r>
              <a:rPr lang="pt-PT" sz="1500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que constituem entraves administrativos e a adopção de medidas que reduzam os custos;</a:t>
            </a:r>
            <a:endParaRPr lang="pt-PT" sz="1500" b="1" spc="-4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52425" marR="3810" lvl="1" algn="just">
              <a:lnSpc>
                <a:spcPct val="150000"/>
              </a:lnSpc>
              <a:spcBef>
                <a:spcPts val="75"/>
              </a:spcBef>
              <a:buClr>
                <a:schemeClr val="accent6">
                  <a:lumMod val="75000"/>
                </a:schemeClr>
              </a:buClr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endParaRPr lang="pt-PT" sz="1500" b="1" spc="-4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638175" marR="3810" lvl="1" indent="-285750" algn="just">
              <a:lnSpc>
                <a:spcPct val="150000"/>
              </a:lnSpc>
              <a:spcBef>
                <a:spcPts val="75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500" b="1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Facilidade na participação de concursos de empreitadas</a:t>
            </a:r>
            <a:r>
              <a:rPr lang="pt-PT" sz="1500" dirty="0">
                <a:solidFill>
                  <a:schemeClr val="tx1"/>
                </a:solidFill>
                <a:latin typeface="Century Gothic" panose="020B0502020202020204" pitchFamily="34" charset="0"/>
                <a:cs typeface="Verdana"/>
              </a:rPr>
              <a:t> de obras públicas de pequenas, médias e de grande dimensão.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6378BE7D-DCA5-9EA2-979C-2C6E5966D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62" y="1901714"/>
            <a:ext cx="3362129" cy="427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62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9696E-B906-216B-0D8F-E2832BB21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416DFF57-A2FE-5C6E-7B7E-F808A2DE340C}"/>
              </a:ext>
            </a:extLst>
          </p:cNvPr>
          <p:cNvSpPr txBox="1"/>
          <p:nvPr/>
        </p:nvSpPr>
        <p:spPr>
          <a:xfrm>
            <a:off x="157890" y="685363"/>
            <a:ext cx="8627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F05F0E"/>
                </a:solidFill>
                <a:latin typeface="Verdana"/>
              </a:rPr>
              <a:t>5. Considerações Finais </a:t>
            </a:r>
            <a:endParaRPr lang="pt-AO" b="1" dirty="0">
              <a:solidFill>
                <a:srgbClr val="F05F0E"/>
              </a:solidFill>
              <a:latin typeface="Verdana"/>
            </a:endParaRPr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CACC178E-D9B9-B57C-33A0-050946ABDB24}"/>
              </a:ext>
            </a:extLst>
          </p:cNvPr>
          <p:cNvSpPr txBox="1"/>
          <p:nvPr/>
        </p:nvSpPr>
        <p:spPr>
          <a:xfrm>
            <a:off x="157890" y="1217834"/>
            <a:ext cx="8779922" cy="4945841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9525" rIns="0" bIns="0" rtlCol="0">
            <a:spAutoFit/>
          </a:bodyPr>
          <a:lstStyle/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Necessidade de se promover e aumentar significativamente a produção nacional, para reduzir as importações e diversificar as exportações, nos termos do </a:t>
            </a:r>
            <a:r>
              <a:rPr lang="pt-PT" sz="1600" b="1" dirty="0">
                <a:latin typeface="Verdana" panose="020B0604030504040204" pitchFamily="34" charset="0"/>
                <a:ea typeface="Verdana" panose="020B0604030504040204" pitchFamily="34" charset="0"/>
              </a:rPr>
              <a:t>DP n.º 213/23, de 30 de Outubro - Regime Jurídico de Incentivo à Produção Nacional</a:t>
            </a: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</a:p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Necessidade de se </a:t>
            </a:r>
            <a:r>
              <a:rPr lang="pt-PT" sz="1600" b="1" dirty="0">
                <a:latin typeface="Verdana" panose="020B0604030504040204" pitchFamily="34" charset="0"/>
                <a:ea typeface="Verdana" panose="020B0604030504040204" pitchFamily="34" charset="0"/>
              </a:rPr>
              <a:t>promover</a:t>
            </a: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 e </a:t>
            </a:r>
            <a:r>
              <a:rPr lang="pt-PT" sz="1600" b="1" dirty="0">
                <a:latin typeface="Verdana" panose="020B0604030504040204" pitchFamily="34" charset="0"/>
                <a:ea typeface="Verdana" panose="020B0604030504040204" pitchFamily="34" charset="0"/>
              </a:rPr>
              <a:t>aumentar</a:t>
            </a: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pt-PT" sz="1600" b="1" dirty="0">
                <a:latin typeface="Verdana" panose="020B0604030504040204" pitchFamily="34" charset="0"/>
                <a:ea typeface="Verdana" panose="020B0604030504040204" pitchFamily="34" charset="0"/>
              </a:rPr>
              <a:t>produção nacional </a:t>
            </a: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para assegurar a sustentabilidade da economia; </a:t>
            </a:r>
          </a:p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Necessidade de definição de políticas conducentes à garantia da utilização de bens e serviços produzidos ou fornecidos internamente, em todos os contratos públicos de aquisição de bens e serviços (domínio da Contratação Pública);</a:t>
            </a:r>
          </a:p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Necessidade de: </a:t>
            </a:r>
            <a:r>
              <a:rPr lang="pt-PT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(i) </a:t>
            </a: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galvanizar a capacidade da produção nacional e a </a:t>
            </a:r>
            <a:r>
              <a:rPr lang="pt-PT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pt-PT" sz="1600" b="1" i="1" dirty="0" err="1">
                <a:latin typeface="Verdana" panose="020B0604030504040204" pitchFamily="34" charset="0"/>
                <a:ea typeface="Verdana" panose="020B0604030504040204" pitchFamily="34" charset="0"/>
              </a:rPr>
              <a:t>ii</a:t>
            </a:r>
            <a:r>
              <a:rPr lang="pt-PT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) </a:t>
            </a: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diversificação da economia.</a:t>
            </a:r>
          </a:p>
        </p:txBody>
      </p:sp>
    </p:spTree>
    <p:extLst>
      <p:ext uri="{BB962C8B-B14F-4D97-AF65-F5344CB8AC3E}">
        <p14:creationId xmlns:p14="http://schemas.microsoft.com/office/powerpoint/2010/main" val="1120480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object 7"/>
          <p:cNvGrpSpPr/>
          <p:nvPr/>
        </p:nvGrpSpPr>
        <p:grpSpPr>
          <a:xfrm>
            <a:off x="1854707" y="2820928"/>
            <a:ext cx="5234940" cy="3316604"/>
            <a:chOff x="1854707" y="2820928"/>
            <a:chExt cx="5234940" cy="3316604"/>
          </a:xfrm>
        </p:grpSpPr>
        <p:sp>
          <p:nvSpPr>
            <p:cNvPr id="8" name="object 8"/>
            <p:cNvSpPr/>
            <p:nvPr/>
          </p:nvSpPr>
          <p:spPr>
            <a:xfrm>
              <a:off x="1854707" y="2820928"/>
              <a:ext cx="5234940" cy="33162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92807" y="2838958"/>
              <a:ext cx="5158105" cy="3240405"/>
            </a:xfrm>
            <a:custGeom>
              <a:avLst/>
              <a:gdLst/>
              <a:ahLst/>
              <a:cxnLst/>
              <a:rect l="l" t="t" r="r" b="b"/>
              <a:pathLst>
                <a:path w="5158105" h="3240404">
                  <a:moveTo>
                    <a:pt x="4617847" y="0"/>
                  </a:moveTo>
                  <a:lnTo>
                    <a:pt x="540004" y="0"/>
                  </a:lnTo>
                  <a:lnTo>
                    <a:pt x="490858" y="2207"/>
                  </a:lnTo>
                  <a:lnTo>
                    <a:pt x="442948" y="8701"/>
                  </a:lnTo>
                  <a:lnTo>
                    <a:pt x="396463" y="19292"/>
                  </a:lnTo>
                  <a:lnTo>
                    <a:pt x="351595" y="33788"/>
                  </a:lnTo>
                  <a:lnTo>
                    <a:pt x="308534" y="51999"/>
                  </a:lnTo>
                  <a:lnTo>
                    <a:pt x="267471" y="73735"/>
                  </a:lnTo>
                  <a:lnTo>
                    <a:pt x="228597" y="98803"/>
                  </a:lnTo>
                  <a:lnTo>
                    <a:pt x="192102" y="127015"/>
                  </a:lnTo>
                  <a:lnTo>
                    <a:pt x="158178" y="158178"/>
                  </a:lnTo>
                  <a:lnTo>
                    <a:pt x="127015" y="192102"/>
                  </a:lnTo>
                  <a:lnTo>
                    <a:pt x="98803" y="228597"/>
                  </a:lnTo>
                  <a:lnTo>
                    <a:pt x="73735" y="267471"/>
                  </a:lnTo>
                  <a:lnTo>
                    <a:pt x="51999" y="308534"/>
                  </a:lnTo>
                  <a:lnTo>
                    <a:pt x="33788" y="351595"/>
                  </a:lnTo>
                  <a:lnTo>
                    <a:pt x="19292" y="396463"/>
                  </a:lnTo>
                  <a:lnTo>
                    <a:pt x="8701" y="442948"/>
                  </a:lnTo>
                  <a:lnTo>
                    <a:pt x="2207" y="490858"/>
                  </a:lnTo>
                  <a:lnTo>
                    <a:pt x="0" y="540003"/>
                  </a:lnTo>
                  <a:lnTo>
                    <a:pt x="0" y="2700147"/>
                  </a:lnTo>
                  <a:lnTo>
                    <a:pt x="2207" y="2749292"/>
                  </a:lnTo>
                  <a:lnTo>
                    <a:pt x="8701" y="2797202"/>
                  </a:lnTo>
                  <a:lnTo>
                    <a:pt x="19292" y="2843685"/>
                  </a:lnTo>
                  <a:lnTo>
                    <a:pt x="33788" y="2888552"/>
                  </a:lnTo>
                  <a:lnTo>
                    <a:pt x="51999" y="2931611"/>
                  </a:lnTo>
                  <a:lnTo>
                    <a:pt x="73735" y="2972673"/>
                  </a:lnTo>
                  <a:lnTo>
                    <a:pt x="98803" y="3011545"/>
                  </a:lnTo>
                  <a:lnTo>
                    <a:pt x="127015" y="3048037"/>
                  </a:lnTo>
                  <a:lnTo>
                    <a:pt x="158178" y="3081959"/>
                  </a:lnTo>
                  <a:lnTo>
                    <a:pt x="192102" y="3113120"/>
                  </a:lnTo>
                  <a:lnTo>
                    <a:pt x="228597" y="3141330"/>
                  </a:lnTo>
                  <a:lnTo>
                    <a:pt x="267471" y="3166396"/>
                  </a:lnTo>
                  <a:lnTo>
                    <a:pt x="308534" y="3188130"/>
                  </a:lnTo>
                  <a:lnTo>
                    <a:pt x="351595" y="3206340"/>
                  </a:lnTo>
                  <a:lnTo>
                    <a:pt x="396463" y="3220835"/>
                  </a:lnTo>
                  <a:lnTo>
                    <a:pt x="442948" y="3231424"/>
                  </a:lnTo>
                  <a:lnTo>
                    <a:pt x="490858" y="3237918"/>
                  </a:lnTo>
                  <a:lnTo>
                    <a:pt x="540004" y="3240125"/>
                  </a:lnTo>
                  <a:lnTo>
                    <a:pt x="4617847" y="3240125"/>
                  </a:lnTo>
                  <a:lnTo>
                    <a:pt x="4666992" y="3237918"/>
                  </a:lnTo>
                  <a:lnTo>
                    <a:pt x="4714902" y="3231424"/>
                  </a:lnTo>
                  <a:lnTo>
                    <a:pt x="4761387" y="3220835"/>
                  </a:lnTo>
                  <a:lnTo>
                    <a:pt x="4806255" y="3206340"/>
                  </a:lnTo>
                  <a:lnTo>
                    <a:pt x="4849316" y="3188130"/>
                  </a:lnTo>
                  <a:lnTo>
                    <a:pt x="4890379" y="3166396"/>
                  </a:lnTo>
                  <a:lnTo>
                    <a:pt x="4929253" y="3141330"/>
                  </a:lnTo>
                  <a:lnTo>
                    <a:pt x="4965748" y="3113120"/>
                  </a:lnTo>
                  <a:lnTo>
                    <a:pt x="4999672" y="3081959"/>
                  </a:lnTo>
                  <a:lnTo>
                    <a:pt x="5030835" y="3048037"/>
                  </a:lnTo>
                  <a:lnTo>
                    <a:pt x="5059047" y="3011545"/>
                  </a:lnTo>
                  <a:lnTo>
                    <a:pt x="5084115" y="2972673"/>
                  </a:lnTo>
                  <a:lnTo>
                    <a:pt x="5105851" y="2931611"/>
                  </a:lnTo>
                  <a:lnTo>
                    <a:pt x="5124062" y="2888552"/>
                  </a:lnTo>
                  <a:lnTo>
                    <a:pt x="5138558" y="2843685"/>
                  </a:lnTo>
                  <a:lnTo>
                    <a:pt x="5149149" y="2797202"/>
                  </a:lnTo>
                  <a:lnTo>
                    <a:pt x="5155643" y="2749292"/>
                  </a:lnTo>
                  <a:lnTo>
                    <a:pt x="5157851" y="2700147"/>
                  </a:lnTo>
                  <a:lnTo>
                    <a:pt x="5157851" y="540003"/>
                  </a:lnTo>
                  <a:lnTo>
                    <a:pt x="5155643" y="490858"/>
                  </a:lnTo>
                  <a:lnTo>
                    <a:pt x="5149149" y="442948"/>
                  </a:lnTo>
                  <a:lnTo>
                    <a:pt x="5138558" y="396463"/>
                  </a:lnTo>
                  <a:lnTo>
                    <a:pt x="5124062" y="351595"/>
                  </a:lnTo>
                  <a:lnTo>
                    <a:pt x="5105851" y="308534"/>
                  </a:lnTo>
                  <a:lnTo>
                    <a:pt x="5084115" y="267471"/>
                  </a:lnTo>
                  <a:lnTo>
                    <a:pt x="5059047" y="228597"/>
                  </a:lnTo>
                  <a:lnTo>
                    <a:pt x="5030835" y="192102"/>
                  </a:lnTo>
                  <a:lnTo>
                    <a:pt x="4999672" y="158178"/>
                  </a:lnTo>
                  <a:lnTo>
                    <a:pt x="4965748" y="127015"/>
                  </a:lnTo>
                  <a:lnTo>
                    <a:pt x="4929253" y="98803"/>
                  </a:lnTo>
                  <a:lnTo>
                    <a:pt x="4890379" y="73735"/>
                  </a:lnTo>
                  <a:lnTo>
                    <a:pt x="4849316" y="51999"/>
                  </a:lnTo>
                  <a:lnTo>
                    <a:pt x="4806255" y="33788"/>
                  </a:lnTo>
                  <a:lnTo>
                    <a:pt x="4761387" y="19292"/>
                  </a:lnTo>
                  <a:lnTo>
                    <a:pt x="4714902" y="8701"/>
                  </a:lnTo>
                  <a:lnTo>
                    <a:pt x="4666992" y="2207"/>
                  </a:lnTo>
                  <a:lnTo>
                    <a:pt x="4617847" y="0"/>
                  </a:lnTo>
                  <a:close/>
                </a:path>
              </a:pathLst>
            </a:custGeom>
            <a:solidFill>
              <a:srgbClr val="001F5F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92807" y="2838958"/>
              <a:ext cx="5158105" cy="3240405"/>
            </a:xfrm>
            <a:custGeom>
              <a:avLst/>
              <a:gdLst/>
              <a:ahLst/>
              <a:cxnLst/>
              <a:rect l="l" t="t" r="r" b="b"/>
              <a:pathLst>
                <a:path w="5158105" h="3240404">
                  <a:moveTo>
                    <a:pt x="0" y="540003"/>
                  </a:moveTo>
                  <a:lnTo>
                    <a:pt x="2207" y="490858"/>
                  </a:lnTo>
                  <a:lnTo>
                    <a:pt x="8701" y="442948"/>
                  </a:lnTo>
                  <a:lnTo>
                    <a:pt x="19292" y="396463"/>
                  </a:lnTo>
                  <a:lnTo>
                    <a:pt x="33788" y="351595"/>
                  </a:lnTo>
                  <a:lnTo>
                    <a:pt x="51999" y="308534"/>
                  </a:lnTo>
                  <a:lnTo>
                    <a:pt x="73735" y="267471"/>
                  </a:lnTo>
                  <a:lnTo>
                    <a:pt x="98803" y="228597"/>
                  </a:lnTo>
                  <a:lnTo>
                    <a:pt x="127015" y="192102"/>
                  </a:lnTo>
                  <a:lnTo>
                    <a:pt x="158178" y="158178"/>
                  </a:lnTo>
                  <a:lnTo>
                    <a:pt x="192102" y="127015"/>
                  </a:lnTo>
                  <a:lnTo>
                    <a:pt x="228597" y="98803"/>
                  </a:lnTo>
                  <a:lnTo>
                    <a:pt x="267471" y="73735"/>
                  </a:lnTo>
                  <a:lnTo>
                    <a:pt x="308534" y="51999"/>
                  </a:lnTo>
                  <a:lnTo>
                    <a:pt x="351595" y="33788"/>
                  </a:lnTo>
                  <a:lnTo>
                    <a:pt x="396463" y="19292"/>
                  </a:lnTo>
                  <a:lnTo>
                    <a:pt x="442948" y="8701"/>
                  </a:lnTo>
                  <a:lnTo>
                    <a:pt x="490858" y="2207"/>
                  </a:lnTo>
                  <a:lnTo>
                    <a:pt x="540004" y="0"/>
                  </a:lnTo>
                  <a:lnTo>
                    <a:pt x="4617847" y="0"/>
                  </a:lnTo>
                  <a:lnTo>
                    <a:pt x="4666992" y="2207"/>
                  </a:lnTo>
                  <a:lnTo>
                    <a:pt x="4714902" y="8701"/>
                  </a:lnTo>
                  <a:lnTo>
                    <a:pt x="4761387" y="19292"/>
                  </a:lnTo>
                  <a:lnTo>
                    <a:pt x="4806255" y="33788"/>
                  </a:lnTo>
                  <a:lnTo>
                    <a:pt x="4849316" y="51999"/>
                  </a:lnTo>
                  <a:lnTo>
                    <a:pt x="4890379" y="73735"/>
                  </a:lnTo>
                  <a:lnTo>
                    <a:pt x="4929253" y="98803"/>
                  </a:lnTo>
                  <a:lnTo>
                    <a:pt x="4965748" y="127015"/>
                  </a:lnTo>
                  <a:lnTo>
                    <a:pt x="4999672" y="158178"/>
                  </a:lnTo>
                  <a:lnTo>
                    <a:pt x="5030835" y="192102"/>
                  </a:lnTo>
                  <a:lnTo>
                    <a:pt x="5059047" y="228597"/>
                  </a:lnTo>
                  <a:lnTo>
                    <a:pt x="5084115" y="267471"/>
                  </a:lnTo>
                  <a:lnTo>
                    <a:pt x="5105851" y="308534"/>
                  </a:lnTo>
                  <a:lnTo>
                    <a:pt x="5124062" y="351595"/>
                  </a:lnTo>
                  <a:lnTo>
                    <a:pt x="5138558" y="396463"/>
                  </a:lnTo>
                  <a:lnTo>
                    <a:pt x="5149149" y="442948"/>
                  </a:lnTo>
                  <a:lnTo>
                    <a:pt x="5155643" y="490858"/>
                  </a:lnTo>
                  <a:lnTo>
                    <a:pt x="5157851" y="540003"/>
                  </a:lnTo>
                  <a:lnTo>
                    <a:pt x="5157851" y="2700147"/>
                  </a:lnTo>
                  <a:lnTo>
                    <a:pt x="5155643" y="2749292"/>
                  </a:lnTo>
                  <a:lnTo>
                    <a:pt x="5149149" y="2797202"/>
                  </a:lnTo>
                  <a:lnTo>
                    <a:pt x="5138558" y="2843685"/>
                  </a:lnTo>
                  <a:lnTo>
                    <a:pt x="5124062" y="2888552"/>
                  </a:lnTo>
                  <a:lnTo>
                    <a:pt x="5105851" y="2931611"/>
                  </a:lnTo>
                  <a:lnTo>
                    <a:pt x="5084115" y="2972673"/>
                  </a:lnTo>
                  <a:lnTo>
                    <a:pt x="5059047" y="3011545"/>
                  </a:lnTo>
                  <a:lnTo>
                    <a:pt x="5030835" y="3048037"/>
                  </a:lnTo>
                  <a:lnTo>
                    <a:pt x="4999672" y="3081959"/>
                  </a:lnTo>
                  <a:lnTo>
                    <a:pt x="4965748" y="3113120"/>
                  </a:lnTo>
                  <a:lnTo>
                    <a:pt x="4929253" y="3141330"/>
                  </a:lnTo>
                  <a:lnTo>
                    <a:pt x="4890379" y="3166396"/>
                  </a:lnTo>
                  <a:lnTo>
                    <a:pt x="4849316" y="3188130"/>
                  </a:lnTo>
                  <a:lnTo>
                    <a:pt x="4806255" y="3206340"/>
                  </a:lnTo>
                  <a:lnTo>
                    <a:pt x="4761387" y="3220835"/>
                  </a:lnTo>
                  <a:lnTo>
                    <a:pt x="4714902" y="3231424"/>
                  </a:lnTo>
                  <a:lnTo>
                    <a:pt x="4666992" y="3237918"/>
                  </a:lnTo>
                  <a:lnTo>
                    <a:pt x="4617847" y="3240125"/>
                  </a:lnTo>
                  <a:lnTo>
                    <a:pt x="540004" y="3240125"/>
                  </a:lnTo>
                  <a:lnTo>
                    <a:pt x="490858" y="3237918"/>
                  </a:lnTo>
                  <a:lnTo>
                    <a:pt x="442948" y="3231424"/>
                  </a:lnTo>
                  <a:lnTo>
                    <a:pt x="396463" y="3220835"/>
                  </a:lnTo>
                  <a:lnTo>
                    <a:pt x="351595" y="3206340"/>
                  </a:lnTo>
                  <a:lnTo>
                    <a:pt x="308534" y="3188130"/>
                  </a:lnTo>
                  <a:lnTo>
                    <a:pt x="267471" y="3166396"/>
                  </a:lnTo>
                  <a:lnTo>
                    <a:pt x="228597" y="3141330"/>
                  </a:lnTo>
                  <a:lnTo>
                    <a:pt x="192102" y="3113120"/>
                  </a:lnTo>
                  <a:lnTo>
                    <a:pt x="158178" y="3081959"/>
                  </a:lnTo>
                  <a:lnTo>
                    <a:pt x="127015" y="3048037"/>
                  </a:lnTo>
                  <a:lnTo>
                    <a:pt x="98803" y="3011545"/>
                  </a:lnTo>
                  <a:lnTo>
                    <a:pt x="73735" y="2972673"/>
                  </a:lnTo>
                  <a:lnTo>
                    <a:pt x="51999" y="2931611"/>
                  </a:lnTo>
                  <a:lnTo>
                    <a:pt x="33788" y="2888552"/>
                  </a:lnTo>
                  <a:lnTo>
                    <a:pt x="19292" y="2843685"/>
                  </a:lnTo>
                  <a:lnTo>
                    <a:pt x="8701" y="2797202"/>
                  </a:lnTo>
                  <a:lnTo>
                    <a:pt x="2207" y="2749292"/>
                  </a:lnTo>
                  <a:lnTo>
                    <a:pt x="0" y="2700147"/>
                  </a:lnTo>
                  <a:lnTo>
                    <a:pt x="0" y="540003"/>
                  </a:lnTo>
                  <a:close/>
                </a:path>
              </a:pathLst>
            </a:custGeom>
            <a:ln w="9525"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978532" y="3328161"/>
            <a:ext cx="5001260" cy="1909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9940" marR="781050" indent="-1905" algn="ctr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FFFFFF"/>
                </a:solidFill>
                <a:latin typeface="Verdana"/>
                <a:cs typeface="Verdana"/>
              </a:rPr>
              <a:t>Serviço Nacional da  Contratação</a:t>
            </a:r>
            <a:r>
              <a:rPr sz="2400" b="1" i="1" spc="-8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400" b="1" i="1" spc="-5" dirty="0">
                <a:solidFill>
                  <a:srgbClr val="FFFFFF"/>
                </a:solidFill>
                <a:latin typeface="Verdana"/>
                <a:cs typeface="Verdana"/>
              </a:rPr>
              <a:t>Pública</a:t>
            </a:r>
            <a:endParaRPr sz="2400" dirty="0">
              <a:latin typeface="Verdana"/>
              <a:cs typeface="Verdana"/>
            </a:endParaRPr>
          </a:p>
          <a:p>
            <a:pPr marL="1905" algn="ctr">
              <a:lnSpc>
                <a:spcPct val="100000"/>
              </a:lnSpc>
              <a:spcBef>
                <a:spcPts val="925"/>
              </a:spcBef>
            </a:pPr>
            <a:r>
              <a:rPr sz="1800" b="1" spc="-5" dirty="0">
                <a:solidFill>
                  <a:srgbClr val="FFFFFF"/>
                </a:solidFill>
                <a:latin typeface="Verdana"/>
                <a:cs typeface="Verdana"/>
                <a:hlinkClick r:id="rId3"/>
              </a:rPr>
              <a:t>sncp@minfin.gov.ao</a:t>
            </a:r>
            <a:endParaRPr sz="1800" dirty="0">
              <a:latin typeface="Verdana"/>
              <a:cs typeface="Verdana"/>
            </a:endParaRPr>
          </a:p>
          <a:p>
            <a:pPr marL="2540" algn="ctr">
              <a:lnSpc>
                <a:spcPct val="100000"/>
              </a:lnSpc>
              <a:spcBef>
                <a:spcPts val="580"/>
              </a:spcBef>
            </a:pPr>
            <a:r>
              <a:rPr sz="1400" b="1" dirty="0">
                <a:solidFill>
                  <a:srgbClr val="FFFFFF"/>
                </a:solidFill>
                <a:latin typeface="Verdana"/>
                <a:cs typeface="Verdana"/>
              </a:rPr>
              <a:t>Tlf: 222 70 62 21/22; Tlm: 942 64 22</a:t>
            </a:r>
            <a:r>
              <a:rPr sz="1400" b="1" spc="-6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b="1" dirty="0">
                <a:solidFill>
                  <a:srgbClr val="FFFFFF"/>
                </a:solidFill>
                <a:latin typeface="Verdana"/>
                <a:cs typeface="Verdana"/>
              </a:rPr>
              <a:t>51</a:t>
            </a:r>
            <a:endParaRPr sz="1400" dirty="0">
              <a:latin typeface="Verdana"/>
              <a:cs typeface="Verdana"/>
            </a:endParaRPr>
          </a:p>
          <a:p>
            <a:pPr marL="12065" marR="5080" algn="ctr">
              <a:lnSpc>
                <a:spcPct val="100000"/>
              </a:lnSpc>
              <a:spcBef>
                <a:spcPts val="850"/>
              </a:spcBef>
            </a:pP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Rua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Kwamne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N’krumah,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217 –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221, Edifício Metrópolis,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3º 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Andar, Maianga-Luanda, Caixa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Postal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n.º</a:t>
            </a:r>
            <a:r>
              <a:rPr sz="1200" b="1" spc="-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6869</a:t>
            </a:r>
            <a:endParaRPr sz="1200" dirty="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82644" y="1201038"/>
            <a:ext cx="4373245" cy="93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i="1" spc="-5" dirty="0">
                <a:latin typeface="Arial"/>
                <a:cs typeface="Arial"/>
              </a:rPr>
              <a:t>“o </a:t>
            </a:r>
            <a:r>
              <a:rPr sz="1600" b="1" i="1" spc="-10" dirty="0">
                <a:latin typeface="Arial"/>
                <a:cs typeface="Arial"/>
              </a:rPr>
              <a:t>sucesso </a:t>
            </a:r>
            <a:r>
              <a:rPr sz="1600" b="1" i="1" spc="-5" dirty="0">
                <a:latin typeface="Arial"/>
                <a:cs typeface="Arial"/>
              </a:rPr>
              <a:t>é ir de </a:t>
            </a:r>
            <a:r>
              <a:rPr sz="1600" b="1" i="1" spc="-10" dirty="0">
                <a:latin typeface="Arial"/>
                <a:cs typeface="Arial"/>
              </a:rPr>
              <a:t>fracasso em </a:t>
            </a:r>
            <a:r>
              <a:rPr sz="1600" b="1" i="1" spc="-5" dirty="0">
                <a:latin typeface="Arial"/>
                <a:cs typeface="Arial"/>
              </a:rPr>
              <a:t>fracasso </a:t>
            </a:r>
            <a:r>
              <a:rPr sz="1600" b="1" i="1" spc="-10" dirty="0">
                <a:latin typeface="Arial"/>
                <a:cs typeface="Arial"/>
              </a:rPr>
              <a:t>sem  </a:t>
            </a:r>
            <a:r>
              <a:rPr sz="1600" b="1" i="1" spc="-5" dirty="0">
                <a:latin typeface="Arial"/>
                <a:cs typeface="Arial"/>
              </a:rPr>
              <a:t>perder o</a:t>
            </a:r>
            <a:r>
              <a:rPr sz="1600" b="1" i="1" spc="15" dirty="0">
                <a:latin typeface="Arial"/>
                <a:cs typeface="Arial"/>
              </a:rPr>
              <a:t> </a:t>
            </a:r>
            <a:r>
              <a:rPr sz="1600" b="1" i="1" spc="-5" dirty="0">
                <a:latin typeface="Arial"/>
                <a:cs typeface="Arial"/>
              </a:rPr>
              <a:t>entusiasmo”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200" i="1" dirty="0">
                <a:latin typeface="Arial"/>
                <a:cs typeface="Arial"/>
              </a:rPr>
              <a:t>Winston</a:t>
            </a:r>
            <a:r>
              <a:rPr sz="1200" i="1" spc="-3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Churchill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01846" y="2400757"/>
            <a:ext cx="67945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Verdana"/>
                <a:cs typeface="Verdana"/>
              </a:rPr>
              <a:t>FIM</a:t>
            </a:r>
            <a:endParaRPr sz="2400">
              <a:latin typeface="Verdana"/>
              <a:cs typeface="Verdana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1809750" cy="1123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de cantos arredondados 3"/>
          <p:cNvSpPr/>
          <p:nvPr/>
        </p:nvSpPr>
        <p:spPr>
          <a:xfrm>
            <a:off x="590457" y="880245"/>
            <a:ext cx="8185572" cy="7503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621635" y="1750067"/>
            <a:ext cx="8185572" cy="7503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5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04100" y="905907"/>
            <a:ext cx="7565767" cy="30777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pt-PT" sz="1400" b="1" dirty="0">
                <a:latin typeface="Verdana" panose="020B0604030504040204" pitchFamily="34" charset="0"/>
                <a:ea typeface="Verdana" panose="020B0604030504040204" pitchFamily="34" charset="0"/>
              </a:rPr>
              <a:t>Enquadramento 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090759" y="1881148"/>
            <a:ext cx="7802834" cy="30777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pt-PT" sz="1400" b="1">
                <a:latin typeface="Verdana" panose="020B0604030504040204" pitchFamily="34" charset="0"/>
                <a:ea typeface="Verdana" panose="020B0604030504040204" pitchFamily="34" charset="0"/>
              </a:rPr>
              <a:t>Procedimentos de Apoio à Produção Nacional </a:t>
            </a:r>
            <a:endParaRPr lang="pt-PT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object 2"/>
          <p:cNvSpPr txBox="1"/>
          <p:nvPr/>
        </p:nvSpPr>
        <p:spPr>
          <a:xfrm>
            <a:off x="3860428" y="243482"/>
            <a:ext cx="3430692" cy="44050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>
              <a:spcBef>
                <a:spcPts val="75"/>
              </a:spcBef>
            </a:pPr>
            <a:r>
              <a:rPr lang="pt-PT" sz="2800" b="1" spc="-4" dirty="0">
                <a:solidFill>
                  <a:srgbClr val="F160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Tópicos</a:t>
            </a:r>
            <a:r>
              <a:rPr lang="pt-PT" sz="2800" b="1" u="sng" spc="-4" dirty="0">
                <a:solidFill>
                  <a:srgbClr val="F160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pt-PT" sz="2800" b="1" spc="-4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endParaRPr lang="pt-PT" sz="28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24" name="Elipse 23"/>
          <p:cNvSpPr/>
          <p:nvPr/>
        </p:nvSpPr>
        <p:spPr>
          <a:xfrm>
            <a:off x="594359" y="776782"/>
            <a:ext cx="496400" cy="5583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5" name="Elipse 24"/>
          <p:cNvSpPr/>
          <p:nvPr/>
        </p:nvSpPr>
        <p:spPr>
          <a:xfrm>
            <a:off x="609907" y="1762628"/>
            <a:ext cx="496400" cy="5583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" name="Retângulo de cantos arredondados 5">
            <a:extLst>
              <a:ext uri="{FF2B5EF4-FFF2-40B4-BE49-F238E27FC236}">
                <a16:creationId xmlns:a16="http://schemas.microsoft.com/office/drawing/2014/main" id="{9FF93150-96FD-7BD2-7C74-F62AAF63C6B2}"/>
              </a:ext>
            </a:extLst>
          </p:cNvPr>
          <p:cNvSpPr/>
          <p:nvPr/>
        </p:nvSpPr>
        <p:spPr>
          <a:xfrm>
            <a:off x="619115" y="2669164"/>
            <a:ext cx="8185572" cy="7503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5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EA168A3-C453-A556-0584-1B3197E18B52}"/>
              </a:ext>
            </a:extLst>
          </p:cNvPr>
          <p:cNvSpPr txBox="1"/>
          <p:nvPr/>
        </p:nvSpPr>
        <p:spPr>
          <a:xfrm>
            <a:off x="1102487" y="2791644"/>
            <a:ext cx="7802834" cy="30777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pt-PT" sz="1400" b="1" dirty="0">
                <a:latin typeface="Verdana" panose="020B0604030504040204" pitchFamily="34" charset="0"/>
                <a:ea typeface="Verdana" panose="020B0604030504040204" pitchFamily="34" charset="0"/>
              </a:rPr>
              <a:t>Resultados Alcançados (2023 – Julho/2024)</a:t>
            </a:r>
          </a:p>
        </p:txBody>
      </p:sp>
      <p:sp>
        <p:nvSpPr>
          <p:cNvPr id="5" name="Elipse 24">
            <a:extLst>
              <a:ext uri="{FF2B5EF4-FFF2-40B4-BE49-F238E27FC236}">
                <a16:creationId xmlns:a16="http://schemas.microsoft.com/office/drawing/2014/main" id="{1C19488A-334C-DF37-AE69-41D75732A66A}"/>
              </a:ext>
            </a:extLst>
          </p:cNvPr>
          <p:cNvSpPr/>
          <p:nvPr/>
        </p:nvSpPr>
        <p:spPr>
          <a:xfrm>
            <a:off x="621635" y="2673124"/>
            <a:ext cx="496400" cy="5583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7" name="Retângulo de cantos arredondados 5">
            <a:extLst>
              <a:ext uri="{FF2B5EF4-FFF2-40B4-BE49-F238E27FC236}">
                <a16:creationId xmlns:a16="http://schemas.microsoft.com/office/drawing/2014/main" id="{675FE30A-229C-F630-F568-D52113864363}"/>
              </a:ext>
            </a:extLst>
          </p:cNvPr>
          <p:cNvSpPr/>
          <p:nvPr/>
        </p:nvSpPr>
        <p:spPr>
          <a:xfrm>
            <a:off x="606002" y="3641549"/>
            <a:ext cx="8185572" cy="7503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D94B1B6-BBB6-2045-6517-2B597AEB32C7}"/>
              </a:ext>
            </a:extLst>
          </p:cNvPr>
          <p:cNvSpPr txBox="1"/>
          <p:nvPr/>
        </p:nvSpPr>
        <p:spPr>
          <a:xfrm>
            <a:off x="1086854" y="3713857"/>
            <a:ext cx="7802834" cy="30777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pt-PT" sz="1400" b="1" dirty="0">
                <a:latin typeface="Verdana" panose="020B0604030504040204" pitchFamily="34" charset="0"/>
                <a:ea typeface="Verdana" panose="020B0604030504040204" pitchFamily="34" charset="0"/>
              </a:rPr>
              <a:t>Inclusão das MPME nas Compras Públicas</a:t>
            </a:r>
          </a:p>
        </p:txBody>
      </p:sp>
      <p:sp>
        <p:nvSpPr>
          <p:cNvPr id="9" name="Elipse 24">
            <a:extLst>
              <a:ext uri="{FF2B5EF4-FFF2-40B4-BE49-F238E27FC236}">
                <a16:creationId xmlns:a16="http://schemas.microsoft.com/office/drawing/2014/main" id="{9DB7ABF7-BCF8-1DD2-FB8C-1A9EDE82785A}"/>
              </a:ext>
            </a:extLst>
          </p:cNvPr>
          <p:cNvSpPr/>
          <p:nvPr/>
        </p:nvSpPr>
        <p:spPr>
          <a:xfrm>
            <a:off x="606002" y="3595337"/>
            <a:ext cx="496400" cy="5583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4" name="Retângulo de cantos arredondados 5">
            <a:extLst>
              <a:ext uri="{FF2B5EF4-FFF2-40B4-BE49-F238E27FC236}">
                <a16:creationId xmlns:a16="http://schemas.microsoft.com/office/drawing/2014/main" id="{B8CC2BCA-709E-BC4E-D1FD-B9D8D4C2D7DB}"/>
              </a:ext>
            </a:extLst>
          </p:cNvPr>
          <p:cNvSpPr/>
          <p:nvPr/>
        </p:nvSpPr>
        <p:spPr>
          <a:xfrm>
            <a:off x="619115" y="4523522"/>
            <a:ext cx="8185572" cy="7503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Elipse 24">
            <a:extLst>
              <a:ext uri="{FF2B5EF4-FFF2-40B4-BE49-F238E27FC236}">
                <a16:creationId xmlns:a16="http://schemas.microsoft.com/office/drawing/2014/main" id="{8DA53CCA-52FB-31F9-5650-E91643FCC777}"/>
              </a:ext>
            </a:extLst>
          </p:cNvPr>
          <p:cNvSpPr/>
          <p:nvPr/>
        </p:nvSpPr>
        <p:spPr>
          <a:xfrm>
            <a:off x="588073" y="4473878"/>
            <a:ext cx="496400" cy="5583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219722-F051-8ED1-2966-62AFFDCA1FFF}"/>
              </a:ext>
            </a:extLst>
          </p:cNvPr>
          <p:cNvSpPr txBox="1"/>
          <p:nvPr/>
        </p:nvSpPr>
        <p:spPr>
          <a:xfrm>
            <a:off x="1086854" y="4610329"/>
            <a:ext cx="7802834" cy="30777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pt-PT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Considerações Finais </a:t>
            </a:r>
          </a:p>
        </p:txBody>
      </p:sp>
    </p:spTree>
    <p:extLst>
      <p:ext uri="{BB962C8B-B14F-4D97-AF65-F5344CB8AC3E}">
        <p14:creationId xmlns:p14="http://schemas.microsoft.com/office/powerpoint/2010/main" val="2926963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3"/>
          <p:cNvSpPr txBox="1">
            <a:spLocks/>
          </p:cNvSpPr>
          <p:nvPr/>
        </p:nvSpPr>
        <p:spPr>
          <a:xfrm>
            <a:off x="320186" y="1828944"/>
            <a:ext cx="8439150" cy="567941"/>
          </a:xfrm>
          <a:prstGeom prst="rect">
            <a:avLst/>
          </a:prstGeom>
        </p:spPr>
        <p:txBody>
          <a:bodyPr lIns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975"/>
              </a:spcAft>
              <a:buNone/>
            </a:pPr>
            <a:r>
              <a:rPr lang="pt-PT" altLang="pt-PT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Serviço Nacional da Contratação Pública (SNCP) é o órgão responsável por regular, monitorizar e supervisionar a Contratação Pública em Angola</a:t>
            </a:r>
            <a:endParaRPr lang="pt-PT" sz="135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2" name="Freeform 16"/>
          <p:cNvSpPr>
            <a:spLocks noChangeAspect="1" noEditPoints="1"/>
          </p:cNvSpPr>
          <p:nvPr/>
        </p:nvSpPr>
        <p:spPr bwMode="auto">
          <a:xfrm>
            <a:off x="5168983" y="2961105"/>
            <a:ext cx="324594" cy="210551"/>
          </a:xfrm>
          <a:custGeom>
            <a:avLst/>
            <a:gdLst>
              <a:gd name="T0" fmla="*/ 616 w 688"/>
              <a:gd name="T1" fmla="*/ 287 h 359"/>
              <a:gd name="T2" fmla="*/ 631 w 688"/>
              <a:gd name="T3" fmla="*/ 359 h 359"/>
              <a:gd name="T4" fmla="*/ 587 w 688"/>
              <a:gd name="T5" fmla="*/ 359 h 359"/>
              <a:gd name="T6" fmla="*/ 602 w 688"/>
              <a:gd name="T7" fmla="*/ 287 h 359"/>
              <a:gd name="T8" fmla="*/ 616 w 688"/>
              <a:gd name="T9" fmla="*/ 287 h 359"/>
              <a:gd name="T10" fmla="*/ 602 w 688"/>
              <a:gd name="T11" fmla="*/ 86 h 359"/>
              <a:gd name="T12" fmla="*/ 602 w 688"/>
              <a:gd name="T13" fmla="*/ 273 h 359"/>
              <a:gd name="T14" fmla="*/ 616 w 688"/>
              <a:gd name="T15" fmla="*/ 273 h 359"/>
              <a:gd name="T16" fmla="*/ 616 w 688"/>
              <a:gd name="T17" fmla="*/ 81 h 359"/>
              <a:gd name="T18" fmla="*/ 688 w 688"/>
              <a:gd name="T19" fmla="*/ 57 h 359"/>
              <a:gd name="T20" fmla="*/ 344 w 688"/>
              <a:gd name="T21" fmla="*/ 0 h 359"/>
              <a:gd name="T22" fmla="*/ 0 w 688"/>
              <a:gd name="T23" fmla="*/ 57 h 359"/>
              <a:gd name="T24" fmla="*/ 344 w 688"/>
              <a:gd name="T25" fmla="*/ 173 h 359"/>
              <a:gd name="T26" fmla="*/ 602 w 688"/>
              <a:gd name="T27" fmla="*/ 86 h 359"/>
              <a:gd name="T28" fmla="*/ 143 w 688"/>
              <a:gd name="T29" fmla="*/ 129 h 359"/>
              <a:gd name="T30" fmla="*/ 143 w 688"/>
              <a:gd name="T31" fmla="*/ 199 h 359"/>
              <a:gd name="T32" fmla="*/ 143 w 688"/>
              <a:gd name="T33" fmla="*/ 199 h 359"/>
              <a:gd name="T34" fmla="*/ 143 w 688"/>
              <a:gd name="T35" fmla="*/ 206 h 359"/>
              <a:gd name="T36" fmla="*/ 146 w 688"/>
              <a:gd name="T37" fmla="*/ 213 h 359"/>
              <a:gd name="T38" fmla="*/ 149 w 688"/>
              <a:gd name="T39" fmla="*/ 219 h 359"/>
              <a:gd name="T40" fmla="*/ 154 w 688"/>
              <a:gd name="T41" fmla="*/ 225 h 359"/>
              <a:gd name="T42" fmla="*/ 154 w 688"/>
              <a:gd name="T43" fmla="*/ 225 h 359"/>
              <a:gd name="T44" fmla="*/ 169 w 688"/>
              <a:gd name="T45" fmla="*/ 238 h 359"/>
              <a:gd name="T46" fmla="*/ 189 w 688"/>
              <a:gd name="T47" fmla="*/ 253 h 359"/>
              <a:gd name="T48" fmla="*/ 211 w 688"/>
              <a:gd name="T49" fmla="*/ 267 h 359"/>
              <a:gd name="T50" fmla="*/ 236 w 688"/>
              <a:gd name="T51" fmla="*/ 282 h 359"/>
              <a:gd name="T52" fmla="*/ 264 w 688"/>
              <a:gd name="T53" fmla="*/ 295 h 359"/>
              <a:gd name="T54" fmla="*/ 291 w 688"/>
              <a:gd name="T55" fmla="*/ 306 h 359"/>
              <a:gd name="T56" fmla="*/ 305 w 688"/>
              <a:gd name="T57" fmla="*/ 310 h 359"/>
              <a:gd name="T58" fmla="*/ 319 w 688"/>
              <a:gd name="T59" fmla="*/ 312 h 359"/>
              <a:gd name="T60" fmla="*/ 332 w 688"/>
              <a:gd name="T61" fmla="*/ 315 h 359"/>
              <a:gd name="T62" fmla="*/ 344 w 688"/>
              <a:gd name="T63" fmla="*/ 315 h 359"/>
              <a:gd name="T64" fmla="*/ 344 w 688"/>
              <a:gd name="T65" fmla="*/ 315 h 359"/>
              <a:gd name="T66" fmla="*/ 356 w 688"/>
              <a:gd name="T67" fmla="*/ 315 h 359"/>
              <a:gd name="T68" fmla="*/ 369 w 688"/>
              <a:gd name="T69" fmla="*/ 312 h 359"/>
              <a:gd name="T70" fmla="*/ 383 w 688"/>
              <a:gd name="T71" fmla="*/ 310 h 359"/>
              <a:gd name="T72" fmla="*/ 397 w 688"/>
              <a:gd name="T73" fmla="*/ 306 h 359"/>
              <a:gd name="T74" fmla="*/ 424 w 688"/>
              <a:gd name="T75" fmla="*/ 295 h 359"/>
              <a:gd name="T76" fmla="*/ 452 w 688"/>
              <a:gd name="T77" fmla="*/ 282 h 359"/>
              <a:gd name="T78" fmla="*/ 477 w 688"/>
              <a:gd name="T79" fmla="*/ 267 h 359"/>
              <a:gd name="T80" fmla="*/ 499 w 688"/>
              <a:gd name="T81" fmla="*/ 253 h 359"/>
              <a:gd name="T82" fmla="*/ 519 w 688"/>
              <a:gd name="T83" fmla="*/ 238 h 359"/>
              <a:gd name="T84" fmla="*/ 534 w 688"/>
              <a:gd name="T85" fmla="*/ 225 h 359"/>
              <a:gd name="T86" fmla="*/ 534 w 688"/>
              <a:gd name="T87" fmla="*/ 225 h 359"/>
              <a:gd name="T88" fmla="*/ 539 w 688"/>
              <a:gd name="T89" fmla="*/ 219 h 359"/>
              <a:gd name="T90" fmla="*/ 542 w 688"/>
              <a:gd name="T91" fmla="*/ 213 h 359"/>
              <a:gd name="T92" fmla="*/ 545 w 688"/>
              <a:gd name="T93" fmla="*/ 206 h 359"/>
              <a:gd name="T94" fmla="*/ 545 w 688"/>
              <a:gd name="T95" fmla="*/ 199 h 359"/>
              <a:gd name="T96" fmla="*/ 545 w 688"/>
              <a:gd name="T97" fmla="*/ 129 h 359"/>
              <a:gd name="T98" fmla="*/ 344 w 688"/>
              <a:gd name="T99" fmla="*/ 195 h 359"/>
              <a:gd name="T100" fmla="*/ 143 w 688"/>
              <a:gd name="T101" fmla="*/ 12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8" h="359">
                <a:moveTo>
                  <a:pt x="616" y="287"/>
                </a:moveTo>
                <a:lnTo>
                  <a:pt x="631" y="359"/>
                </a:lnTo>
                <a:lnTo>
                  <a:pt x="587" y="359"/>
                </a:lnTo>
                <a:lnTo>
                  <a:pt x="602" y="287"/>
                </a:lnTo>
                <a:lnTo>
                  <a:pt x="616" y="287"/>
                </a:lnTo>
                <a:close/>
                <a:moveTo>
                  <a:pt x="602" y="86"/>
                </a:moveTo>
                <a:lnTo>
                  <a:pt x="602" y="273"/>
                </a:lnTo>
                <a:lnTo>
                  <a:pt x="616" y="273"/>
                </a:lnTo>
                <a:lnTo>
                  <a:pt x="616" y="81"/>
                </a:lnTo>
                <a:lnTo>
                  <a:pt x="688" y="57"/>
                </a:lnTo>
                <a:lnTo>
                  <a:pt x="344" y="0"/>
                </a:lnTo>
                <a:lnTo>
                  <a:pt x="0" y="57"/>
                </a:lnTo>
                <a:lnTo>
                  <a:pt x="344" y="173"/>
                </a:lnTo>
                <a:lnTo>
                  <a:pt x="602" y="86"/>
                </a:lnTo>
                <a:close/>
                <a:moveTo>
                  <a:pt x="143" y="129"/>
                </a:moveTo>
                <a:lnTo>
                  <a:pt x="143" y="199"/>
                </a:lnTo>
                <a:lnTo>
                  <a:pt x="143" y="199"/>
                </a:lnTo>
                <a:lnTo>
                  <a:pt x="143" y="206"/>
                </a:lnTo>
                <a:lnTo>
                  <a:pt x="146" y="213"/>
                </a:lnTo>
                <a:lnTo>
                  <a:pt x="149" y="219"/>
                </a:lnTo>
                <a:lnTo>
                  <a:pt x="154" y="225"/>
                </a:lnTo>
                <a:lnTo>
                  <a:pt x="154" y="225"/>
                </a:lnTo>
                <a:lnTo>
                  <a:pt x="169" y="238"/>
                </a:lnTo>
                <a:lnTo>
                  <a:pt x="189" y="253"/>
                </a:lnTo>
                <a:lnTo>
                  <a:pt x="211" y="267"/>
                </a:lnTo>
                <a:lnTo>
                  <a:pt x="236" y="282"/>
                </a:lnTo>
                <a:lnTo>
                  <a:pt x="264" y="295"/>
                </a:lnTo>
                <a:lnTo>
                  <a:pt x="291" y="306"/>
                </a:lnTo>
                <a:lnTo>
                  <a:pt x="305" y="310"/>
                </a:lnTo>
                <a:lnTo>
                  <a:pt x="319" y="312"/>
                </a:lnTo>
                <a:lnTo>
                  <a:pt x="332" y="315"/>
                </a:lnTo>
                <a:lnTo>
                  <a:pt x="344" y="315"/>
                </a:lnTo>
                <a:lnTo>
                  <a:pt x="344" y="315"/>
                </a:lnTo>
                <a:lnTo>
                  <a:pt x="356" y="315"/>
                </a:lnTo>
                <a:lnTo>
                  <a:pt x="369" y="312"/>
                </a:lnTo>
                <a:lnTo>
                  <a:pt x="383" y="310"/>
                </a:lnTo>
                <a:lnTo>
                  <a:pt x="397" y="306"/>
                </a:lnTo>
                <a:lnTo>
                  <a:pt x="424" y="295"/>
                </a:lnTo>
                <a:lnTo>
                  <a:pt x="452" y="282"/>
                </a:lnTo>
                <a:lnTo>
                  <a:pt x="477" y="267"/>
                </a:lnTo>
                <a:lnTo>
                  <a:pt x="499" y="253"/>
                </a:lnTo>
                <a:lnTo>
                  <a:pt x="519" y="238"/>
                </a:lnTo>
                <a:lnTo>
                  <a:pt x="534" y="225"/>
                </a:lnTo>
                <a:lnTo>
                  <a:pt x="534" y="225"/>
                </a:lnTo>
                <a:lnTo>
                  <a:pt x="539" y="219"/>
                </a:lnTo>
                <a:lnTo>
                  <a:pt x="542" y="213"/>
                </a:lnTo>
                <a:lnTo>
                  <a:pt x="545" y="206"/>
                </a:lnTo>
                <a:lnTo>
                  <a:pt x="545" y="199"/>
                </a:lnTo>
                <a:lnTo>
                  <a:pt x="545" y="129"/>
                </a:lnTo>
                <a:lnTo>
                  <a:pt x="344" y="195"/>
                </a:lnTo>
                <a:lnTo>
                  <a:pt x="143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5613" tIns="37806" rIns="75613" bIns="37806" numCol="1" anchor="t" anchorCtr="0" compatLnSpc="1">
            <a:prstTxWarp prst="textNoShape">
              <a:avLst/>
            </a:prstTxWarp>
          </a:bodyPr>
          <a:lstStyle/>
          <a:p>
            <a:endParaRPr lang="pt-PT" sz="1350" dirty="0">
              <a:solidFill>
                <a:srgbClr val="0376BD"/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394917" y="3019494"/>
            <a:ext cx="210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71500" hangingPunct="0"/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Cumprimento do Quadro Legal </a:t>
            </a:r>
          </a:p>
        </p:txBody>
      </p:sp>
      <p:pic>
        <p:nvPicPr>
          <p:cNvPr id="76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472" y="3615957"/>
            <a:ext cx="1002635" cy="35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Oval 80"/>
          <p:cNvSpPr/>
          <p:nvPr/>
        </p:nvSpPr>
        <p:spPr bwMode="gray">
          <a:xfrm>
            <a:off x="3459539" y="2984879"/>
            <a:ext cx="1930500" cy="1929397"/>
          </a:xfrm>
          <a:prstGeom prst="ellipse">
            <a:avLst/>
          </a:prstGeom>
          <a:noFill/>
          <a:ln w="603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66675" tIns="66675" rIns="66675" bIns="66675" rtlCol="0" anchor="ctr"/>
          <a:lstStyle/>
          <a:p>
            <a:pPr algn="ctr">
              <a:lnSpc>
                <a:spcPts val="1650"/>
              </a:lnSpc>
            </a:pPr>
            <a:endParaRPr lang="pt-PT" sz="1350" b="1" i="1" dirty="0">
              <a:solidFill>
                <a:srgbClr val="F1600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ts val="1650"/>
              </a:lnSpc>
            </a:pPr>
            <a:endParaRPr lang="pt-PT" sz="1350" b="1" i="1" dirty="0">
              <a:solidFill>
                <a:srgbClr val="F1600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ts val="1650"/>
              </a:lnSpc>
            </a:pPr>
            <a:endParaRPr lang="pt-PT" sz="1350" b="1" i="1" dirty="0">
              <a:solidFill>
                <a:srgbClr val="F1600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ts val="1650"/>
              </a:lnSpc>
            </a:pPr>
            <a:r>
              <a:rPr lang="pt-PT" sz="1350" b="1" i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Pilares de </a:t>
            </a:r>
          </a:p>
          <a:p>
            <a:pPr algn="ctr">
              <a:lnSpc>
                <a:spcPts val="1650"/>
              </a:lnSpc>
            </a:pPr>
            <a:r>
              <a:rPr lang="pt-PT" sz="1350" b="1" i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Actuação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483352" y="3047125"/>
            <a:ext cx="401653" cy="401653"/>
            <a:chOff x="3975327" y="3055587"/>
            <a:chExt cx="648000" cy="648000"/>
          </a:xfrm>
        </p:grpSpPr>
        <p:sp>
          <p:nvSpPr>
            <p:cNvPr id="2" name="Oval 1"/>
            <p:cNvSpPr/>
            <p:nvPr/>
          </p:nvSpPr>
          <p:spPr>
            <a:xfrm>
              <a:off x="3975327" y="3055587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350" dirty="0"/>
            </a:p>
          </p:txBody>
        </p:sp>
        <p:grpSp>
          <p:nvGrpSpPr>
            <p:cNvPr id="82" name="Group 331"/>
            <p:cNvGrpSpPr>
              <a:grpSpLocks noChangeAspect="1"/>
            </p:cNvGrpSpPr>
            <p:nvPr/>
          </p:nvGrpSpPr>
          <p:grpSpPr bwMode="auto">
            <a:xfrm>
              <a:off x="4003291" y="3083551"/>
              <a:ext cx="592073" cy="592073"/>
              <a:chOff x="3832" y="1197"/>
              <a:chExt cx="340" cy="340"/>
            </a:xfrm>
            <a:solidFill>
              <a:srgbClr val="F1600F"/>
            </a:solidFill>
          </p:grpSpPr>
          <p:sp>
            <p:nvSpPr>
              <p:cNvPr id="83" name="Freeform 332"/>
              <p:cNvSpPr>
                <a:spLocks noEditPoints="1"/>
              </p:cNvSpPr>
              <p:nvPr/>
            </p:nvSpPr>
            <p:spPr bwMode="auto">
              <a:xfrm>
                <a:off x="3832" y="1197"/>
                <a:ext cx="340" cy="340"/>
              </a:xfrm>
              <a:custGeom>
                <a:avLst/>
                <a:gdLst>
                  <a:gd name="T0" fmla="*/ 337 w 512"/>
                  <a:gd name="T1" fmla="*/ 171 h 512"/>
                  <a:gd name="T2" fmla="*/ 299 w 512"/>
                  <a:gd name="T3" fmla="*/ 171 h 512"/>
                  <a:gd name="T4" fmla="*/ 299 w 512"/>
                  <a:gd name="T5" fmla="*/ 133 h 512"/>
                  <a:gd name="T6" fmla="*/ 337 w 512"/>
                  <a:gd name="T7" fmla="*/ 171 h 512"/>
                  <a:gd name="T8" fmla="*/ 288 w 512"/>
                  <a:gd name="T9" fmla="*/ 192 h 512"/>
                  <a:gd name="T10" fmla="*/ 352 w 512"/>
                  <a:gd name="T11" fmla="*/ 192 h 512"/>
                  <a:gd name="T12" fmla="*/ 352 w 512"/>
                  <a:gd name="T13" fmla="*/ 395 h 512"/>
                  <a:gd name="T14" fmla="*/ 160 w 512"/>
                  <a:gd name="T15" fmla="*/ 395 h 512"/>
                  <a:gd name="T16" fmla="*/ 160 w 512"/>
                  <a:gd name="T17" fmla="*/ 118 h 512"/>
                  <a:gd name="T18" fmla="*/ 277 w 512"/>
                  <a:gd name="T19" fmla="*/ 118 h 512"/>
                  <a:gd name="T20" fmla="*/ 277 w 512"/>
                  <a:gd name="T21" fmla="*/ 182 h 512"/>
                  <a:gd name="T22" fmla="*/ 288 w 512"/>
                  <a:gd name="T23" fmla="*/ 192 h 512"/>
                  <a:gd name="T24" fmla="*/ 331 w 512"/>
                  <a:gd name="T25" fmla="*/ 363 h 512"/>
                  <a:gd name="T26" fmla="*/ 320 w 512"/>
                  <a:gd name="T27" fmla="*/ 352 h 512"/>
                  <a:gd name="T28" fmla="*/ 192 w 512"/>
                  <a:gd name="T29" fmla="*/ 352 h 512"/>
                  <a:gd name="T30" fmla="*/ 181 w 512"/>
                  <a:gd name="T31" fmla="*/ 363 h 512"/>
                  <a:gd name="T32" fmla="*/ 192 w 512"/>
                  <a:gd name="T33" fmla="*/ 374 h 512"/>
                  <a:gd name="T34" fmla="*/ 320 w 512"/>
                  <a:gd name="T35" fmla="*/ 374 h 512"/>
                  <a:gd name="T36" fmla="*/ 331 w 512"/>
                  <a:gd name="T37" fmla="*/ 363 h 512"/>
                  <a:gd name="T38" fmla="*/ 331 w 512"/>
                  <a:gd name="T39" fmla="*/ 320 h 512"/>
                  <a:gd name="T40" fmla="*/ 320 w 512"/>
                  <a:gd name="T41" fmla="*/ 310 h 512"/>
                  <a:gd name="T42" fmla="*/ 192 w 512"/>
                  <a:gd name="T43" fmla="*/ 310 h 512"/>
                  <a:gd name="T44" fmla="*/ 181 w 512"/>
                  <a:gd name="T45" fmla="*/ 320 h 512"/>
                  <a:gd name="T46" fmla="*/ 192 w 512"/>
                  <a:gd name="T47" fmla="*/ 331 h 512"/>
                  <a:gd name="T48" fmla="*/ 320 w 512"/>
                  <a:gd name="T49" fmla="*/ 331 h 512"/>
                  <a:gd name="T50" fmla="*/ 331 w 512"/>
                  <a:gd name="T51" fmla="*/ 320 h 512"/>
                  <a:gd name="T52" fmla="*/ 331 w 512"/>
                  <a:gd name="T53" fmla="*/ 278 h 512"/>
                  <a:gd name="T54" fmla="*/ 320 w 512"/>
                  <a:gd name="T55" fmla="*/ 267 h 512"/>
                  <a:gd name="T56" fmla="*/ 192 w 512"/>
                  <a:gd name="T57" fmla="*/ 267 h 512"/>
                  <a:gd name="T58" fmla="*/ 181 w 512"/>
                  <a:gd name="T59" fmla="*/ 278 h 512"/>
                  <a:gd name="T60" fmla="*/ 192 w 512"/>
                  <a:gd name="T61" fmla="*/ 288 h 512"/>
                  <a:gd name="T62" fmla="*/ 320 w 512"/>
                  <a:gd name="T63" fmla="*/ 288 h 512"/>
                  <a:gd name="T64" fmla="*/ 331 w 512"/>
                  <a:gd name="T65" fmla="*/ 278 h 512"/>
                  <a:gd name="T66" fmla="*/ 320 w 512"/>
                  <a:gd name="T67" fmla="*/ 224 h 512"/>
                  <a:gd name="T68" fmla="*/ 192 w 512"/>
                  <a:gd name="T69" fmla="*/ 224 h 512"/>
                  <a:gd name="T70" fmla="*/ 181 w 512"/>
                  <a:gd name="T71" fmla="*/ 235 h 512"/>
                  <a:gd name="T72" fmla="*/ 192 w 512"/>
                  <a:gd name="T73" fmla="*/ 246 h 512"/>
                  <a:gd name="T74" fmla="*/ 320 w 512"/>
                  <a:gd name="T75" fmla="*/ 246 h 512"/>
                  <a:gd name="T76" fmla="*/ 331 w 512"/>
                  <a:gd name="T77" fmla="*/ 235 h 512"/>
                  <a:gd name="T78" fmla="*/ 320 w 512"/>
                  <a:gd name="T79" fmla="*/ 224 h 512"/>
                  <a:gd name="T80" fmla="*/ 512 w 512"/>
                  <a:gd name="T81" fmla="*/ 256 h 512"/>
                  <a:gd name="T82" fmla="*/ 256 w 512"/>
                  <a:gd name="T83" fmla="*/ 512 h 512"/>
                  <a:gd name="T84" fmla="*/ 0 w 512"/>
                  <a:gd name="T85" fmla="*/ 256 h 512"/>
                  <a:gd name="T86" fmla="*/ 256 w 512"/>
                  <a:gd name="T87" fmla="*/ 0 h 512"/>
                  <a:gd name="T88" fmla="*/ 512 w 512"/>
                  <a:gd name="T89" fmla="*/ 256 h 512"/>
                  <a:gd name="T90" fmla="*/ 373 w 512"/>
                  <a:gd name="T91" fmla="*/ 182 h 512"/>
                  <a:gd name="T92" fmla="*/ 373 w 512"/>
                  <a:gd name="T93" fmla="*/ 178 h 512"/>
                  <a:gd name="T94" fmla="*/ 370 w 512"/>
                  <a:gd name="T95" fmla="*/ 174 h 512"/>
                  <a:gd name="T96" fmla="*/ 296 w 512"/>
                  <a:gd name="T97" fmla="*/ 99 h 512"/>
                  <a:gd name="T98" fmla="*/ 292 w 512"/>
                  <a:gd name="T99" fmla="*/ 97 h 512"/>
                  <a:gd name="T100" fmla="*/ 288 w 512"/>
                  <a:gd name="T101" fmla="*/ 96 h 512"/>
                  <a:gd name="T102" fmla="*/ 149 w 512"/>
                  <a:gd name="T103" fmla="*/ 96 h 512"/>
                  <a:gd name="T104" fmla="*/ 139 w 512"/>
                  <a:gd name="T105" fmla="*/ 107 h 512"/>
                  <a:gd name="T106" fmla="*/ 139 w 512"/>
                  <a:gd name="T107" fmla="*/ 406 h 512"/>
                  <a:gd name="T108" fmla="*/ 149 w 512"/>
                  <a:gd name="T109" fmla="*/ 416 h 512"/>
                  <a:gd name="T110" fmla="*/ 363 w 512"/>
                  <a:gd name="T111" fmla="*/ 416 h 512"/>
                  <a:gd name="T112" fmla="*/ 373 w 512"/>
                  <a:gd name="T113" fmla="*/ 406 h 512"/>
                  <a:gd name="T114" fmla="*/ 373 w 512"/>
                  <a:gd name="T115" fmla="*/ 18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2" h="512">
                    <a:moveTo>
                      <a:pt x="337" y="171"/>
                    </a:moveTo>
                    <a:cubicBezTo>
                      <a:pt x="299" y="171"/>
                      <a:pt x="299" y="171"/>
                      <a:pt x="299" y="171"/>
                    </a:cubicBezTo>
                    <a:cubicBezTo>
                      <a:pt x="299" y="133"/>
                      <a:pt x="299" y="133"/>
                      <a:pt x="299" y="133"/>
                    </a:cubicBezTo>
                    <a:lnTo>
                      <a:pt x="337" y="171"/>
                    </a:lnTo>
                    <a:close/>
                    <a:moveTo>
                      <a:pt x="288" y="192"/>
                    </a:moveTo>
                    <a:cubicBezTo>
                      <a:pt x="352" y="192"/>
                      <a:pt x="352" y="192"/>
                      <a:pt x="352" y="192"/>
                    </a:cubicBezTo>
                    <a:cubicBezTo>
                      <a:pt x="352" y="395"/>
                      <a:pt x="352" y="395"/>
                      <a:pt x="352" y="395"/>
                    </a:cubicBezTo>
                    <a:cubicBezTo>
                      <a:pt x="160" y="395"/>
                      <a:pt x="160" y="395"/>
                      <a:pt x="160" y="395"/>
                    </a:cubicBezTo>
                    <a:cubicBezTo>
                      <a:pt x="160" y="118"/>
                      <a:pt x="160" y="118"/>
                      <a:pt x="160" y="118"/>
                    </a:cubicBezTo>
                    <a:cubicBezTo>
                      <a:pt x="277" y="118"/>
                      <a:pt x="277" y="118"/>
                      <a:pt x="277" y="118"/>
                    </a:cubicBezTo>
                    <a:cubicBezTo>
                      <a:pt x="277" y="182"/>
                      <a:pt x="277" y="182"/>
                      <a:pt x="277" y="182"/>
                    </a:cubicBezTo>
                    <a:cubicBezTo>
                      <a:pt x="277" y="188"/>
                      <a:pt x="282" y="192"/>
                      <a:pt x="288" y="192"/>
                    </a:cubicBezTo>
                    <a:close/>
                    <a:moveTo>
                      <a:pt x="331" y="363"/>
                    </a:moveTo>
                    <a:cubicBezTo>
                      <a:pt x="331" y="357"/>
                      <a:pt x="326" y="352"/>
                      <a:pt x="320" y="352"/>
                    </a:cubicBezTo>
                    <a:cubicBezTo>
                      <a:pt x="192" y="352"/>
                      <a:pt x="192" y="352"/>
                      <a:pt x="192" y="352"/>
                    </a:cubicBezTo>
                    <a:cubicBezTo>
                      <a:pt x="186" y="352"/>
                      <a:pt x="181" y="357"/>
                      <a:pt x="181" y="363"/>
                    </a:cubicBezTo>
                    <a:cubicBezTo>
                      <a:pt x="181" y="369"/>
                      <a:pt x="186" y="374"/>
                      <a:pt x="192" y="374"/>
                    </a:cubicBezTo>
                    <a:cubicBezTo>
                      <a:pt x="320" y="374"/>
                      <a:pt x="320" y="374"/>
                      <a:pt x="320" y="374"/>
                    </a:cubicBezTo>
                    <a:cubicBezTo>
                      <a:pt x="326" y="374"/>
                      <a:pt x="331" y="369"/>
                      <a:pt x="331" y="363"/>
                    </a:cubicBezTo>
                    <a:close/>
                    <a:moveTo>
                      <a:pt x="331" y="320"/>
                    </a:moveTo>
                    <a:cubicBezTo>
                      <a:pt x="331" y="314"/>
                      <a:pt x="326" y="310"/>
                      <a:pt x="320" y="310"/>
                    </a:cubicBezTo>
                    <a:cubicBezTo>
                      <a:pt x="192" y="310"/>
                      <a:pt x="192" y="310"/>
                      <a:pt x="192" y="310"/>
                    </a:cubicBezTo>
                    <a:cubicBezTo>
                      <a:pt x="186" y="310"/>
                      <a:pt x="181" y="314"/>
                      <a:pt x="181" y="320"/>
                    </a:cubicBezTo>
                    <a:cubicBezTo>
                      <a:pt x="181" y="326"/>
                      <a:pt x="186" y="331"/>
                      <a:pt x="192" y="331"/>
                    </a:cubicBezTo>
                    <a:cubicBezTo>
                      <a:pt x="320" y="331"/>
                      <a:pt x="320" y="331"/>
                      <a:pt x="320" y="331"/>
                    </a:cubicBezTo>
                    <a:cubicBezTo>
                      <a:pt x="326" y="331"/>
                      <a:pt x="331" y="326"/>
                      <a:pt x="331" y="320"/>
                    </a:cubicBezTo>
                    <a:close/>
                    <a:moveTo>
                      <a:pt x="331" y="278"/>
                    </a:moveTo>
                    <a:cubicBezTo>
                      <a:pt x="331" y="272"/>
                      <a:pt x="326" y="267"/>
                      <a:pt x="320" y="267"/>
                    </a:cubicBezTo>
                    <a:cubicBezTo>
                      <a:pt x="192" y="267"/>
                      <a:pt x="192" y="267"/>
                      <a:pt x="192" y="267"/>
                    </a:cubicBezTo>
                    <a:cubicBezTo>
                      <a:pt x="186" y="267"/>
                      <a:pt x="181" y="272"/>
                      <a:pt x="181" y="278"/>
                    </a:cubicBezTo>
                    <a:cubicBezTo>
                      <a:pt x="181" y="284"/>
                      <a:pt x="186" y="288"/>
                      <a:pt x="192" y="288"/>
                    </a:cubicBezTo>
                    <a:cubicBezTo>
                      <a:pt x="320" y="288"/>
                      <a:pt x="320" y="288"/>
                      <a:pt x="320" y="288"/>
                    </a:cubicBezTo>
                    <a:cubicBezTo>
                      <a:pt x="326" y="288"/>
                      <a:pt x="331" y="284"/>
                      <a:pt x="331" y="278"/>
                    </a:cubicBezTo>
                    <a:close/>
                    <a:moveTo>
                      <a:pt x="320" y="224"/>
                    </a:moveTo>
                    <a:cubicBezTo>
                      <a:pt x="192" y="224"/>
                      <a:pt x="192" y="224"/>
                      <a:pt x="192" y="224"/>
                    </a:cubicBezTo>
                    <a:cubicBezTo>
                      <a:pt x="186" y="224"/>
                      <a:pt x="181" y="229"/>
                      <a:pt x="181" y="235"/>
                    </a:cubicBezTo>
                    <a:cubicBezTo>
                      <a:pt x="181" y="241"/>
                      <a:pt x="186" y="246"/>
                      <a:pt x="192" y="246"/>
                    </a:cubicBezTo>
                    <a:cubicBezTo>
                      <a:pt x="320" y="246"/>
                      <a:pt x="320" y="246"/>
                      <a:pt x="320" y="246"/>
                    </a:cubicBezTo>
                    <a:cubicBezTo>
                      <a:pt x="326" y="246"/>
                      <a:pt x="331" y="241"/>
                      <a:pt x="331" y="235"/>
                    </a:cubicBezTo>
                    <a:cubicBezTo>
                      <a:pt x="331" y="229"/>
                      <a:pt x="326" y="224"/>
                      <a:pt x="320" y="224"/>
                    </a:cubicBezTo>
                    <a:close/>
                    <a:moveTo>
                      <a:pt x="512" y="256"/>
                    </a:moveTo>
                    <a:cubicBezTo>
                      <a:pt x="512" y="398"/>
                      <a:pt x="397" y="512"/>
                      <a:pt x="256" y="512"/>
                    </a:cubicBezTo>
                    <a:cubicBezTo>
                      <a:pt x="115" y="512"/>
                      <a:pt x="0" y="398"/>
                      <a:pt x="0" y="256"/>
                    </a:cubicBezTo>
                    <a:cubicBezTo>
                      <a:pt x="0" y="115"/>
                      <a:pt x="115" y="0"/>
                      <a:pt x="256" y="0"/>
                    </a:cubicBezTo>
                    <a:cubicBezTo>
                      <a:pt x="397" y="0"/>
                      <a:pt x="512" y="115"/>
                      <a:pt x="512" y="256"/>
                    </a:cubicBezTo>
                    <a:close/>
                    <a:moveTo>
                      <a:pt x="373" y="182"/>
                    </a:moveTo>
                    <a:cubicBezTo>
                      <a:pt x="373" y="180"/>
                      <a:pt x="373" y="179"/>
                      <a:pt x="373" y="178"/>
                    </a:cubicBezTo>
                    <a:cubicBezTo>
                      <a:pt x="372" y="176"/>
                      <a:pt x="371" y="175"/>
                      <a:pt x="370" y="174"/>
                    </a:cubicBezTo>
                    <a:cubicBezTo>
                      <a:pt x="296" y="99"/>
                      <a:pt x="296" y="99"/>
                      <a:pt x="296" y="99"/>
                    </a:cubicBezTo>
                    <a:cubicBezTo>
                      <a:pt x="295" y="98"/>
                      <a:pt x="293" y="98"/>
                      <a:pt x="292" y="97"/>
                    </a:cubicBezTo>
                    <a:cubicBezTo>
                      <a:pt x="291" y="97"/>
                      <a:pt x="289" y="96"/>
                      <a:pt x="288" y="96"/>
                    </a:cubicBezTo>
                    <a:cubicBezTo>
                      <a:pt x="149" y="96"/>
                      <a:pt x="149" y="96"/>
                      <a:pt x="149" y="96"/>
                    </a:cubicBezTo>
                    <a:cubicBezTo>
                      <a:pt x="143" y="96"/>
                      <a:pt x="139" y="101"/>
                      <a:pt x="139" y="107"/>
                    </a:cubicBezTo>
                    <a:cubicBezTo>
                      <a:pt x="139" y="406"/>
                      <a:pt x="139" y="406"/>
                      <a:pt x="139" y="406"/>
                    </a:cubicBezTo>
                    <a:cubicBezTo>
                      <a:pt x="139" y="412"/>
                      <a:pt x="143" y="416"/>
                      <a:pt x="149" y="416"/>
                    </a:cubicBezTo>
                    <a:cubicBezTo>
                      <a:pt x="363" y="416"/>
                      <a:pt x="363" y="416"/>
                      <a:pt x="363" y="416"/>
                    </a:cubicBezTo>
                    <a:cubicBezTo>
                      <a:pt x="369" y="416"/>
                      <a:pt x="373" y="412"/>
                      <a:pt x="373" y="406"/>
                    </a:cubicBezTo>
                    <a:lnTo>
                      <a:pt x="37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84" name="Freeform 333"/>
              <p:cNvSpPr>
                <a:spLocks noEditPoints="1"/>
              </p:cNvSpPr>
              <p:nvPr/>
            </p:nvSpPr>
            <p:spPr bwMode="auto">
              <a:xfrm>
                <a:off x="3832" y="1197"/>
                <a:ext cx="340" cy="340"/>
              </a:xfrm>
              <a:custGeom>
                <a:avLst/>
                <a:gdLst>
                  <a:gd name="T0" fmla="*/ 337 w 512"/>
                  <a:gd name="T1" fmla="*/ 171 h 512"/>
                  <a:gd name="T2" fmla="*/ 299 w 512"/>
                  <a:gd name="T3" fmla="*/ 171 h 512"/>
                  <a:gd name="T4" fmla="*/ 299 w 512"/>
                  <a:gd name="T5" fmla="*/ 133 h 512"/>
                  <a:gd name="T6" fmla="*/ 337 w 512"/>
                  <a:gd name="T7" fmla="*/ 171 h 512"/>
                  <a:gd name="T8" fmla="*/ 288 w 512"/>
                  <a:gd name="T9" fmla="*/ 192 h 512"/>
                  <a:gd name="T10" fmla="*/ 352 w 512"/>
                  <a:gd name="T11" fmla="*/ 192 h 512"/>
                  <a:gd name="T12" fmla="*/ 352 w 512"/>
                  <a:gd name="T13" fmla="*/ 395 h 512"/>
                  <a:gd name="T14" fmla="*/ 160 w 512"/>
                  <a:gd name="T15" fmla="*/ 395 h 512"/>
                  <a:gd name="T16" fmla="*/ 160 w 512"/>
                  <a:gd name="T17" fmla="*/ 118 h 512"/>
                  <a:gd name="T18" fmla="*/ 277 w 512"/>
                  <a:gd name="T19" fmla="*/ 118 h 512"/>
                  <a:gd name="T20" fmla="*/ 277 w 512"/>
                  <a:gd name="T21" fmla="*/ 182 h 512"/>
                  <a:gd name="T22" fmla="*/ 288 w 512"/>
                  <a:gd name="T23" fmla="*/ 192 h 512"/>
                  <a:gd name="T24" fmla="*/ 331 w 512"/>
                  <a:gd name="T25" fmla="*/ 363 h 512"/>
                  <a:gd name="T26" fmla="*/ 320 w 512"/>
                  <a:gd name="T27" fmla="*/ 352 h 512"/>
                  <a:gd name="T28" fmla="*/ 192 w 512"/>
                  <a:gd name="T29" fmla="*/ 352 h 512"/>
                  <a:gd name="T30" fmla="*/ 181 w 512"/>
                  <a:gd name="T31" fmla="*/ 363 h 512"/>
                  <a:gd name="T32" fmla="*/ 192 w 512"/>
                  <a:gd name="T33" fmla="*/ 374 h 512"/>
                  <a:gd name="T34" fmla="*/ 320 w 512"/>
                  <a:gd name="T35" fmla="*/ 374 h 512"/>
                  <a:gd name="T36" fmla="*/ 331 w 512"/>
                  <a:gd name="T37" fmla="*/ 363 h 512"/>
                  <a:gd name="T38" fmla="*/ 331 w 512"/>
                  <a:gd name="T39" fmla="*/ 320 h 512"/>
                  <a:gd name="T40" fmla="*/ 320 w 512"/>
                  <a:gd name="T41" fmla="*/ 310 h 512"/>
                  <a:gd name="T42" fmla="*/ 192 w 512"/>
                  <a:gd name="T43" fmla="*/ 310 h 512"/>
                  <a:gd name="T44" fmla="*/ 181 w 512"/>
                  <a:gd name="T45" fmla="*/ 320 h 512"/>
                  <a:gd name="T46" fmla="*/ 192 w 512"/>
                  <a:gd name="T47" fmla="*/ 331 h 512"/>
                  <a:gd name="T48" fmla="*/ 320 w 512"/>
                  <a:gd name="T49" fmla="*/ 331 h 512"/>
                  <a:gd name="T50" fmla="*/ 331 w 512"/>
                  <a:gd name="T51" fmla="*/ 320 h 512"/>
                  <a:gd name="T52" fmla="*/ 331 w 512"/>
                  <a:gd name="T53" fmla="*/ 278 h 512"/>
                  <a:gd name="T54" fmla="*/ 320 w 512"/>
                  <a:gd name="T55" fmla="*/ 267 h 512"/>
                  <a:gd name="T56" fmla="*/ 192 w 512"/>
                  <a:gd name="T57" fmla="*/ 267 h 512"/>
                  <a:gd name="T58" fmla="*/ 181 w 512"/>
                  <a:gd name="T59" fmla="*/ 278 h 512"/>
                  <a:gd name="T60" fmla="*/ 192 w 512"/>
                  <a:gd name="T61" fmla="*/ 288 h 512"/>
                  <a:gd name="T62" fmla="*/ 320 w 512"/>
                  <a:gd name="T63" fmla="*/ 288 h 512"/>
                  <a:gd name="T64" fmla="*/ 331 w 512"/>
                  <a:gd name="T65" fmla="*/ 278 h 512"/>
                  <a:gd name="T66" fmla="*/ 320 w 512"/>
                  <a:gd name="T67" fmla="*/ 224 h 512"/>
                  <a:gd name="T68" fmla="*/ 192 w 512"/>
                  <a:gd name="T69" fmla="*/ 224 h 512"/>
                  <a:gd name="T70" fmla="*/ 181 w 512"/>
                  <a:gd name="T71" fmla="*/ 235 h 512"/>
                  <a:gd name="T72" fmla="*/ 192 w 512"/>
                  <a:gd name="T73" fmla="*/ 246 h 512"/>
                  <a:gd name="T74" fmla="*/ 320 w 512"/>
                  <a:gd name="T75" fmla="*/ 246 h 512"/>
                  <a:gd name="T76" fmla="*/ 331 w 512"/>
                  <a:gd name="T77" fmla="*/ 235 h 512"/>
                  <a:gd name="T78" fmla="*/ 320 w 512"/>
                  <a:gd name="T79" fmla="*/ 224 h 512"/>
                  <a:gd name="T80" fmla="*/ 512 w 512"/>
                  <a:gd name="T81" fmla="*/ 256 h 512"/>
                  <a:gd name="T82" fmla="*/ 256 w 512"/>
                  <a:gd name="T83" fmla="*/ 512 h 512"/>
                  <a:gd name="T84" fmla="*/ 0 w 512"/>
                  <a:gd name="T85" fmla="*/ 256 h 512"/>
                  <a:gd name="T86" fmla="*/ 256 w 512"/>
                  <a:gd name="T87" fmla="*/ 0 h 512"/>
                  <a:gd name="T88" fmla="*/ 512 w 512"/>
                  <a:gd name="T89" fmla="*/ 256 h 512"/>
                  <a:gd name="T90" fmla="*/ 373 w 512"/>
                  <a:gd name="T91" fmla="*/ 182 h 512"/>
                  <a:gd name="T92" fmla="*/ 373 w 512"/>
                  <a:gd name="T93" fmla="*/ 178 h 512"/>
                  <a:gd name="T94" fmla="*/ 370 w 512"/>
                  <a:gd name="T95" fmla="*/ 174 h 512"/>
                  <a:gd name="T96" fmla="*/ 296 w 512"/>
                  <a:gd name="T97" fmla="*/ 99 h 512"/>
                  <a:gd name="T98" fmla="*/ 292 w 512"/>
                  <a:gd name="T99" fmla="*/ 97 h 512"/>
                  <a:gd name="T100" fmla="*/ 288 w 512"/>
                  <a:gd name="T101" fmla="*/ 96 h 512"/>
                  <a:gd name="T102" fmla="*/ 149 w 512"/>
                  <a:gd name="T103" fmla="*/ 96 h 512"/>
                  <a:gd name="T104" fmla="*/ 139 w 512"/>
                  <a:gd name="T105" fmla="*/ 107 h 512"/>
                  <a:gd name="T106" fmla="*/ 139 w 512"/>
                  <a:gd name="T107" fmla="*/ 406 h 512"/>
                  <a:gd name="T108" fmla="*/ 149 w 512"/>
                  <a:gd name="T109" fmla="*/ 416 h 512"/>
                  <a:gd name="T110" fmla="*/ 363 w 512"/>
                  <a:gd name="T111" fmla="*/ 416 h 512"/>
                  <a:gd name="T112" fmla="*/ 373 w 512"/>
                  <a:gd name="T113" fmla="*/ 406 h 512"/>
                  <a:gd name="T114" fmla="*/ 373 w 512"/>
                  <a:gd name="T115" fmla="*/ 18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2" h="512">
                    <a:moveTo>
                      <a:pt x="337" y="171"/>
                    </a:moveTo>
                    <a:cubicBezTo>
                      <a:pt x="299" y="171"/>
                      <a:pt x="299" y="171"/>
                      <a:pt x="299" y="171"/>
                    </a:cubicBezTo>
                    <a:cubicBezTo>
                      <a:pt x="299" y="133"/>
                      <a:pt x="299" y="133"/>
                      <a:pt x="299" y="133"/>
                    </a:cubicBezTo>
                    <a:lnTo>
                      <a:pt x="337" y="171"/>
                    </a:lnTo>
                    <a:close/>
                    <a:moveTo>
                      <a:pt x="288" y="192"/>
                    </a:moveTo>
                    <a:cubicBezTo>
                      <a:pt x="352" y="192"/>
                      <a:pt x="352" y="192"/>
                      <a:pt x="352" y="192"/>
                    </a:cubicBezTo>
                    <a:cubicBezTo>
                      <a:pt x="352" y="395"/>
                      <a:pt x="352" y="395"/>
                      <a:pt x="352" y="395"/>
                    </a:cubicBezTo>
                    <a:cubicBezTo>
                      <a:pt x="160" y="395"/>
                      <a:pt x="160" y="395"/>
                      <a:pt x="160" y="395"/>
                    </a:cubicBezTo>
                    <a:cubicBezTo>
                      <a:pt x="160" y="118"/>
                      <a:pt x="160" y="118"/>
                      <a:pt x="160" y="118"/>
                    </a:cubicBezTo>
                    <a:cubicBezTo>
                      <a:pt x="277" y="118"/>
                      <a:pt x="277" y="118"/>
                      <a:pt x="277" y="118"/>
                    </a:cubicBezTo>
                    <a:cubicBezTo>
                      <a:pt x="277" y="182"/>
                      <a:pt x="277" y="182"/>
                      <a:pt x="277" y="182"/>
                    </a:cubicBezTo>
                    <a:cubicBezTo>
                      <a:pt x="277" y="188"/>
                      <a:pt x="282" y="192"/>
                      <a:pt x="288" y="192"/>
                    </a:cubicBezTo>
                    <a:close/>
                    <a:moveTo>
                      <a:pt x="331" y="363"/>
                    </a:moveTo>
                    <a:cubicBezTo>
                      <a:pt x="331" y="357"/>
                      <a:pt x="326" y="352"/>
                      <a:pt x="320" y="352"/>
                    </a:cubicBezTo>
                    <a:cubicBezTo>
                      <a:pt x="192" y="352"/>
                      <a:pt x="192" y="352"/>
                      <a:pt x="192" y="352"/>
                    </a:cubicBezTo>
                    <a:cubicBezTo>
                      <a:pt x="186" y="352"/>
                      <a:pt x="181" y="357"/>
                      <a:pt x="181" y="363"/>
                    </a:cubicBezTo>
                    <a:cubicBezTo>
                      <a:pt x="181" y="369"/>
                      <a:pt x="186" y="374"/>
                      <a:pt x="192" y="374"/>
                    </a:cubicBezTo>
                    <a:cubicBezTo>
                      <a:pt x="320" y="374"/>
                      <a:pt x="320" y="374"/>
                      <a:pt x="320" y="374"/>
                    </a:cubicBezTo>
                    <a:cubicBezTo>
                      <a:pt x="326" y="374"/>
                      <a:pt x="331" y="369"/>
                      <a:pt x="331" y="363"/>
                    </a:cubicBezTo>
                    <a:close/>
                    <a:moveTo>
                      <a:pt x="331" y="320"/>
                    </a:moveTo>
                    <a:cubicBezTo>
                      <a:pt x="331" y="314"/>
                      <a:pt x="326" y="310"/>
                      <a:pt x="320" y="310"/>
                    </a:cubicBezTo>
                    <a:cubicBezTo>
                      <a:pt x="192" y="310"/>
                      <a:pt x="192" y="310"/>
                      <a:pt x="192" y="310"/>
                    </a:cubicBezTo>
                    <a:cubicBezTo>
                      <a:pt x="186" y="310"/>
                      <a:pt x="181" y="314"/>
                      <a:pt x="181" y="320"/>
                    </a:cubicBezTo>
                    <a:cubicBezTo>
                      <a:pt x="181" y="326"/>
                      <a:pt x="186" y="331"/>
                      <a:pt x="192" y="331"/>
                    </a:cubicBezTo>
                    <a:cubicBezTo>
                      <a:pt x="320" y="331"/>
                      <a:pt x="320" y="331"/>
                      <a:pt x="320" y="331"/>
                    </a:cubicBezTo>
                    <a:cubicBezTo>
                      <a:pt x="326" y="331"/>
                      <a:pt x="331" y="326"/>
                      <a:pt x="331" y="320"/>
                    </a:cubicBezTo>
                    <a:close/>
                    <a:moveTo>
                      <a:pt x="331" y="278"/>
                    </a:moveTo>
                    <a:cubicBezTo>
                      <a:pt x="331" y="272"/>
                      <a:pt x="326" y="267"/>
                      <a:pt x="320" y="267"/>
                    </a:cubicBezTo>
                    <a:cubicBezTo>
                      <a:pt x="192" y="267"/>
                      <a:pt x="192" y="267"/>
                      <a:pt x="192" y="267"/>
                    </a:cubicBezTo>
                    <a:cubicBezTo>
                      <a:pt x="186" y="267"/>
                      <a:pt x="181" y="272"/>
                      <a:pt x="181" y="278"/>
                    </a:cubicBezTo>
                    <a:cubicBezTo>
                      <a:pt x="181" y="284"/>
                      <a:pt x="186" y="288"/>
                      <a:pt x="192" y="288"/>
                    </a:cubicBezTo>
                    <a:cubicBezTo>
                      <a:pt x="320" y="288"/>
                      <a:pt x="320" y="288"/>
                      <a:pt x="320" y="288"/>
                    </a:cubicBezTo>
                    <a:cubicBezTo>
                      <a:pt x="326" y="288"/>
                      <a:pt x="331" y="284"/>
                      <a:pt x="331" y="278"/>
                    </a:cubicBezTo>
                    <a:close/>
                    <a:moveTo>
                      <a:pt x="320" y="224"/>
                    </a:moveTo>
                    <a:cubicBezTo>
                      <a:pt x="192" y="224"/>
                      <a:pt x="192" y="224"/>
                      <a:pt x="192" y="224"/>
                    </a:cubicBezTo>
                    <a:cubicBezTo>
                      <a:pt x="186" y="224"/>
                      <a:pt x="181" y="229"/>
                      <a:pt x="181" y="235"/>
                    </a:cubicBezTo>
                    <a:cubicBezTo>
                      <a:pt x="181" y="241"/>
                      <a:pt x="186" y="246"/>
                      <a:pt x="192" y="246"/>
                    </a:cubicBezTo>
                    <a:cubicBezTo>
                      <a:pt x="320" y="246"/>
                      <a:pt x="320" y="246"/>
                      <a:pt x="320" y="246"/>
                    </a:cubicBezTo>
                    <a:cubicBezTo>
                      <a:pt x="326" y="246"/>
                      <a:pt x="331" y="241"/>
                      <a:pt x="331" y="235"/>
                    </a:cubicBezTo>
                    <a:cubicBezTo>
                      <a:pt x="331" y="229"/>
                      <a:pt x="326" y="224"/>
                      <a:pt x="320" y="224"/>
                    </a:cubicBezTo>
                    <a:close/>
                    <a:moveTo>
                      <a:pt x="512" y="256"/>
                    </a:moveTo>
                    <a:cubicBezTo>
                      <a:pt x="512" y="398"/>
                      <a:pt x="397" y="512"/>
                      <a:pt x="256" y="512"/>
                    </a:cubicBezTo>
                    <a:cubicBezTo>
                      <a:pt x="115" y="512"/>
                      <a:pt x="0" y="398"/>
                      <a:pt x="0" y="256"/>
                    </a:cubicBezTo>
                    <a:cubicBezTo>
                      <a:pt x="0" y="115"/>
                      <a:pt x="115" y="0"/>
                      <a:pt x="256" y="0"/>
                    </a:cubicBezTo>
                    <a:cubicBezTo>
                      <a:pt x="397" y="0"/>
                      <a:pt x="512" y="115"/>
                      <a:pt x="512" y="256"/>
                    </a:cubicBezTo>
                    <a:close/>
                    <a:moveTo>
                      <a:pt x="373" y="182"/>
                    </a:moveTo>
                    <a:cubicBezTo>
                      <a:pt x="373" y="180"/>
                      <a:pt x="373" y="179"/>
                      <a:pt x="373" y="178"/>
                    </a:cubicBezTo>
                    <a:cubicBezTo>
                      <a:pt x="372" y="176"/>
                      <a:pt x="371" y="175"/>
                      <a:pt x="370" y="174"/>
                    </a:cubicBezTo>
                    <a:cubicBezTo>
                      <a:pt x="296" y="99"/>
                      <a:pt x="296" y="99"/>
                      <a:pt x="296" y="99"/>
                    </a:cubicBezTo>
                    <a:cubicBezTo>
                      <a:pt x="295" y="98"/>
                      <a:pt x="293" y="98"/>
                      <a:pt x="292" y="97"/>
                    </a:cubicBezTo>
                    <a:cubicBezTo>
                      <a:pt x="291" y="97"/>
                      <a:pt x="289" y="96"/>
                      <a:pt x="288" y="96"/>
                    </a:cubicBezTo>
                    <a:cubicBezTo>
                      <a:pt x="149" y="96"/>
                      <a:pt x="149" y="96"/>
                      <a:pt x="149" y="96"/>
                    </a:cubicBezTo>
                    <a:cubicBezTo>
                      <a:pt x="143" y="96"/>
                      <a:pt x="139" y="101"/>
                      <a:pt x="139" y="107"/>
                    </a:cubicBezTo>
                    <a:cubicBezTo>
                      <a:pt x="139" y="406"/>
                      <a:pt x="139" y="406"/>
                      <a:pt x="139" y="406"/>
                    </a:cubicBezTo>
                    <a:cubicBezTo>
                      <a:pt x="139" y="412"/>
                      <a:pt x="143" y="416"/>
                      <a:pt x="149" y="416"/>
                    </a:cubicBezTo>
                    <a:cubicBezTo>
                      <a:pt x="363" y="416"/>
                      <a:pt x="363" y="416"/>
                      <a:pt x="363" y="416"/>
                    </a:cubicBezTo>
                    <a:cubicBezTo>
                      <a:pt x="369" y="416"/>
                      <a:pt x="373" y="412"/>
                      <a:pt x="373" y="406"/>
                    </a:cubicBezTo>
                    <a:lnTo>
                      <a:pt x="37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4950965" y="3047125"/>
            <a:ext cx="401653" cy="401653"/>
            <a:chOff x="6255042" y="4048231"/>
            <a:chExt cx="648000" cy="648000"/>
          </a:xfrm>
        </p:grpSpPr>
        <p:sp>
          <p:nvSpPr>
            <p:cNvPr id="117" name="Oval 116"/>
            <p:cNvSpPr/>
            <p:nvPr/>
          </p:nvSpPr>
          <p:spPr>
            <a:xfrm>
              <a:off x="6255042" y="4048231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350" dirty="0"/>
            </a:p>
          </p:txBody>
        </p:sp>
        <p:sp>
          <p:nvSpPr>
            <p:cNvPr id="85" name="Freeform 26"/>
            <p:cNvSpPr>
              <a:spLocks noChangeAspect="1" noEditPoints="1"/>
            </p:cNvSpPr>
            <p:nvPr/>
          </p:nvSpPr>
          <p:spPr bwMode="auto">
            <a:xfrm>
              <a:off x="6283006" y="4076195"/>
              <a:ext cx="592073" cy="592073"/>
            </a:xfrm>
            <a:custGeom>
              <a:avLst/>
              <a:gdLst>
                <a:gd name="T0" fmla="*/ 358 w 512"/>
                <a:gd name="T1" fmla="*/ 227 h 512"/>
                <a:gd name="T2" fmla="*/ 367 w 512"/>
                <a:gd name="T3" fmla="*/ 174 h 512"/>
                <a:gd name="T4" fmla="*/ 366 w 512"/>
                <a:gd name="T5" fmla="*/ 172 h 512"/>
                <a:gd name="T6" fmla="*/ 338 w 512"/>
                <a:gd name="T7" fmla="*/ 145 h 512"/>
                <a:gd name="T8" fmla="*/ 308 w 512"/>
                <a:gd name="T9" fmla="*/ 163 h 512"/>
                <a:gd name="T10" fmla="*/ 277 w 512"/>
                <a:gd name="T11" fmla="*/ 119 h 512"/>
                <a:gd name="T12" fmla="*/ 234 w 512"/>
                <a:gd name="T13" fmla="*/ 119 h 512"/>
                <a:gd name="T14" fmla="*/ 204 w 512"/>
                <a:gd name="T15" fmla="*/ 163 h 512"/>
                <a:gd name="T16" fmla="*/ 173 w 512"/>
                <a:gd name="T17" fmla="*/ 145 h 512"/>
                <a:gd name="T18" fmla="*/ 161 w 512"/>
                <a:gd name="T19" fmla="*/ 191 h 512"/>
                <a:gd name="T20" fmla="*/ 143 w 512"/>
                <a:gd name="T21" fmla="*/ 234 h 512"/>
                <a:gd name="T22" fmla="*/ 117 w 512"/>
                <a:gd name="T23" fmla="*/ 256 h 512"/>
                <a:gd name="T24" fmla="*/ 143 w 512"/>
                <a:gd name="T25" fmla="*/ 277 h 512"/>
                <a:gd name="T26" fmla="*/ 161 w 512"/>
                <a:gd name="T27" fmla="*/ 320 h 512"/>
                <a:gd name="T28" fmla="*/ 145 w 512"/>
                <a:gd name="T29" fmla="*/ 339 h 512"/>
                <a:gd name="T30" fmla="*/ 172 w 512"/>
                <a:gd name="T31" fmla="*/ 366 h 512"/>
                <a:gd name="T32" fmla="*/ 191 w 512"/>
                <a:gd name="T33" fmla="*/ 351 h 512"/>
                <a:gd name="T34" fmla="*/ 234 w 512"/>
                <a:gd name="T35" fmla="*/ 368 h 512"/>
                <a:gd name="T36" fmla="*/ 245 w 512"/>
                <a:gd name="T37" fmla="*/ 394 h 512"/>
                <a:gd name="T38" fmla="*/ 267 w 512"/>
                <a:gd name="T39" fmla="*/ 394 h 512"/>
                <a:gd name="T40" fmla="*/ 285 w 512"/>
                <a:gd name="T41" fmla="*/ 358 h 512"/>
                <a:gd name="T42" fmla="*/ 337 w 512"/>
                <a:gd name="T43" fmla="*/ 368 h 512"/>
                <a:gd name="T44" fmla="*/ 368 w 512"/>
                <a:gd name="T45" fmla="*/ 337 h 512"/>
                <a:gd name="T46" fmla="*/ 358 w 512"/>
                <a:gd name="T47" fmla="*/ 285 h 512"/>
                <a:gd name="T48" fmla="*/ 394 w 512"/>
                <a:gd name="T49" fmla="*/ 267 h 512"/>
                <a:gd name="T50" fmla="*/ 393 w 512"/>
                <a:gd name="T51" fmla="*/ 234 h 512"/>
                <a:gd name="T52" fmla="*/ 256 w 512"/>
                <a:gd name="T53" fmla="*/ 192 h 512"/>
                <a:gd name="T54" fmla="*/ 298 w 512"/>
                <a:gd name="T55" fmla="*/ 256 h 512"/>
                <a:gd name="T56" fmla="*/ 256 w 512"/>
                <a:gd name="T57" fmla="*/ 213 h 512"/>
                <a:gd name="T58" fmla="*/ 0 w 512"/>
                <a:gd name="T59" fmla="*/ 256 h 512"/>
                <a:gd name="T60" fmla="*/ 256 w 512"/>
                <a:gd name="T61" fmla="*/ 0 h 512"/>
                <a:gd name="T62" fmla="*/ 401 w 512"/>
                <a:gd name="T63" fmla="*/ 298 h 512"/>
                <a:gd name="T64" fmla="*/ 389 w 512"/>
                <a:gd name="T65" fmla="*/ 329 h 512"/>
                <a:gd name="T66" fmla="*/ 351 w 512"/>
                <a:gd name="T67" fmla="*/ 384 h 512"/>
                <a:gd name="T68" fmla="*/ 311 w 512"/>
                <a:gd name="T69" fmla="*/ 371 h 512"/>
                <a:gd name="T70" fmla="*/ 290 w 512"/>
                <a:gd name="T71" fmla="*/ 412 h 512"/>
                <a:gd name="T72" fmla="*/ 268 w 512"/>
                <a:gd name="T73" fmla="*/ 416 h 512"/>
                <a:gd name="T74" fmla="*/ 256 w 512"/>
                <a:gd name="T75" fmla="*/ 416 h 512"/>
                <a:gd name="T76" fmla="*/ 249 w 512"/>
                <a:gd name="T77" fmla="*/ 416 h 512"/>
                <a:gd name="T78" fmla="*/ 243 w 512"/>
                <a:gd name="T79" fmla="*/ 416 h 512"/>
                <a:gd name="T80" fmla="*/ 213 w 512"/>
                <a:gd name="T81" fmla="*/ 401 h 512"/>
                <a:gd name="T82" fmla="*/ 183 w 512"/>
                <a:gd name="T83" fmla="*/ 389 h 512"/>
                <a:gd name="T84" fmla="*/ 160 w 512"/>
                <a:gd name="T85" fmla="*/ 384 h 512"/>
                <a:gd name="T86" fmla="*/ 128 w 512"/>
                <a:gd name="T87" fmla="*/ 351 h 512"/>
                <a:gd name="T88" fmla="*/ 121 w 512"/>
                <a:gd name="T89" fmla="*/ 342 h 512"/>
                <a:gd name="T90" fmla="*/ 135 w 512"/>
                <a:gd name="T91" fmla="*/ 298 h 512"/>
                <a:gd name="T92" fmla="*/ 96 w 512"/>
                <a:gd name="T93" fmla="*/ 268 h 512"/>
                <a:gd name="T94" fmla="*/ 96 w 512"/>
                <a:gd name="T95" fmla="*/ 256 h 512"/>
                <a:gd name="T96" fmla="*/ 96 w 512"/>
                <a:gd name="T97" fmla="*/ 243 h 512"/>
                <a:gd name="T98" fmla="*/ 96 w 512"/>
                <a:gd name="T99" fmla="*/ 243 h 512"/>
                <a:gd name="T100" fmla="*/ 135 w 512"/>
                <a:gd name="T101" fmla="*/ 213 h 512"/>
                <a:gd name="T102" fmla="*/ 121 w 512"/>
                <a:gd name="T103" fmla="*/ 169 h 512"/>
                <a:gd name="T104" fmla="*/ 169 w 512"/>
                <a:gd name="T105" fmla="*/ 121 h 512"/>
                <a:gd name="T106" fmla="*/ 213 w 512"/>
                <a:gd name="T107" fmla="*/ 135 h 512"/>
                <a:gd name="T108" fmla="*/ 243 w 512"/>
                <a:gd name="T109" fmla="*/ 96 h 512"/>
                <a:gd name="T110" fmla="*/ 298 w 512"/>
                <a:gd name="T111" fmla="*/ 110 h 512"/>
                <a:gd name="T112" fmla="*/ 329 w 512"/>
                <a:gd name="T113" fmla="*/ 122 h 512"/>
                <a:gd name="T114" fmla="*/ 351 w 512"/>
                <a:gd name="T115" fmla="*/ 128 h 512"/>
                <a:gd name="T116" fmla="*/ 384 w 512"/>
                <a:gd name="T117" fmla="*/ 160 h 512"/>
                <a:gd name="T118" fmla="*/ 390 w 512"/>
                <a:gd name="T119" fmla="*/ 169 h 512"/>
                <a:gd name="T120" fmla="*/ 376 w 512"/>
                <a:gd name="T121" fmla="*/ 213 h 512"/>
                <a:gd name="T122" fmla="*/ 416 w 512"/>
                <a:gd name="T123" fmla="*/ 243 h 512"/>
                <a:gd name="T124" fmla="*/ 415 w 512"/>
                <a:gd name="T125" fmla="*/ 26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2" h="512">
                  <a:moveTo>
                    <a:pt x="393" y="234"/>
                  </a:moveTo>
                  <a:cubicBezTo>
                    <a:pt x="368" y="234"/>
                    <a:pt x="368" y="234"/>
                    <a:pt x="368" y="234"/>
                  </a:cubicBezTo>
                  <a:cubicBezTo>
                    <a:pt x="364" y="234"/>
                    <a:pt x="359" y="231"/>
                    <a:pt x="358" y="227"/>
                  </a:cubicBezTo>
                  <a:cubicBezTo>
                    <a:pt x="356" y="219"/>
                    <a:pt x="353" y="211"/>
                    <a:pt x="349" y="204"/>
                  </a:cubicBezTo>
                  <a:cubicBezTo>
                    <a:pt x="346" y="200"/>
                    <a:pt x="347" y="194"/>
                    <a:pt x="351" y="191"/>
                  </a:cubicBezTo>
                  <a:cubicBezTo>
                    <a:pt x="367" y="174"/>
                    <a:pt x="367" y="174"/>
                    <a:pt x="367" y="174"/>
                  </a:cubicBezTo>
                  <a:cubicBezTo>
                    <a:pt x="366" y="173"/>
                    <a:pt x="366" y="173"/>
                    <a:pt x="366" y="173"/>
                  </a:cubicBezTo>
                  <a:cubicBezTo>
                    <a:pt x="366" y="173"/>
                    <a:pt x="366" y="172"/>
                    <a:pt x="366" y="172"/>
                  </a:cubicBezTo>
                  <a:cubicBezTo>
                    <a:pt x="366" y="172"/>
                    <a:pt x="366" y="172"/>
                    <a:pt x="366" y="172"/>
                  </a:cubicBezTo>
                  <a:cubicBezTo>
                    <a:pt x="358" y="162"/>
                    <a:pt x="349" y="153"/>
                    <a:pt x="340" y="146"/>
                  </a:cubicBezTo>
                  <a:cubicBezTo>
                    <a:pt x="340" y="146"/>
                    <a:pt x="340" y="146"/>
                    <a:pt x="339" y="145"/>
                  </a:cubicBezTo>
                  <a:cubicBezTo>
                    <a:pt x="339" y="145"/>
                    <a:pt x="339" y="145"/>
                    <a:pt x="338" y="145"/>
                  </a:cubicBezTo>
                  <a:cubicBezTo>
                    <a:pt x="337" y="144"/>
                    <a:pt x="337" y="144"/>
                    <a:pt x="337" y="144"/>
                  </a:cubicBezTo>
                  <a:cubicBezTo>
                    <a:pt x="320" y="161"/>
                    <a:pt x="320" y="161"/>
                    <a:pt x="320" y="161"/>
                  </a:cubicBezTo>
                  <a:cubicBezTo>
                    <a:pt x="317" y="164"/>
                    <a:pt x="312" y="165"/>
                    <a:pt x="308" y="163"/>
                  </a:cubicBezTo>
                  <a:cubicBezTo>
                    <a:pt x="300" y="159"/>
                    <a:pt x="293" y="155"/>
                    <a:pt x="285" y="153"/>
                  </a:cubicBezTo>
                  <a:cubicBezTo>
                    <a:pt x="280" y="152"/>
                    <a:pt x="277" y="148"/>
                    <a:pt x="277" y="143"/>
                  </a:cubicBezTo>
                  <a:cubicBezTo>
                    <a:pt x="277" y="119"/>
                    <a:pt x="277" y="119"/>
                    <a:pt x="277" y="119"/>
                  </a:cubicBezTo>
                  <a:cubicBezTo>
                    <a:pt x="274" y="118"/>
                    <a:pt x="270" y="118"/>
                    <a:pt x="267" y="118"/>
                  </a:cubicBezTo>
                  <a:cubicBezTo>
                    <a:pt x="259" y="117"/>
                    <a:pt x="252" y="117"/>
                    <a:pt x="245" y="118"/>
                  </a:cubicBezTo>
                  <a:cubicBezTo>
                    <a:pt x="241" y="118"/>
                    <a:pt x="238" y="118"/>
                    <a:pt x="234" y="119"/>
                  </a:cubicBezTo>
                  <a:cubicBezTo>
                    <a:pt x="234" y="143"/>
                    <a:pt x="234" y="143"/>
                    <a:pt x="234" y="143"/>
                  </a:cubicBezTo>
                  <a:cubicBezTo>
                    <a:pt x="234" y="148"/>
                    <a:pt x="231" y="152"/>
                    <a:pt x="227" y="153"/>
                  </a:cubicBezTo>
                  <a:cubicBezTo>
                    <a:pt x="219" y="155"/>
                    <a:pt x="211" y="159"/>
                    <a:pt x="204" y="163"/>
                  </a:cubicBezTo>
                  <a:cubicBezTo>
                    <a:pt x="200" y="165"/>
                    <a:pt x="194" y="164"/>
                    <a:pt x="191" y="161"/>
                  </a:cubicBezTo>
                  <a:cubicBezTo>
                    <a:pt x="174" y="144"/>
                    <a:pt x="174" y="144"/>
                    <a:pt x="174" y="144"/>
                  </a:cubicBezTo>
                  <a:cubicBezTo>
                    <a:pt x="174" y="144"/>
                    <a:pt x="173" y="144"/>
                    <a:pt x="173" y="145"/>
                  </a:cubicBezTo>
                  <a:cubicBezTo>
                    <a:pt x="162" y="153"/>
                    <a:pt x="153" y="162"/>
                    <a:pt x="145" y="173"/>
                  </a:cubicBezTo>
                  <a:cubicBezTo>
                    <a:pt x="144" y="173"/>
                    <a:pt x="144" y="174"/>
                    <a:pt x="144" y="174"/>
                  </a:cubicBezTo>
                  <a:cubicBezTo>
                    <a:pt x="161" y="191"/>
                    <a:pt x="161" y="191"/>
                    <a:pt x="161" y="191"/>
                  </a:cubicBezTo>
                  <a:cubicBezTo>
                    <a:pt x="164" y="194"/>
                    <a:pt x="165" y="200"/>
                    <a:pt x="163" y="204"/>
                  </a:cubicBezTo>
                  <a:cubicBezTo>
                    <a:pt x="159" y="211"/>
                    <a:pt x="155" y="219"/>
                    <a:pt x="153" y="227"/>
                  </a:cubicBezTo>
                  <a:cubicBezTo>
                    <a:pt x="152" y="231"/>
                    <a:pt x="148" y="234"/>
                    <a:pt x="143" y="234"/>
                  </a:cubicBezTo>
                  <a:cubicBezTo>
                    <a:pt x="119" y="234"/>
                    <a:pt x="119" y="234"/>
                    <a:pt x="119" y="234"/>
                  </a:cubicBezTo>
                  <a:cubicBezTo>
                    <a:pt x="118" y="238"/>
                    <a:pt x="118" y="241"/>
                    <a:pt x="118" y="245"/>
                  </a:cubicBezTo>
                  <a:cubicBezTo>
                    <a:pt x="117" y="248"/>
                    <a:pt x="117" y="252"/>
                    <a:pt x="117" y="256"/>
                  </a:cubicBezTo>
                  <a:cubicBezTo>
                    <a:pt x="117" y="259"/>
                    <a:pt x="117" y="263"/>
                    <a:pt x="118" y="267"/>
                  </a:cubicBezTo>
                  <a:cubicBezTo>
                    <a:pt x="118" y="270"/>
                    <a:pt x="118" y="274"/>
                    <a:pt x="119" y="277"/>
                  </a:cubicBezTo>
                  <a:cubicBezTo>
                    <a:pt x="143" y="277"/>
                    <a:pt x="143" y="277"/>
                    <a:pt x="143" y="277"/>
                  </a:cubicBezTo>
                  <a:cubicBezTo>
                    <a:pt x="148" y="277"/>
                    <a:pt x="152" y="280"/>
                    <a:pt x="153" y="285"/>
                  </a:cubicBezTo>
                  <a:cubicBezTo>
                    <a:pt x="155" y="293"/>
                    <a:pt x="159" y="300"/>
                    <a:pt x="163" y="308"/>
                  </a:cubicBezTo>
                  <a:cubicBezTo>
                    <a:pt x="165" y="312"/>
                    <a:pt x="164" y="317"/>
                    <a:pt x="161" y="320"/>
                  </a:cubicBezTo>
                  <a:cubicBezTo>
                    <a:pt x="144" y="337"/>
                    <a:pt x="144" y="337"/>
                    <a:pt x="144" y="337"/>
                  </a:cubicBezTo>
                  <a:cubicBezTo>
                    <a:pt x="145" y="338"/>
                    <a:pt x="145" y="338"/>
                    <a:pt x="145" y="338"/>
                  </a:cubicBezTo>
                  <a:cubicBezTo>
                    <a:pt x="145" y="339"/>
                    <a:pt x="145" y="339"/>
                    <a:pt x="145" y="339"/>
                  </a:cubicBezTo>
                  <a:cubicBezTo>
                    <a:pt x="145" y="339"/>
                    <a:pt x="146" y="340"/>
                    <a:pt x="146" y="340"/>
                  </a:cubicBezTo>
                  <a:cubicBezTo>
                    <a:pt x="153" y="349"/>
                    <a:pt x="162" y="358"/>
                    <a:pt x="172" y="366"/>
                  </a:cubicBezTo>
                  <a:cubicBezTo>
                    <a:pt x="172" y="366"/>
                    <a:pt x="172" y="366"/>
                    <a:pt x="172" y="366"/>
                  </a:cubicBezTo>
                  <a:cubicBezTo>
                    <a:pt x="172" y="366"/>
                    <a:pt x="173" y="366"/>
                    <a:pt x="173" y="367"/>
                  </a:cubicBezTo>
                  <a:cubicBezTo>
                    <a:pt x="174" y="367"/>
                    <a:pt x="174" y="367"/>
                    <a:pt x="174" y="367"/>
                  </a:cubicBezTo>
                  <a:cubicBezTo>
                    <a:pt x="191" y="351"/>
                    <a:pt x="191" y="351"/>
                    <a:pt x="191" y="351"/>
                  </a:cubicBezTo>
                  <a:cubicBezTo>
                    <a:pt x="194" y="347"/>
                    <a:pt x="200" y="346"/>
                    <a:pt x="204" y="349"/>
                  </a:cubicBezTo>
                  <a:cubicBezTo>
                    <a:pt x="211" y="353"/>
                    <a:pt x="219" y="356"/>
                    <a:pt x="227" y="358"/>
                  </a:cubicBezTo>
                  <a:cubicBezTo>
                    <a:pt x="231" y="359"/>
                    <a:pt x="234" y="364"/>
                    <a:pt x="234" y="368"/>
                  </a:cubicBezTo>
                  <a:cubicBezTo>
                    <a:pt x="234" y="393"/>
                    <a:pt x="234" y="393"/>
                    <a:pt x="234" y="393"/>
                  </a:cubicBezTo>
                  <a:cubicBezTo>
                    <a:pt x="238" y="393"/>
                    <a:pt x="241" y="394"/>
                    <a:pt x="245" y="394"/>
                  </a:cubicBezTo>
                  <a:cubicBezTo>
                    <a:pt x="245" y="394"/>
                    <a:pt x="245" y="394"/>
                    <a:pt x="245" y="394"/>
                  </a:cubicBezTo>
                  <a:cubicBezTo>
                    <a:pt x="245" y="394"/>
                    <a:pt x="245" y="394"/>
                    <a:pt x="245" y="394"/>
                  </a:cubicBezTo>
                  <a:cubicBezTo>
                    <a:pt x="245" y="394"/>
                    <a:pt x="245" y="394"/>
                    <a:pt x="245" y="394"/>
                  </a:cubicBezTo>
                  <a:cubicBezTo>
                    <a:pt x="252" y="394"/>
                    <a:pt x="259" y="395"/>
                    <a:pt x="267" y="394"/>
                  </a:cubicBezTo>
                  <a:cubicBezTo>
                    <a:pt x="270" y="394"/>
                    <a:pt x="274" y="393"/>
                    <a:pt x="277" y="393"/>
                  </a:cubicBezTo>
                  <a:cubicBezTo>
                    <a:pt x="277" y="368"/>
                    <a:pt x="277" y="368"/>
                    <a:pt x="277" y="368"/>
                  </a:cubicBezTo>
                  <a:cubicBezTo>
                    <a:pt x="277" y="364"/>
                    <a:pt x="280" y="359"/>
                    <a:pt x="285" y="358"/>
                  </a:cubicBezTo>
                  <a:cubicBezTo>
                    <a:pt x="293" y="356"/>
                    <a:pt x="300" y="353"/>
                    <a:pt x="308" y="349"/>
                  </a:cubicBezTo>
                  <a:cubicBezTo>
                    <a:pt x="312" y="346"/>
                    <a:pt x="317" y="347"/>
                    <a:pt x="320" y="351"/>
                  </a:cubicBezTo>
                  <a:cubicBezTo>
                    <a:pt x="337" y="368"/>
                    <a:pt x="337" y="368"/>
                    <a:pt x="337" y="368"/>
                  </a:cubicBezTo>
                  <a:cubicBezTo>
                    <a:pt x="338" y="367"/>
                    <a:pt x="338" y="367"/>
                    <a:pt x="339" y="367"/>
                  </a:cubicBezTo>
                  <a:cubicBezTo>
                    <a:pt x="349" y="359"/>
                    <a:pt x="359" y="349"/>
                    <a:pt x="367" y="339"/>
                  </a:cubicBezTo>
                  <a:cubicBezTo>
                    <a:pt x="367" y="338"/>
                    <a:pt x="367" y="338"/>
                    <a:pt x="368" y="337"/>
                  </a:cubicBezTo>
                  <a:cubicBezTo>
                    <a:pt x="351" y="320"/>
                    <a:pt x="351" y="320"/>
                    <a:pt x="351" y="320"/>
                  </a:cubicBezTo>
                  <a:cubicBezTo>
                    <a:pt x="347" y="317"/>
                    <a:pt x="346" y="312"/>
                    <a:pt x="349" y="308"/>
                  </a:cubicBezTo>
                  <a:cubicBezTo>
                    <a:pt x="353" y="300"/>
                    <a:pt x="356" y="293"/>
                    <a:pt x="358" y="285"/>
                  </a:cubicBezTo>
                  <a:cubicBezTo>
                    <a:pt x="359" y="280"/>
                    <a:pt x="364" y="277"/>
                    <a:pt x="368" y="277"/>
                  </a:cubicBezTo>
                  <a:cubicBezTo>
                    <a:pt x="393" y="277"/>
                    <a:pt x="393" y="277"/>
                    <a:pt x="393" y="277"/>
                  </a:cubicBezTo>
                  <a:cubicBezTo>
                    <a:pt x="393" y="274"/>
                    <a:pt x="393" y="270"/>
                    <a:pt x="394" y="267"/>
                  </a:cubicBezTo>
                  <a:cubicBezTo>
                    <a:pt x="394" y="263"/>
                    <a:pt x="394" y="259"/>
                    <a:pt x="394" y="256"/>
                  </a:cubicBezTo>
                  <a:cubicBezTo>
                    <a:pt x="394" y="252"/>
                    <a:pt x="394" y="248"/>
                    <a:pt x="394" y="245"/>
                  </a:cubicBezTo>
                  <a:cubicBezTo>
                    <a:pt x="393" y="241"/>
                    <a:pt x="393" y="238"/>
                    <a:pt x="393" y="234"/>
                  </a:cubicBezTo>
                  <a:close/>
                  <a:moveTo>
                    <a:pt x="256" y="320"/>
                  </a:moveTo>
                  <a:cubicBezTo>
                    <a:pt x="220" y="320"/>
                    <a:pt x="192" y="291"/>
                    <a:pt x="192" y="256"/>
                  </a:cubicBezTo>
                  <a:cubicBezTo>
                    <a:pt x="192" y="220"/>
                    <a:pt x="220" y="192"/>
                    <a:pt x="256" y="192"/>
                  </a:cubicBezTo>
                  <a:cubicBezTo>
                    <a:pt x="291" y="192"/>
                    <a:pt x="320" y="220"/>
                    <a:pt x="320" y="256"/>
                  </a:cubicBezTo>
                  <a:cubicBezTo>
                    <a:pt x="320" y="291"/>
                    <a:pt x="291" y="320"/>
                    <a:pt x="256" y="320"/>
                  </a:cubicBezTo>
                  <a:close/>
                  <a:moveTo>
                    <a:pt x="298" y="256"/>
                  </a:moveTo>
                  <a:cubicBezTo>
                    <a:pt x="298" y="279"/>
                    <a:pt x="279" y="298"/>
                    <a:pt x="256" y="298"/>
                  </a:cubicBezTo>
                  <a:cubicBezTo>
                    <a:pt x="232" y="298"/>
                    <a:pt x="213" y="279"/>
                    <a:pt x="213" y="256"/>
                  </a:cubicBezTo>
                  <a:cubicBezTo>
                    <a:pt x="213" y="232"/>
                    <a:pt x="232" y="213"/>
                    <a:pt x="256" y="213"/>
                  </a:cubicBezTo>
                  <a:cubicBezTo>
                    <a:pt x="279" y="213"/>
                    <a:pt x="298" y="232"/>
                    <a:pt x="298" y="256"/>
                  </a:cubicBezTo>
                  <a:close/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415" y="268"/>
                  </a:moveTo>
                  <a:cubicBezTo>
                    <a:pt x="414" y="276"/>
                    <a:pt x="413" y="283"/>
                    <a:pt x="412" y="290"/>
                  </a:cubicBezTo>
                  <a:cubicBezTo>
                    <a:pt x="411" y="295"/>
                    <a:pt x="406" y="298"/>
                    <a:pt x="401" y="298"/>
                  </a:cubicBezTo>
                  <a:cubicBezTo>
                    <a:pt x="376" y="298"/>
                    <a:pt x="376" y="298"/>
                    <a:pt x="376" y="298"/>
                  </a:cubicBezTo>
                  <a:cubicBezTo>
                    <a:pt x="375" y="303"/>
                    <a:pt x="373" y="307"/>
                    <a:pt x="371" y="311"/>
                  </a:cubicBezTo>
                  <a:cubicBezTo>
                    <a:pt x="389" y="329"/>
                    <a:pt x="389" y="329"/>
                    <a:pt x="389" y="329"/>
                  </a:cubicBezTo>
                  <a:cubicBezTo>
                    <a:pt x="392" y="332"/>
                    <a:pt x="393" y="338"/>
                    <a:pt x="390" y="342"/>
                  </a:cubicBezTo>
                  <a:cubicBezTo>
                    <a:pt x="388" y="345"/>
                    <a:pt x="386" y="348"/>
                    <a:pt x="384" y="351"/>
                  </a:cubicBezTo>
                  <a:cubicBezTo>
                    <a:pt x="375" y="364"/>
                    <a:pt x="364" y="375"/>
                    <a:pt x="351" y="384"/>
                  </a:cubicBezTo>
                  <a:cubicBezTo>
                    <a:pt x="348" y="386"/>
                    <a:pt x="345" y="388"/>
                    <a:pt x="342" y="390"/>
                  </a:cubicBezTo>
                  <a:cubicBezTo>
                    <a:pt x="338" y="393"/>
                    <a:pt x="332" y="392"/>
                    <a:pt x="329" y="389"/>
                  </a:cubicBezTo>
                  <a:cubicBezTo>
                    <a:pt x="311" y="371"/>
                    <a:pt x="311" y="371"/>
                    <a:pt x="311" y="371"/>
                  </a:cubicBezTo>
                  <a:cubicBezTo>
                    <a:pt x="307" y="373"/>
                    <a:pt x="303" y="375"/>
                    <a:pt x="298" y="376"/>
                  </a:cubicBezTo>
                  <a:cubicBezTo>
                    <a:pt x="298" y="401"/>
                    <a:pt x="298" y="401"/>
                    <a:pt x="298" y="401"/>
                  </a:cubicBezTo>
                  <a:cubicBezTo>
                    <a:pt x="298" y="407"/>
                    <a:pt x="295" y="411"/>
                    <a:pt x="290" y="412"/>
                  </a:cubicBezTo>
                  <a:cubicBezTo>
                    <a:pt x="283" y="414"/>
                    <a:pt x="276" y="415"/>
                    <a:pt x="269" y="415"/>
                  </a:cubicBezTo>
                  <a:cubicBezTo>
                    <a:pt x="269" y="415"/>
                    <a:pt x="269" y="416"/>
                    <a:pt x="269" y="416"/>
                  </a:cubicBezTo>
                  <a:cubicBezTo>
                    <a:pt x="268" y="416"/>
                    <a:pt x="268" y="416"/>
                    <a:pt x="268" y="416"/>
                  </a:cubicBezTo>
                  <a:cubicBezTo>
                    <a:pt x="268" y="416"/>
                    <a:pt x="268" y="416"/>
                    <a:pt x="268" y="416"/>
                  </a:cubicBezTo>
                  <a:cubicBezTo>
                    <a:pt x="267" y="416"/>
                    <a:pt x="265" y="415"/>
                    <a:pt x="264" y="416"/>
                  </a:cubicBezTo>
                  <a:cubicBezTo>
                    <a:pt x="261" y="416"/>
                    <a:pt x="258" y="416"/>
                    <a:pt x="256" y="416"/>
                  </a:cubicBezTo>
                  <a:cubicBezTo>
                    <a:pt x="256" y="416"/>
                    <a:pt x="256" y="416"/>
                    <a:pt x="256" y="416"/>
                  </a:cubicBezTo>
                  <a:cubicBezTo>
                    <a:pt x="256" y="416"/>
                    <a:pt x="256" y="416"/>
                    <a:pt x="256" y="416"/>
                  </a:cubicBezTo>
                  <a:cubicBezTo>
                    <a:pt x="253" y="416"/>
                    <a:pt x="251" y="416"/>
                    <a:pt x="249" y="416"/>
                  </a:cubicBezTo>
                  <a:cubicBezTo>
                    <a:pt x="247" y="416"/>
                    <a:pt x="245" y="416"/>
                    <a:pt x="243" y="416"/>
                  </a:cubicBezTo>
                  <a:cubicBezTo>
                    <a:pt x="243" y="416"/>
                    <a:pt x="243" y="416"/>
                    <a:pt x="243" y="416"/>
                  </a:cubicBezTo>
                  <a:cubicBezTo>
                    <a:pt x="243" y="416"/>
                    <a:pt x="243" y="416"/>
                    <a:pt x="243" y="416"/>
                  </a:cubicBezTo>
                  <a:cubicBezTo>
                    <a:pt x="243" y="416"/>
                    <a:pt x="243" y="416"/>
                    <a:pt x="243" y="416"/>
                  </a:cubicBezTo>
                  <a:cubicBezTo>
                    <a:pt x="235" y="416"/>
                    <a:pt x="228" y="414"/>
                    <a:pt x="221" y="412"/>
                  </a:cubicBezTo>
                  <a:cubicBezTo>
                    <a:pt x="216" y="411"/>
                    <a:pt x="213" y="407"/>
                    <a:pt x="213" y="401"/>
                  </a:cubicBezTo>
                  <a:cubicBezTo>
                    <a:pt x="213" y="376"/>
                    <a:pt x="213" y="376"/>
                    <a:pt x="213" y="376"/>
                  </a:cubicBezTo>
                  <a:cubicBezTo>
                    <a:pt x="209" y="375"/>
                    <a:pt x="205" y="373"/>
                    <a:pt x="201" y="371"/>
                  </a:cubicBezTo>
                  <a:cubicBezTo>
                    <a:pt x="183" y="389"/>
                    <a:pt x="183" y="389"/>
                    <a:pt x="183" y="389"/>
                  </a:cubicBezTo>
                  <a:cubicBezTo>
                    <a:pt x="179" y="392"/>
                    <a:pt x="174" y="393"/>
                    <a:pt x="169" y="390"/>
                  </a:cubicBezTo>
                  <a:cubicBezTo>
                    <a:pt x="167" y="389"/>
                    <a:pt x="164" y="387"/>
                    <a:pt x="161" y="385"/>
                  </a:cubicBezTo>
                  <a:cubicBezTo>
                    <a:pt x="161" y="384"/>
                    <a:pt x="160" y="384"/>
                    <a:pt x="160" y="384"/>
                  </a:cubicBezTo>
                  <a:cubicBezTo>
                    <a:pt x="160" y="383"/>
                    <a:pt x="159" y="383"/>
                    <a:pt x="158" y="382"/>
                  </a:cubicBezTo>
                  <a:cubicBezTo>
                    <a:pt x="147" y="374"/>
                    <a:pt x="137" y="364"/>
                    <a:pt x="129" y="353"/>
                  </a:cubicBezTo>
                  <a:cubicBezTo>
                    <a:pt x="128" y="352"/>
                    <a:pt x="128" y="352"/>
                    <a:pt x="128" y="351"/>
                  </a:cubicBezTo>
                  <a:cubicBezTo>
                    <a:pt x="127" y="351"/>
                    <a:pt x="127" y="350"/>
                    <a:pt x="127" y="350"/>
                  </a:cubicBezTo>
                  <a:cubicBezTo>
                    <a:pt x="127" y="350"/>
                    <a:pt x="127" y="350"/>
                    <a:pt x="127" y="350"/>
                  </a:cubicBezTo>
                  <a:cubicBezTo>
                    <a:pt x="125" y="347"/>
                    <a:pt x="123" y="345"/>
                    <a:pt x="121" y="342"/>
                  </a:cubicBezTo>
                  <a:cubicBezTo>
                    <a:pt x="118" y="338"/>
                    <a:pt x="119" y="332"/>
                    <a:pt x="122" y="329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38" y="307"/>
                    <a:pt x="137" y="303"/>
                    <a:pt x="135" y="298"/>
                  </a:cubicBezTo>
                  <a:cubicBezTo>
                    <a:pt x="110" y="298"/>
                    <a:pt x="110" y="298"/>
                    <a:pt x="110" y="298"/>
                  </a:cubicBezTo>
                  <a:cubicBezTo>
                    <a:pt x="105" y="298"/>
                    <a:pt x="100" y="295"/>
                    <a:pt x="99" y="290"/>
                  </a:cubicBezTo>
                  <a:cubicBezTo>
                    <a:pt x="98" y="283"/>
                    <a:pt x="97" y="276"/>
                    <a:pt x="96" y="268"/>
                  </a:cubicBezTo>
                  <a:cubicBezTo>
                    <a:pt x="96" y="265"/>
                    <a:pt x="96" y="262"/>
                    <a:pt x="96" y="259"/>
                  </a:cubicBezTo>
                  <a:cubicBezTo>
                    <a:pt x="96" y="258"/>
                    <a:pt x="96" y="257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96" y="254"/>
                    <a:pt x="96" y="253"/>
                    <a:pt x="96" y="252"/>
                  </a:cubicBezTo>
                  <a:cubicBezTo>
                    <a:pt x="96" y="249"/>
                    <a:pt x="96" y="246"/>
                    <a:pt x="96" y="243"/>
                  </a:cubicBezTo>
                  <a:cubicBezTo>
                    <a:pt x="96" y="243"/>
                    <a:pt x="96" y="243"/>
                    <a:pt x="96" y="243"/>
                  </a:cubicBezTo>
                  <a:cubicBezTo>
                    <a:pt x="96" y="243"/>
                    <a:pt x="96" y="243"/>
                    <a:pt x="96" y="243"/>
                  </a:cubicBezTo>
                  <a:cubicBezTo>
                    <a:pt x="96" y="243"/>
                    <a:pt x="96" y="243"/>
                    <a:pt x="96" y="243"/>
                  </a:cubicBezTo>
                  <a:cubicBezTo>
                    <a:pt x="97" y="235"/>
                    <a:pt x="98" y="228"/>
                    <a:pt x="99" y="221"/>
                  </a:cubicBezTo>
                  <a:cubicBezTo>
                    <a:pt x="100" y="216"/>
                    <a:pt x="105" y="213"/>
                    <a:pt x="110" y="213"/>
                  </a:cubicBezTo>
                  <a:cubicBezTo>
                    <a:pt x="135" y="213"/>
                    <a:pt x="135" y="213"/>
                    <a:pt x="135" y="213"/>
                  </a:cubicBezTo>
                  <a:cubicBezTo>
                    <a:pt x="137" y="209"/>
                    <a:pt x="138" y="205"/>
                    <a:pt x="140" y="201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19" y="179"/>
                    <a:pt x="118" y="174"/>
                    <a:pt x="121" y="169"/>
                  </a:cubicBezTo>
                  <a:cubicBezTo>
                    <a:pt x="123" y="166"/>
                    <a:pt x="125" y="163"/>
                    <a:pt x="128" y="160"/>
                  </a:cubicBezTo>
                  <a:cubicBezTo>
                    <a:pt x="137" y="148"/>
                    <a:pt x="148" y="137"/>
                    <a:pt x="160" y="128"/>
                  </a:cubicBezTo>
                  <a:cubicBezTo>
                    <a:pt x="163" y="125"/>
                    <a:pt x="166" y="123"/>
                    <a:pt x="169" y="121"/>
                  </a:cubicBezTo>
                  <a:cubicBezTo>
                    <a:pt x="174" y="118"/>
                    <a:pt x="179" y="119"/>
                    <a:pt x="183" y="122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5" y="138"/>
                    <a:pt x="209" y="137"/>
                    <a:pt x="213" y="135"/>
                  </a:cubicBezTo>
                  <a:cubicBezTo>
                    <a:pt x="213" y="110"/>
                    <a:pt x="213" y="110"/>
                    <a:pt x="213" y="110"/>
                  </a:cubicBezTo>
                  <a:cubicBezTo>
                    <a:pt x="213" y="105"/>
                    <a:pt x="216" y="100"/>
                    <a:pt x="221" y="99"/>
                  </a:cubicBezTo>
                  <a:cubicBezTo>
                    <a:pt x="228" y="98"/>
                    <a:pt x="236" y="97"/>
                    <a:pt x="243" y="96"/>
                  </a:cubicBezTo>
                  <a:cubicBezTo>
                    <a:pt x="251" y="96"/>
                    <a:pt x="260" y="96"/>
                    <a:pt x="268" y="96"/>
                  </a:cubicBezTo>
                  <a:cubicBezTo>
                    <a:pt x="276" y="97"/>
                    <a:pt x="283" y="98"/>
                    <a:pt x="290" y="99"/>
                  </a:cubicBezTo>
                  <a:cubicBezTo>
                    <a:pt x="295" y="100"/>
                    <a:pt x="298" y="105"/>
                    <a:pt x="298" y="110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303" y="137"/>
                    <a:pt x="307" y="138"/>
                    <a:pt x="311" y="140"/>
                  </a:cubicBezTo>
                  <a:cubicBezTo>
                    <a:pt x="329" y="122"/>
                    <a:pt x="329" y="122"/>
                    <a:pt x="329" y="122"/>
                  </a:cubicBezTo>
                  <a:cubicBezTo>
                    <a:pt x="332" y="119"/>
                    <a:pt x="338" y="118"/>
                    <a:pt x="342" y="121"/>
                  </a:cubicBezTo>
                  <a:cubicBezTo>
                    <a:pt x="345" y="123"/>
                    <a:pt x="347" y="125"/>
                    <a:pt x="350" y="127"/>
                  </a:cubicBezTo>
                  <a:cubicBezTo>
                    <a:pt x="350" y="127"/>
                    <a:pt x="351" y="127"/>
                    <a:pt x="351" y="128"/>
                  </a:cubicBezTo>
                  <a:cubicBezTo>
                    <a:pt x="352" y="128"/>
                    <a:pt x="353" y="129"/>
                    <a:pt x="353" y="129"/>
                  </a:cubicBezTo>
                  <a:cubicBezTo>
                    <a:pt x="364" y="137"/>
                    <a:pt x="374" y="147"/>
                    <a:pt x="383" y="159"/>
                  </a:cubicBezTo>
                  <a:cubicBezTo>
                    <a:pt x="383" y="159"/>
                    <a:pt x="383" y="159"/>
                    <a:pt x="384" y="160"/>
                  </a:cubicBezTo>
                  <a:cubicBezTo>
                    <a:pt x="384" y="160"/>
                    <a:pt x="384" y="161"/>
                    <a:pt x="385" y="161"/>
                  </a:cubicBezTo>
                  <a:cubicBezTo>
                    <a:pt x="385" y="162"/>
                    <a:pt x="385" y="162"/>
                    <a:pt x="385" y="162"/>
                  </a:cubicBezTo>
                  <a:cubicBezTo>
                    <a:pt x="387" y="164"/>
                    <a:pt x="389" y="167"/>
                    <a:pt x="390" y="169"/>
                  </a:cubicBezTo>
                  <a:cubicBezTo>
                    <a:pt x="393" y="174"/>
                    <a:pt x="392" y="179"/>
                    <a:pt x="389" y="183"/>
                  </a:cubicBezTo>
                  <a:cubicBezTo>
                    <a:pt x="371" y="201"/>
                    <a:pt x="371" y="201"/>
                    <a:pt x="371" y="201"/>
                  </a:cubicBezTo>
                  <a:cubicBezTo>
                    <a:pt x="373" y="205"/>
                    <a:pt x="375" y="209"/>
                    <a:pt x="376" y="213"/>
                  </a:cubicBezTo>
                  <a:cubicBezTo>
                    <a:pt x="401" y="213"/>
                    <a:pt x="401" y="213"/>
                    <a:pt x="401" y="213"/>
                  </a:cubicBezTo>
                  <a:cubicBezTo>
                    <a:pt x="406" y="213"/>
                    <a:pt x="411" y="216"/>
                    <a:pt x="412" y="221"/>
                  </a:cubicBezTo>
                  <a:cubicBezTo>
                    <a:pt x="414" y="228"/>
                    <a:pt x="414" y="235"/>
                    <a:pt x="416" y="243"/>
                  </a:cubicBezTo>
                  <a:cubicBezTo>
                    <a:pt x="416" y="243"/>
                    <a:pt x="416" y="243"/>
                    <a:pt x="416" y="243"/>
                  </a:cubicBezTo>
                  <a:cubicBezTo>
                    <a:pt x="416" y="247"/>
                    <a:pt x="416" y="251"/>
                    <a:pt x="416" y="256"/>
                  </a:cubicBezTo>
                  <a:cubicBezTo>
                    <a:pt x="416" y="260"/>
                    <a:pt x="415" y="264"/>
                    <a:pt x="415" y="268"/>
                  </a:cubicBezTo>
                  <a:close/>
                </a:path>
              </a:pathLst>
            </a:custGeom>
            <a:solidFill>
              <a:srgbClr val="F1600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pt-PT" sz="135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50965" y="4447317"/>
            <a:ext cx="401653" cy="401653"/>
            <a:chOff x="5723620" y="4949802"/>
            <a:chExt cx="648000" cy="648000"/>
          </a:xfrm>
        </p:grpSpPr>
        <p:sp>
          <p:nvSpPr>
            <p:cNvPr id="116" name="Oval 115"/>
            <p:cNvSpPr/>
            <p:nvPr/>
          </p:nvSpPr>
          <p:spPr>
            <a:xfrm>
              <a:off x="5723620" y="4949802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350" dirty="0"/>
            </a:p>
          </p:txBody>
        </p:sp>
        <p:sp>
          <p:nvSpPr>
            <p:cNvPr id="86" name="Freeform 932"/>
            <p:cNvSpPr>
              <a:spLocks noChangeAspect="1" noEditPoints="1"/>
            </p:cNvSpPr>
            <p:nvPr/>
          </p:nvSpPr>
          <p:spPr bwMode="auto">
            <a:xfrm>
              <a:off x="5749062" y="4976119"/>
              <a:ext cx="597117" cy="595367"/>
            </a:xfrm>
            <a:custGeom>
              <a:avLst/>
              <a:gdLst>
                <a:gd name="T0" fmla="*/ 202 w 512"/>
                <a:gd name="T1" fmla="*/ 117 h 512"/>
                <a:gd name="T2" fmla="*/ 117 w 512"/>
                <a:gd name="T3" fmla="*/ 202 h 512"/>
                <a:gd name="T4" fmla="*/ 202 w 512"/>
                <a:gd name="T5" fmla="*/ 288 h 512"/>
                <a:gd name="T6" fmla="*/ 288 w 512"/>
                <a:gd name="T7" fmla="*/ 202 h 512"/>
                <a:gd name="T8" fmla="*/ 202 w 512"/>
                <a:gd name="T9" fmla="*/ 117 h 512"/>
                <a:gd name="T10" fmla="*/ 245 w 512"/>
                <a:gd name="T11" fmla="*/ 213 h 512"/>
                <a:gd name="T12" fmla="*/ 213 w 512"/>
                <a:gd name="T13" fmla="*/ 213 h 512"/>
                <a:gd name="T14" fmla="*/ 213 w 512"/>
                <a:gd name="T15" fmla="*/ 245 h 512"/>
                <a:gd name="T16" fmla="*/ 202 w 512"/>
                <a:gd name="T17" fmla="*/ 256 h 512"/>
                <a:gd name="T18" fmla="*/ 192 w 512"/>
                <a:gd name="T19" fmla="*/ 245 h 512"/>
                <a:gd name="T20" fmla="*/ 192 w 512"/>
                <a:gd name="T21" fmla="*/ 213 h 512"/>
                <a:gd name="T22" fmla="*/ 160 w 512"/>
                <a:gd name="T23" fmla="*/ 213 h 512"/>
                <a:gd name="T24" fmla="*/ 149 w 512"/>
                <a:gd name="T25" fmla="*/ 202 h 512"/>
                <a:gd name="T26" fmla="*/ 160 w 512"/>
                <a:gd name="T27" fmla="*/ 192 h 512"/>
                <a:gd name="T28" fmla="*/ 192 w 512"/>
                <a:gd name="T29" fmla="*/ 192 h 512"/>
                <a:gd name="T30" fmla="*/ 192 w 512"/>
                <a:gd name="T31" fmla="*/ 160 h 512"/>
                <a:gd name="T32" fmla="*/ 202 w 512"/>
                <a:gd name="T33" fmla="*/ 149 h 512"/>
                <a:gd name="T34" fmla="*/ 213 w 512"/>
                <a:gd name="T35" fmla="*/ 160 h 512"/>
                <a:gd name="T36" fmla="*/ 213 w 512"/>
                <a:gd name="T37" fmla="*/ 192 h 512"/>
                <a:gd name="T38" fmla="*/ 245 w 512"/>
                <a:gd name="T39" fmla="*/ 192 h 512"/>
                <a:gd name="T40" fmla="*/ 256 w 512"/>
                <a:gd name="T41" fmla="*/ 202 h 512"/>
                <a:gd name="T42" fmla="*/ 245 w 512"/>
                <a:gd name="T43" fmla="*/ 213 h 512"/>
                <a:gd name="T44" fmla="*/ 256 w 512"/>
                <a:gd name="T45" fmla="*/ 0 h 512"/>
                <a:gd name="T46" fmla="*/ 0 w 512"/>
                <a:gd name="T47" fmla="*/ 256 h 512"/>
                <a:gd name="T48" fmla="*/ 256 w 512"/>
                <a:gd name="T49" fmla="*/ 512 h 512"/>
                <a:gd name="T50" fmla="*/ 512 w 512"/>
                <a:gd name="T51" fmla="*/ 256 h 512"/>
                <a:gd name="T52" fmla="*/ 256 w 512"/>
                <a:gd name="T53" fmla="*/ 0 h 512"/>
                <a:gd name="T54" fmla="*/ 381 w 512"/>
                <a:gd name="T55" fmla="*/ 381 h 512"/>
                <a:gd name="T56" fmla="*/ 373 w 512"/>
                <a:gd name="T57" fmla="*/ 384 h 512"/>
                <a:gd name="T58" fmla="*/ 365 w 512"/>
                <a:gd name="T59" fmla="*/ 381 h 512"/>
                <a:gd name="T60" fmla="*/ 270 w 512"/>
                <a:gd name="T61" fmla="*/ 285 h 512"/>
                <a:gd name="T62" fmla="*/ 202 w 512"/>
                <a:gd name="T63" fmla="*/ 309 h 512"/>
                <a:gd name="T64" fmla="*/ 96 w 512"/>
                <a:gd name="T65" fmla="*/ 202 h 512"/>
                <a:gd name="T66" fmla="*/ 202 w 512"/>
                <a:gd name="T67" fmla="*/ 96 h 512"/>
                <a:gd name="T68" fmla="*/ 309 w 512"/>
                <a:gd name="T69" fmla="*/ 202 h 512"/>
                <a:gd name="T70" fmla="*/ 285 w 512"/>
                <a:gd name="T71" fmla="*/ 270 h 512"/>
                <a:gd name="T72" fmla="*/ 381 w 512"/>
                <a:gd name="T73" fmla="*/ 365 h 512"/>
                <a:gd name="T74" fmla="*/ 381 w 512"/>
                <a:gd name="T75" fmla="*/ 38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2" h="512">
                  <a:moveTo>
                    <a:pt x="202" y="117"/>
                  </a:moveTo>
                  <a:cubicBezTo>
                    <a:pt x="155" y="117"/>
                    <a:pt x="117" y="155"/>
                    <a:pt x="117" y="202"/>
                  </a:cubicBezTo>
                  <a:cubicBezTo>
                    <a:pt x="117" y="249"/>
                    <a:pt x="155" y="288"/>
                    <a:pt x="202" y="288"/>
                  </a:cubicBezTo>
                  <a:cubicBezTo>
                    <a:pt x="249" y="288"/>
                    <a:pt x="288" y="249"/>
                    <a:pt x="288" y="202"/>
                  </a:cubicBezTo>
                  <a:cubicBezTo>
                    <a:pt x="288" y="155"/>
                    <a:pt x="249" y="117"/>
                    <a:pt x="202" y="117"/>
                  </a:cubicBezTo>
                  <a:close/>
                  <a:moveTo>
                    <a:pt x="245" y="213"/>
                  </a:moveTo>
                  <a:cubicBezTo>
                    <a:pt x="213" y="213"/>
                    <a:pt x="213" y="213"/>
                    <a:pt x="213" y="213"/>
                  </a:cubicBezTo>
                  <a:cubicBezTo>
                    <a:pt x="213" y="245"/>
                    <a:pt x="213" y="245"/>
                    <a:pt x="213" y="245"/>
                  </a:cubicBezTo>
                  <a:cubicBezTo>
                    <a:pt x="213" y="251"/>
                    <a:pt x="208" y="256"/>
                    <a:pt x="202" y="256"/>
                  </a:cubicBezTo>
                  <a:cubicBezTo>
                    <a:pt x="196" y="256"/>
                    <a:pt x="192" y="251"/>
                    <a:pt x="192" y="245"/>
                  </a:cubicBezTo>
                  <a:cubicBezTo>
                    <a:pt x="192" y="213"/>
                    <a:pt x="192" y="213"/>
                    <a:pt x="192" y="213"/>
                  </a:cubicBezTo>
                  <a:cubicBezTo>
                    <a:pt x="160" y="213"/>
                    <a:pt x="160" y="213"/>
                    <a:pt x="160" y="213"/>
                  </a:cubicBezTo>
                  <a:cubicBezTo>
                    <a:pt x="154" y="213"/>
                    <a:pt x="149" y="208"/>
                    <a:pt x="149" y="202"/>
                  </a:cubicBezTo>
                  <a:cubicBezTo>
                    <a:pt x="149" y="196"/>
                    <a:pt x="154" y="192"/>
                    <a:pt x="160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92" y="160"/>
                    <a:pt x="192" y="160"/>
                    <a:pt x="192" y="160"/>
                  </a:cubicBezTo>
                  <a:cubicBezTo>
                    <a:pt x="192" y="154"/>
                    <a:pt x="196" y="149"/>
                    <a:pt x="202" y="149"/>
                  </a:cubicBezTo>
                  <a:cubicBezTo>
                    <a:pt x="208" y="149"/>
                    <a:pt x="213" y="154"/>
                    <a:pt x="213" y="160"/>
                  </a:cubicBezTo>
                  <a:cubicBezTo>
                    <a:pt x="213" y="192"/>
                    <a:pt x="213" y="192"/>
                    <a:pt x="213" y="192"/>
                  </a:cubicBezTo>
                  <a:cubicBezTo>
                    <a:pt x="245" y="192"/>
                    <a:pt x="245" y="192"/>
                    <a:pt x="245" y="192"/>
                  </a:cubicBezTo>
                  <a:cubicBezTo>
                    <a:pt x="251" y="192"/>
                    <a:pt x="256" y="196"/>
                    <a:pt x="256" y="202"/>
                  </a:cubicBezTo>
                  <a:cubicBezTo>
                    <a:pt x="256" y="208"/>
                    <a:pt x="251" y="213"/>
                    <a:pt x="245" y="213"/>
                  </a:cubicBezTo>
                  <a:close/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381" y="381"/>
                  </a:moveTo>
                  <a:cubicBezTo>
                    <a:pt x="378" y="383"/>
                    <a:pt x="376" y="384"/>
                    <a:pt x="373" y="384"/>
                  </a:cubicBezTo>
                  <a:cubicBezTo>
                    <a:pt x="370" y="384"/>
                    <a:pt x="368" y="383"/>
                    <a:pt x="365" y="381"/>
                  </a:cubicBezTo>
                  <a:cubicBezTo>
                    <a:pt x="270" y="285"/>
                    <a:pt x="270" y="285"/>
                    <a:pt x="270" y="285"/>
                  </a:cubicBezTo>
                  <a:cubicBezTo>
                    <a:pt x="251" y="300"/>
                    <a:pt x="228" y="309"/>
                    <a:pt x="202" y="309"/>
                  </a:cubicBezTo>
                  <a:cubicBezTo>
                    <a:pt x="144" y="309"/>
                    <a:pt x="96" y="261"/>
                    <a:pt x="96" y="202"/>
                  </a:cubicBezTo>
                  <a:cubicBezTo>
                    <a:pt x="96" y="144"/>
                    <a:pt x="144" y="96"/>
                    <a:pt x="202" y="96"/>
                  </a:cubicBezTo>
                  <a:cubicBezTo>
                    <a:pt x="261" y="96"/>
                    <a:pt x="309" y="144"/>
                    <a:pt x="309" y="202"/>
                  </a:cubicBezTo>
                  <a:cubicBezTo>
                    <a:pt x="309" y="228"/>
                    <a:pt x="300" y="251"/>
                    <a:pt x="285" y="270"/>
                  </a:cubicBezTo>
                  <a:cubicBezTo>
                    <a:pt x="381" y="365"/>
                    <a:pt x="381" y="365"/>
                    <a:pt x="381" y="365"/>
                  </a:cubicBezTo>
                  <a:cubicBezTo>
                    <a:pt x="385" y="370"/>
                    <a:pt x="385" y="376"/>
                    <a:pt x="381" y="381"/>
                  </a:cubicBezTo>
                  <a:close/>
                </a:path>
              </a:pathLst>
            </a:custGeom>
            <a:solidFill>
              <a:srgbClr val="F1600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pt-PT" sz="135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83352" y="4447317"/>
            <a:ext cx="401653" cy="401653"/>
            <a:chOff x="4441285" y="4202004"/>
            <a:chExt cx="648000" cy="648000"/>
          </a:xfrm>
        </p:grpSpPr>
        <p:sp>
          <p:nvSpPr>
            <p:cNvPr id="95" name="Oval 94"/>
            <p:cNvSpPr/>
            <p:nvPr/>
          </p:nvSpPr>
          <p:spPr>
            <a:xfrm>
              <a:off x="4441285" y="4202004"/>
              <a:ext cx="648000" cy="64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350" dirty="0"/>
            </a:p>
          </p:txBody>
        </p:sp>
        <p:grpSp>
          <p:nvGrpSpPr>
            <p:cNvPr id="87" name="Group 86"/>
            <p:cNvGrpSpPr>
              <a:grpSpLocks noChangeAspect="1"/>
            </p:cNvGrpSpPr>
            <p:nvPr/>
          </p:nvGrpSpPr>
          <p:grpSpPr>
            <a:xfrm>
              <a:off x="4465189" y="4227415"/>
              <a:ext cx="600193" cy="597178"/>
              <a:chOff x="5672138" y="4513263"/>
              <a:chExt cx="1579562" cy="1571625"/>
            </a:xfrm>
            <a:solidFill>
              <a:srgbClr val="F1600F"/>
            </a:solidFill>
          </p:grpSpPr>
          <p:sp>
            <p:nvSpPr>
              <p:cNvPr id="88" name="Rectangle 5"/>
              <p:cNvSpPr>
                <a:spLocks noChangeArrowheads="1"/>
              </p:cNvSpPr>
              <p:nvPr/>
            </p:nvSpPr>
            <p:spPr bwMode="auto">
              <a:xfrm>
                <a:off x="6067425" y="5135563"/>
                <a:ext cx="131762" cy="1968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89" name="Oval 6"/>
              <p:cNvSpPr>
                <a:spLocks noChangeArrowheads="1"/>
              </p:cNvSpPr>
              <p:nvPr/>
            </p:nvSpPr>
            <p:spPr bwMode="auto">
              <a:xfrm>
                <a:off x="6100763" y="4873626"/>
                <a:ext cx="65087" cy="65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90" name="Rectangle 7"/>
              <p:cNvSpPr>
                <a:spLocks noChangeArrowheads="1"/>
              </p:cNvSpPr>
              <p:nvPr/>
            </p:nvSpPr>
            <p:spPr bwMode="auto">
              <a:xfrm>
                <a:off x="6396038" y="5135563"/>
                <a:ext cx="131762" cy="1968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91" name="Oval 8"/>
              <p:cNvSpPr>
                <a:spLocks noChangeArrowheads="1"/>
              </p:cNvSpPr>
              <p:nvPr/>
            </p:nvSpPr>
            <p:spPr bwMode="auto">
              <a:xfrm>
                <a:off x="6429375" y="4873626"/>
                <a:ext cx="65087" cy="65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92" name="Oval 9"/>
              <p:cNvSpPr>
                <a:spLocks noChangeArrowheads="1"/>
              </p:cNvSpPr>
              <p:nvPr/>
            </p:nvSpPr>
            <p:spPr bwMode="auto">
              <a:xfrm>
                <a:off x="6757988" y="4873626"/>
                <a:ext cx="66675" cy="65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93" name="Freeform 10"/>
              <p:cNvSpPr>
                <a:spLocks noEditPoints="1"/>
              </p:cNvSpPr>
              <p:nvPr/>
            </p:nvSpPr>
            <p:spPr bwMode="auto">
              <a:xfrm>
                <a:off x="5672138" y="4513263"/>
                <a:ext cx="1579562" cy="1571625"/>
              </a:xfrm>
              <a:custGeom>
                <a:avLst/>
                <a:gdLst>
                  <a:gd name="T0" fmla="*/ 0 w 384"/>
                  <a:gd name="T1" fmla="*/ 192 h 384"/>
                  <a:gd name="T2" fmla="*/ 384 w 384"/>
                  <a:gd name="T3" fmla="*/ 192 h 384"/>
                  <a:gd name="T4" fmla="*/ 272 w 384"/>
                  <a:gd name="T5" fmla="*/ 72 h 384"/>
                  <a:gd name="T6" fmla="*/ 272 w 384"/>
                  <a:gd name="T7" fmla="*/ 120 h 384"/>
                  <a:gd name="T8" fmla="*/ 272 w 384"/>
                  <a:gd name="T9" fmla="*/ 72 h 384"/>
                  <a:gd name="T10" fmla="*/ 216 w 384"/>
                  <a:gd name="T11" fmla="*/ 96 h 384"/>
                  <a:gd name="T12" fmla="*/ 168 w 384"/>
                  <a:gd name="T13" fmla="*/ 96 h 384"/>
                  <a:gd name="T14" fmla="*/ 112 w 384"/>
                  <a:gd name="T15" fmla="*/ 72 h 384"/>
                  <a:gd name="T16" fmla="*/ 112 w 384"/>
                  <a:gd name="T17" fmla="*/ 120 h 384"/>
                  <a:gd name="T18" fmla="*/ 112 w 384"/>
                  <a:gd name="T19" fmla="*/ 72 h 384"/>
                  <a:gd name="T20" fmla="*/ 136 w 384"/>
                  <a:gd name="T21" fmla="*/ 216 h 384"/>
                  <a:gd name="T22" fmla="*/ 128 w 384"/>
                  <a:gd name="T23" fmla="*/ 296 h 384"/>
                  <a:gd name="T24" fmla="*/ 120 w 384"/>
                  <a:gd name="T25" fmla="*/ 216 h 384"/>
                  <a:gd name="T26" fmla="*/ 104 w 384"/>
                  <a:gd name="T27" fmla="*/ 288 h 384"/>
                  <a:gd name="T28" fmla="*/ 88 w 384"/>
                  <a:gd name="T29" fmla="*/ 288 h 384"/>
                  <a:gd name="T30" fmla="*/ 80 w 384"/>
                  <a:gd name="T31" fmla="*/ 208 h 384"/>
                  <a:gd name="T32" fmla="*/ 88 w 384"/>
                  <a:gd name="T33" fmla="*/ 136 h 384"/>
                  <a:gd name="T34" fmla="*/ 144 w 384"/>
                  <a:gd name="T35" fmla="*/ 144 h 384"/>
                  <a:gd name="T36" fmla="*/ 224 w 384"/>
                  <a:gd name="T37" fmla="*/ 208 h 384"/>
                  <a:gd name="T38" fmla="*/ 216 w 384"/>
                  <a:gd name="T39" fmla="*/ 288 h 384"/>
                  <a:gd name="T40" fmla="*/ 200 w 384"/>
                  <a:gd name="T41" fmla="*/ 288 h 384"/>
                  <a:gd name="T42" fmla="*/ 184 w 384"/>
                  <a:gd name="T43" fmla="*/ 216 h 384"/>
                  <a:gd name="T44" fmla="*/ 176 w 384"/>
                  <a:gd name="T45" fmla="*/ 296 h 384"/>
                  <a:gd name="T46" fmla="*/ 168 w 384"/>
                  <a:gd name="T47" fmla="*/ 216 h 384"/>
                  <a:gd name="T48" fmla="*/ 160 w 384"/>
                  <a:gd name="T49" fmla="*/ 144 h 384"/>
                  <a:gd name="T50" fmla="*/ 216 w 384"/>
                  <a:gd name="T51" fmla="*/ 136 h 384"/>
                  <a:gd name="T52" fmla="*/ 224 w 384"/>
                  <a:gd name="T53" fmla="*/ 208 h 384"/>
                  <a:gd name="T54" fmla="*/ 296 w 384"/>
                  <a:gd name="T55" fmla="*/ 232 h 384"/>
                  <a:gd name="T56" fmla="*/ 288 w 384"/>
                  <a:gd name="T57" fmla="*/ 296 h 384"/>
                  <a:gd name="T58" fmla="*/ 280 w 384"/>
                  <a:gd name="T59" fmla="*/ 232 h 384"/>
                  <a:gd name="T60" fmla="*/ 264 w 384"/>
                  <a:gd name="T61" fmla="*/ 288 h 384"/>
                  <a:gd name="T62" fmla="*/ 248 w 384"/>
                  <a:gd name="T63" fmla="*/ 288 h 384"/>
                  <a:gd name="T64" fmla="*/ 241 w 384"/>
                  <a:gd name="T65" fmla="*/ 229 h 384"/>
                  <a:gd name="T66" fmla="*/ 256 w 384"/>
                  <a:gd name="T67" fmla="*/ 142 h 384"/>
                  <a:gd name="T68" fmla="*/ 280 w 384"/>
                  <a:gd name="T69" fmla="*/ 136 h 384"/>
                  <a:gd name="T70" fmla="*/ 304 w 384"/>
                  <a:gd name="T71" fmla="*/ 22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272" y="72"/>
                    </a:moveTo>
                    <a:cubicBezTo>
                      <a:pt x="285" y="72"/>
                      <a:pt x="296" y="82"/>
                      <a:pt x="296" y="96"/>
                    </a:cubicBezTo>
                    <a:cubicBezTo>
                      <a:pt x="296" y="109"/>
                      <a:pt x="285" y="120"/>
                      <a:pt x="272" y="120"/>
                    </a:cubicBezTo>
                    <a:cubicBezTo>
                      <a:pt x="258" y="120"/>
                      <a:pt x="248" y="109"/>
                      <a:pt x="248" y="96"/>
                    </a:cubicBezTo>
                    <a:cubicBezTo>
                      <a:pt x="248" y="82"/>
                      <a:pt x="258" y="72"/>
                      <a:pt x="272" y="72"/>
                    </a:cubicBezTo>
                    <a:close/>
                    <a:moveTo>
                      <a:pt x="192" y="72"/>
                    </a:moveTo>
                    <a:cubicBezTo>
                      <a:pt x="205" y="72"/>
                      <a:pt x="216" y="82"/>
                      <a:pt x="216" y="96"/>
                    </a:cubicBezTo>
                    <a:cubicBezTo>
                      <a:pt x="216" y="109"/>
                      <a:pt x="205" y="120"/>
                      <a:pt x="192" y="120"/>
                    </a:cubicBezTo>
                    <a:cubicBezTo>
                      <a:pt x="178" y="120"/>
                      <a:pt x="168" y="109"/>
                      <a:pt x="168" y="96"/>
                    </a:cubicBezTo>
                    <a:cubicBezTo>
                      <a:pt x="168" y="82"/>
                      <a:pt x="178" y="72"/>
                      <a:pt x="192" y="72"/>
                    </a:cubicBezTo>
                    <a:close/>
                    <a:moveTo>
                      <a:pt x="112" y="72"/>
                    </a:moveTo>
                    <a:cubicBezTo>
                      <a:pt x="125" y="72"/>
                      <a:pt x="136" y="82"/>
                      <a:pt x="136" y="96"/>
                    </a:cubicBezTo>
                    <a:cubicBezTo>
                      <a:pt x="136" y="109"/>
                      <a:pt x="125" y="120"/>
                      <a:pt x="112" y="120"/>
                    </a:cubicBezTo>
                    <a:cubicBezTo>
                      <a:pt x="98" y="120"/>
                      <a:pt x="88" y="109"/>
                      <a:pt x="88" y="96"/>
                    </a:cubicBezTo>
                    <a:cubicBezTo>
                      <a:pt x="88" y="82"/>
                      <a:pt x="98" y="72"/>
                      <a:pt x="112" y="72"/>
                    </a:cubicBezTo>
                    <a:close/>
                    <a:moveTo>
                      <a:pt x="144" y="208"/>
                    </a:moveTo>
                    <a:cubicBezTo>
                      <a:pt x="144" y="212"/>
                      <a:pt x="140" y="216"/>
                      <a:pt x="136" y="216"/>
                    </a:cubicBezTo>
                    <a:cubicBezTo>
                      <a:pt x="136" y="288"/>
                      <a:pt x="136" y="288"/>
                      <a:pt x="136" y="288"/>
                    </a:cubicBezTo>
                    <a:cubicBezTo>
                      <a:pt x="136" y="292"/>
                      <a:pt x="132" y="296"/>
                      <a:pt x="128" y="296"/>
                    </a:cubicBezTo>
                    <a:cubicBezTo>
                      <a:pt x="123" y="296"/>
                      <a:pt x="120" y="292"/>
                      <a:pt x="120" y="288"/>
                    </a:cubicBezTo>
                    <a:cubicBezTo>
                      <a:pt x="120" y="216"/>
                      <a:pt x="120" y="216"/>
                      <a:pt x="120" y="216"/>
                    </a:cubicBezTo>
                    <a:cubicBezTo>
                      <a:pt x="104" y="216"/>
                      <a:pt x="104" y="216"/>
                      <a:pt x="104" y="216"/>
                    </a:cubicBezTo>
                    <a:cubicBezTo>
                      <a:pt x="104" y="288"/>
                      <a:pt x="104" y="288"/>
                      <a:pt x="104" y="288"/>
                    </a:cubicBezTo>
                    <a:cubicBezTo>
                      <a:pt x="104" y="292"/>
                      <a:pt x="100" y="296"/>
                      <a:pt x="96" y="296"/>
                    </a:cubicBezTo>
                    <a:cubicBezTo>
                      <a:pt x="91" y="296"/>
                      <a:pt x="88" y="292"/>
                      <a:pt x="88" y="288"/>
                    </a:cubicBezTo>
                    <a:cubicBezTo>
                      <a:pt x="88" y="216"/>
                      <a:pt x="88" y="216"/>
                      <a:pt x="88" y="216"/>
                    </a:cubicBezTo>
                    <a:cubicBezTo>
                      <a:pt x="84" y="216"/>
                      <a:pt x="80" y="212"/>
                      <a:pt x="80" y="208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80" y="139"/>
                      <a:pt x="83" y="136"/>
                      <a:pt x="88" y="136"/>
                    </a:cubicBezTo>
                    <a:cubicBezTo>
                      <a:pt x="136" y="136"/>
                      <a:pt x="136" y="136"/>
                      <a:pt x="136" y="136"/>
                    </a:cubicBezTo>
                    <a:cubicBezTo>
                      <a:pt x="140" y="136"/>
                      <a:pt x="144" y="139"/>
                      <a:pt x="144" y="144"/>
                    </a:cubicBezTo>
                    <a:lnTo>
                      <a:pt x="144" y="208"/>
                    </a:lnTo>
                    <a:close/>
                    <a:moveTo>
                      <a:pt x="224" y="208"/>
                    </a:moveTo>
                    <a:cubicBezTo>
                      <a:pt x="224" y="212"/>
                      <a:pt x="224" y="216"/>
                      <a:pt x="216" y="216"/>
                    </a:cubicBezTo>
                    <a:cubicBezTo>
                      <a:pt x="216" y="288"/>
                      <a:pt x="216" y="288"/>
                      <a:pt x="216" y="288"/>
                    </a:cubicBezTo>
                    <a:cubicBezTo>
                      <a:pt x="216" y="292"/>
                      <a:pt x="212" y="296"/>
                      <a:pt x="208" y="296"/>
                    </a:cubicBezTo>
                    <a:cubicBezTo>
                      <a:pt x="203" y="296"/>
                      <a:pt x="200" y="292"/>
                      <a:pt x="200" y="288"/>
                    </a:cubicBezTo>
                    <a:cubicBezTo>
                      <a:pt x="200" y="216"/>
                      <a:pt x="200" y="216"/>
                      <a:pt x="200" y="216"/>
                    </a:cubicBezTo>
                    <a:cubicBezTo>
                      <a:pt x="184" y="216"/>
                      <a:pt x="184" y="216"/>
                      <a:pt x="184" y="216"/>
                    </a:cubicBezTo>
                    <a:cubicBezTo>
                      <a:pt x="184" y="288"/>
                      <a:pt x="184" y="288"/>
                      <a:pt x="184" y="288"/>
                    </a:cubicBezTo>
                    <a:cubicBezTo>
                      <a:pt x="184" y="292"/>
                      <a:pt x="180" y="296"/>
                      <a:pt x="176" y="296"/>
                    </a:cubicBezTo>
                    <a:cubicBezTo>
                      <a:pt x="171" y="296"/>
                      <a:pt x="168" y="292"/>
                      <a:pt x="168" y="288"/>
                    </a:cubicBezTo>
                    <a:cubicBezTo>
                      <a:pt x="168" y="216"/>
                      <a:pt x="168" y="216"/>
                      <a:pt x="168" y="216"/>
                    </a:cubicBezTo>
                    <a:cubicBezTo>
                      <a:pt x="160" y="216"/>
                      <a:pt x="160" y="212"/>
                      <a:pt x="160" y="208"/>
                    </a:cubicBezTo>
                    <a:cubicBezTo>
                      <a:pt x="160" y="144"/>
                      <a:pt x="160" y="144"/>
                      <a:pt x="160" y="144"/>
                    </a:cubicBezTo>
                    <a:cubicBezTo>
                      <a:pt x="160" y="139"/>
                      <a:pt x="163" y="136"/>
                      <a:pt x="168" y="136"/>
                    </a:cubicBezTo>
                    <a:cubicBezTo>
                      <a:pt x="216" y="136"/>
                      <a:pt x="216" y="136"/>
                      <a:pt x="216" y="136"/>
                    </a:cubicBezTo>
                    <a:cubicBezTo>
                      <a:pt x="220" y="136"/>
                      <a:pt x="224" y="139"/>
                      <a:pt x="224" y="144"/>
                    </a:cubicBezTo>
                    <a:lnTo>
                      <a:pt x="224" y="208"/>
                    </a:lnTo>
                    <a:close/>
                    <a:moveTo>
                      <a:pt x="302" y="229"/>
                    </a:moveTo>
                    <a:cubicBezTo>
                      <a:pt x="300" y="231"/>
                      <a:pt x="296" y="232"/>
                      <a:pt x="296" y="232"/>
                    </a:cubicBezTo>
                    <a:cubicBezTo>
                      <a:pt x="296" y="288"/>
                      <a:pt x="296" y="288"/>
                      <a:pt x="296" y="288"/>
                    </a:cubicBezTo>
                    <a:cubicBezTo>
                      <a:pt x="296" y="292"/>
                      <a:pt x="292" y="296"/>
                      <a:pt x="288" y="296"/>
                    </a:cubicBezTo>
                    <a:cubicBezTo>
                      <a:pt x="283" y="296"/>
                      <a:pt x="280" y="292"/>
                      <a:pt x="280" y="288"/>
                    </a:cubicBezTo>
                    <a:cubicBezTo>
                      <a:pt x="280" y="232"/>
                      <a:pt x="280" y="232"/>
                      <a:pt x="280" y="232"/>
                    </a:cubicBezTo>
                    <a:cubicBezTo>
                      <a:pt x="264" y="232"/>
                      <a:pt x="264" y="232"/>
                      <a:pt x="264" y="232"/>
                    </a:cubicBezTo>
                    <a:cubicBezTo>
                      <a:pt x="264" y="288"/>
                      <a:pt x="264" y="288"/>
                      <a:pt x="264" y="288"/>
                    </a:cubicBezTo>
                    <a:cubicBezTo>
                      <a:pt x="264" y="292"/>
                      <a:pt x="260" y="296"/>
                      <a:pt x="256" y="296"/>
                    </a:cubicBezTo>
                    <a:cubicBezTo>
                      <a:pt x="251" y="296"/>
                      <a:pt x="248" y="292"/>
                      <a:pt x="248" y="288"/>
                    </a:cubicBezTo>
                    <a:cubicBezTo>
                      <a:pt x="248" y="232"/>
                      <a:pt x="248" y="232"/>
                      <a:pt x="248" y="232"/>
                    </a:cubicBezTo>
                    <a:cubicBezTo>
                      <a:pt x="248" y="232"/>
                      <a:pt x="243" y="231"/>
                      <a:pt x="241" y="229"/>
                    </a:cubicBezTo>
                    <a:cubicBezTo>
                      <a:pt x="240" y="227"/>
                      <a:pt x="239" y="224"/>
                      <a:pt x="240" y="222"/>
                    </a:cubicBezTo>
                    <a:cubicBezTo>
                      <a:pt x="256" y="142"/>
                      <a:pt x="256" y="142"/>
                      <a:pt x="256" y="142"/>
                    </a:cubicBezTo>
                    <a:cubicBezTo>
                      <a:pt x="257" y="138"/>
                      <a:pt x="260" y="136"/>
                      <a:pt x="264" y="136"/>
                    </a:cubicBezTo>
                    <a:cubicBezTo>
                      <a:pt x="280" y="136"/>
                      <a:pt x="280" y="136"/>
                      <a:pt x="280" y="136"/>
                    </a:cubicBezTo>
                    <a:cubicBezTo>
                      <a:pt x="283" y="136"/>
                      <a:pt x="287" y="138"/>
                      <a:pt x="288" y="142"/>
                    </a:cubicBezTo>
                    <a:cubicBezTo>
                      <a:pt x="304" y="222"/>
                      <a:pt x="304" y="222"/>
                      <a:pt x="304" y="222"/>
                    </a:cubicBezTo>
                    <a:cubicBezTo>
                      <a:pt x="304" y="224"/>
                      <a:pt x="303" y="227"/>
                      <a:pt x="302" y="2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  <p:sp>
            <p:nvSpPr>
              <p:cNvPr id="94" name="Freeform 11"/>
              <p:cNvSpPr>
                <a:spLocks/>
              </p:cNvSpPr>
              <p:nvPr/>
            </p:nvSpPr>
            <p:spPr bwMode="auto">
              <a:xfrm>
                <a:off x="6729413" y="5135563"/>
                <a:ext cx="119062" cy="261938"/>
              </a:xfrm>
              <a:custGeom>
                <a:avLst/>
                <a:gdLst>
                  <a:gd name="T0" fmla="*/ 34 w 75"/>
                  <a:gd name="T1" fmla="*/ 0 h 165"/>
                  <a:gd name="T2" fmla="*/ 0 w 75"/>
                  <a:gd name="T3" fmla="*/ 165 h 165"/>
                  <a:gd name="T4" fmla="*/ 75 w 75"/>
                  <a:gd name="T5" fmla="*/ 165 h 165"/>
                  <a:gd name="T6" fmla="*/ 41 w 75"/>
                  <a:gd name="T7" fmla="*/ 0 h 165"/>
                  <a:gd name="T8" fmla="*/ 34 w 75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65">
                    <a:moveTo>
                      <a:pt x="34" y="0"/>
                    </a:moveTo>
                    <a:lnTo>
                      <a:pt x="0" y="165"/>
                    </a:lnTo>
                    <a:lnTo>
                      <a:pt x="75" y="165"/>
                    </a:lnTo>
                    <a:lnTo>
                      <a:pt x="41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PT" sz="1350" dirty="0"/>
              </a:p>
            </p:txBody>
          </p:sp>
        </p:grpSp>
      </p:grpSp>
      <p:sp>
        <p:nvSpPr>
          <p:cNvPr id="120" name="Rectangle 119"/>
          <p:cNvSpPr/>
          <p:nvPr/>
        </p:nvSpPr>
        <p:spPr>
          <a:xfrm>
            <a:off x="1211446" y="4500618"/>
            <a:ext cx="2289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71500" hangingPunct="0"/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Capacitação das Pessoas e Organizações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5290727" y="3019494"/>
            <a:ext cx="2266262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 defTabSz="571500" hangingPunct="0"/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Reforço dos Processos e Procedimentos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5290728" y="4500618"/>
            <a:ext cx="2564380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 defTabSz="571500" hangingPunct="0"/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Integridade e Transparência do Sistema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333374" y="5290664"/>
            <a:ext cx="8425962" cy="1002206"/>
          </a:xfrm>
          <a:prstGeom prst="roundRect">
            <a:avLst>
              <a:gd name="adj" fmla="val 0"/>
            </a:avLst>
          </a:prstGeom>
          <a:solidFill>
            <a:srgbClr val="F2F2F2">
              <a:alpha val="20000"/>
            </a:srgb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 dirty="0"/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333374" y="5275771"/>
            <a:ext cx="8439150" cy="13349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  <a:spcAft>
                <a:spcPts val="450"/>
              </a:spcAft>
              <a:buClr>
                <a:srgbClr val="F1600F"/>
              </a:buClr>
              <a:buFont typeface="Wingdings" panose="05000000000000000000" pitchFamily="2" charset="2"/>
              <a:buChar char="Ø"/>
            </a:pP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2010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criação do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Gabinete 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de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Contratação Pública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hoje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Serviço Nacional da Contratação Pública (SNCP)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20000"/>
              </a:lnSpc>
              <a:spcAft>
                <a:spcPts val="450"/>
              </a:spcAft>
              <a:buClr>
                <a:srgbClr val="F1600F"/>
              </a:buClr>
              <a:buFont typeface="Wingdings" panose="05000000000000000000" pitchFamily="2" charset="2"/>
              <a:buChar char="Ø"/>
            </a:pP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O SNCP tem o papel de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regular, monitorizar e supervisionar as compras públicas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mas também de facilitador na relação entre o Estado e os Fornecedores, promovendo a adopção dos melhores princípios e das melhores práticas internacionais.</a:t>
            </a:r>
          </a:p>
          <a:p>
            <a:pPr algn="just">
              <a:lnSpc>
                <a:spcPct val="120000"/>
              </a:lnSpc>
              <a:spcAft>
                <a:spcPts val="450"/>
              </a:spcAft>
              <a:buClr>
                <a:srgbClr val="F1600F"/>
              </a:buClr>
              <a:buFont typeface="Wingdings" panose="05000000000000000000" pitchFamily="2" charset="2"/>
              <a:buChar char="Ø"/>
            </a:pP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Criar um sistema de aquisições transparente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que estimule a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concorrência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para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obter o melhor valor para o Estado 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relativamente à despesa efectuada </a:t>
            </a:r>
            <a:r>
              <a:rPr lang="pt-PT" altLang="pt-PT" sz="825" i="1" dirty="0">
                <a:latin typeface="Verdana" panose="020B0604030504040204" pitchFamily="34" charset="0"/>
                <a:cs typeface="Arial" panose="020B0604020202020204" pitchFamily="34" charset="0"/>
              </a:rPr>
              <a:t>(</a:t>
            </a:r>
            <a:r>
              <a:rPr lang="pt-PT" altLang="pt-PT" sz="825" b="1" i="1" dirty="0">
                <a:latin typeface="Verdana" panose="020B0604030504040204" pitchFamily="34" charset="0"/>
                <a:cs typeface="Arial" panose="020B0604020202020204" pitchFamily="34" charset="0"/>
              </a:rPr>
              <a:t>“best value for </a:t>
            </a:r>
            <a:r>
              <a:rPr lang="pt-PT" altLang="pt-PT" sz="825" b="1" i="1" dirty="0" err="1">
                <a:latin typeface="Verdana" panose="020B0604030504040204" pitchFamily="34" charset="0"/>
                <a:cs typeface="Arial" panose="020B0604020202020204" pitchFamily="34" charset="0"/>
              </a:rPr>
              <a:t>money</a:t>
            </a:r>
            <a:r>
              <a:rPr lang="pt-PT" altLang="pt-PT" sz="825" i="1" dirty="0">
                <a:latin typeface="Verdana" panose="020B0604030504040204" pitchFamily="34" charset="0"/>
                <a:cs typeface="Arial" panose="020B0604020202020204" pitchFamily="34" charset="0"/>
              </a:rPr>
              <a:t>”).</a:t>
            </a:r>
            <a:endParaRPr lang="pt-PT" altLang="pt-PT" sz="825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Aft>
                <a:spcPts val="450"/>
              </a:spcAft>
              <a:buClr>
                <a:srgbClr val="F1600F"/>
              </a:buClr>
              <a:buFont typeface="Wingdings" panose="05000000000000000000" pitchFamily="2" charset="2"/>
              <a:buChar char="Ø"/>
            </a:pP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Alocar da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melhor forma possível os recursos públicos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garantindo a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sustentabilidade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a segurança e a integridade dos procedimentos 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para com os fornecedores nacionais e estrangeiros, com vista à </a:t>
            </a:r>
            <a:r>
              <a:rPr lang="pt-PT" altLang="pt-PT" sz="825" b="1" dirty="0">
                <a:latin typeface="Verdana" panose="020B0604030504040204" pitchFamily="34" charset="0"/>
                <a:cs typeface="Arial" panose="020B0604020202020204" pitchFamily="34" charset="0"/>
              </a:rPr>
              <a:t>melhoria do ambiente de negócios</a:t>
            </a:r>
            <a:r>
              <a:rPr lang="pt-PT" altLang="pt-PT" sz="825" dirty="0">
                <a:latin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5" name="Title 4"/>
          <p:cNvSpPr txBox="1">
            <a:spLocks/>
          </p:cNvSpPr>
          <p:nvPr/>
        </p:nvSpPr>
        <p:spPr>
          <a:xfrm>
            <a:off x="320186" y="1109950"/>
            <a:ext cx="8439150" cy="250577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Enquadramento  </a:t>
            </a:r>
          </a:p>
        </p:txBody>
      </p:sp>
      <p:sp>
        <p:nvSpPr>
          <p:cNvPr id="36" name="Title 4"/>
          <p:cNvSpPr txBox="1">
            <a:spLocks/>
          </p:cNvSpPr>
          <p:nvPr/>
        </p:nvSpPr>
        <p:spPr>
          <a:xfrm>
            <a:off x="320186" y="1459982"/>
            <a:ext cx="8439150" cy="298256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1.1 Serviço Nacional da Contratação Pública (SNCP)   </a:t>
            </a:r>
          </a:p>
        </p:txBody>
      </p:sp>
    </p:spTree>
    <p:extLst>
      <p:ext uri="{BB962C8B-B14F-4D97-AF65-F5344CB8AC3E}">
        <p14:creationId xmlns:p14="http://schemas.microsoft.com/office/powerpoint/2010/main" val="803716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320186" y="1543525"/>
            <a:ext cx="8560785" cy="250577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Peso da Contratação Pública no PIB e no OGE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7CAC423A-FA49-EB48-AB6B-C7596A94BF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730754"/>
              </p:ext>
            </p:extLst>
          </p:nvPr>
        </p:nvGraphicFramePr>
        <p:xfrm>
          <a:off x="671686" y="1965154"/>
          <a:ext cx="7916501" cy="378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ângulo 4">
            <a:extLst>
              <a:ext uri="{FF2B5EF4-FFF2-40B4-BE49-F238E27FC236}">
                <a16:creationId xmlns:a16="http://schemas.microsoft.com/office/drawing/2014/main" id="{0C647156-30CE-58ED-91BE-BCB4A4E7B7A1}"/>
              </a:ext>
            </a:extLst>
          </p:cNvPr>
          <p:cNvSpPr/>
          <p:nvPr/>
        </p:nvSpPr>
        <p:spPr>
          <a:xfrm>
            <a:off x="853889" y="5466637"/>
            <a:ext cx="2014817" cy="1183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sz="75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Fonte: SNCP</a:t>
            </a:r>
            <a:endParaRPr lang="pt-AO" sz="75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81C53560-22D5-286E-D247-747E4FEEA466}"/>
              </a:ext>
            </a:extLst>
          </p:cNvPr>
          <p:cNvSpPr txBox="1">
            <a:spLocks/>
          </p:cNvSpPr>
          <p:nvPr/>
        </p:nvSpPr>
        <p:spPr>
          <a:xfrm>
            <a:off x="320186" y="1109950"/>
            <a:ext cx="8439150" cy="250577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Enquadramento  </a:t>
            </a:r>
          </a:p>
        </p:txBody>
      </p:sp>
    </p:spTree>
    <p:extLst>
      <p:ext uri="{BB962C8B-B14F-4D97-AF65-F5344CB8AC3E}">
        <p14:creationId xmlns:p14="http://schemas.microsoft.com/office/powerpoint/2010/main" val="2279816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491AD-0E56-62BA-8097-711DE8BDA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Logotipo, nome da empresa&#10;&#10;Descrição gerada automaticamente">
            <a:extLst>
              <a:ext uri="{FF2B5EF4-FFF2-40B4-BE49-F238E27FC236}">
                <a16:creationId xmlns:a16="http://schemas.microsoft.com/office/drawing/2014/main" id="{F635DA99-CA77-972A-0297-4EB3F5F25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4" b="-2"/>
          <a:stretch/>
        </p:blipFill>
        <p:spPr>
          <a:xfrm>
            <a:off x="134471" y="4407951"/>
            <a:ext cx="2270014" cy="220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AutoShape 5">
            <a:extLst>
              <a:ext uri="{FF2B5EF4-FFF2-40B4-BE49-F238E27FC236}">
                <a16:creationId xmlns:a16="http://schemas.microsoft.com/office/drawing/2014/main" id="{CF2815AD-1EBC-73EE-88F3-2DD073940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566" y="1268699"/>
            <a:ext cx="2134745" cy="888247"/>
          </a:xfrm>
          <a:prstGeom prst="homePlate">
            <a:avLst>
              <a:gd name="adj" fmla="val 35350"/>
            </a:avLst>
          </a:prstGeom>
          <a:gradFill rotWithShape="1">
            <a:gsLst>
              <a:gs pos="0">
                <a:srgbClr val="F1600F">
                  <a:tint val="96000"/>
                  <a:lumMod val="100000"/>
                </a:srgbClr>
              </a:gs>
              <a:gs pos="78000">
                <a:srgbClr val="F1600F">
                  <a:shade val="94000"/>
                  <a:lumMod val="94000"/>
                </a:srgbClr>
              </a:gs>
            </a:gsLst>
            <a:lin ang="54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txBody>
          <a:bodyPr rIns="49846" anchor="ctr" anchorCtr="1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pt-PT" altLang="pt-PT" sz="1000" b="1" dirty="0">
                <a:solidFill>
                  <a:schemeClr val="bg1"/>
                </a:solidFill>
                <a:latin typeface="Verdana" panose="020B0604030504040204" pitchFamily="34" charset="0"/>
              </a:rPr>
              <a:t>DIPLOMA </a:t>
            </a:r>
          </a:p>
        </p:txBody>
      </p:sp>
      <p:sp>
        <p:nvSpPr>
          <p:cNvPr id="3" name="AutoShape 5">
            <a:extLst>
              <a:ext uri="{FF2B5EF4-FFF2-40B4-BE49-F238E27FC236}">
                <a16:creationId xmlns:a16="http://schemas.microsoft.com/office/drawing/2014/main" id="{B3F93CEA-2CB6-6FF5-4A8F-4688F5C18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375" y="3169897"/>
            <a:ext cx="2111936" cy="888247"/>
          </a:xfrm>
          <a:prstGeom prst="homePlate">
            <a:avLst>
              <a:gd name="adj" fmla="val 35350"/>
            </a:avLst>
          </a:prstGeom>
          <a:gradFill rotWithShape="1">
            <a:gsLst>
              <a:gs pos="0">
                <a:srgbClr val="F1600F">
                  <a:tint val="96000"/>
                  <a:lumMod val="100000"/>
                </a:srgbClr>
              </a:gs>
              <a:gs pos="78000">
                <a:srgbClr val="F1600F">
                  <a:shade val="94000"/>
                  <a:lumMod val="94000"/>
                </a:srgbClr>
              </a:gs>
            </a:gsLst>
            <a:lin ang="5400000" scaled="0"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txBody>
          <a:bodyPr rIns="49846" anchor="ctr" anchorCtr="1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pt-PT" altLang="pt-PT" sz="1000" b="1" dirty="0">
                <a:solidFill>
                  <a:schemeClr val="bg1"/>
                </a:solidFill>
                <a:latin typeface="Verdana" panose="020B0604030504040204" pitchFamily="34" charset="0"/>
              </a:rPr>
              <a:t>OBJECTIVOS DO INCENTIVO À PRODUÇÃO NACIONAL 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1778CD04-D5F3-526C-3173-C850E2CDA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3502" y="3286439"/>
            <a:ext cx="6446123" cy="308956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39750" indent="-2746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746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1600" i="1" dirty="0">
                <a:latin typeface="Verdana" panose="020B0604030504040204" pitchFamily="34" charset="0"/>
                <a:ea typeface="Verdana" panose="020B0604030504040204" pitchFamily="34" charset="0"/>
              </a:rPr>
              <a:t>Criar um ambiente de negócios favorável; </a:t>
            </a:r>
          </a:p>
          <a:p>
            <a:pPr marL="3746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1600" i="1" dirty="0">
                <a:latin typeface="Verdana" panose="020B0604030504040204" pitchFamily="34" charset="0"/>
                <a:ea typeface="Verdana" panose="020B0604030504040204" pitchFamily="34" charset="0"/>
              </a:rPr>
              <a:t>Massificar os bens e serviços produzidos em território nacional; </a:t>
            </a:r>
          </a:p>
          <a:p>
            <a:pPr marL="3746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1600" i="1" dirty="0">
                <a:latin typeface="Verdana" panose="020B0604030504040204" pitchFamily="34" charset="0"/>
                <a:ea typeface="Verdana" panose="020B0604030504040204" pitchFamily="34" charset="0"/>
              </a:rPr>
              <a:t>Reduzir as importações; </a:t>
            </a:r>
          </a:p>
          <a:p>
            <a:pPr marL="3746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1600" i="1" dirty="0">
                <a:latin typeface="Verdana" panose="020B0604030504040204" pitchFamily="34" charset="0"/>
                <a:ea typeface="Verdana" panose="020B0604030504040204" pitchFamily="34" charset="0"/>
              </a:rPr>
              <a:t>Estimular o crescimento da produção interna, a concorrência e a competitividade das empresas a nível local. 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48586A65-DF43-F5A8-A4CB-E6A8898D5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6311" y="1287870"/>
            <a:ext cx="6446123" cy="188923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  <a:prstDash val="lgDashDot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39750" indent="-274638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746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1600" dirty="0">
                <a:latin typeface="Verdana" panose="020B0604030504040204" pitchFamily="34" charset="0"/>
                <a:ea typeface="Verdana" panose="020B0604030504040204" pitchFamily="34" charset="0"/>
              </a:rPr>
              <a:t>O Incentivo à Produção Nacional, é estabelecido pelo </a:t>
            </a:r>
            <a:r>
              <a:rPr lang="pt-PT" sz="1600" b="1" dirty="0">
                <a:latin typeface="Verdana" panose="020B0604030504040204" pitchFamily="34" charset="0"/>
                <a:ea typeface="Verdana" panose="020B0604030504040204" pitchFamily="34" charset="0"/>
              </a:rPr>
              <a:t>Decreto Presidencial n.º 213/23, de 30 de Outubro, </a:t>
            </a:r>
            <a:r>
              <a:rPr lang="pt-PT" altLang="pt-PT" sz="1600" b="1" dirty="0">
                <a:latin typeface="Verdana" panose="020B0604030504040204" pitchFamily="34" charset="0"/>
                <a:cs typeface="Arial" panose="020B0604020202020204" pitchFamily="34" charset="0"/>
              </a:rPr>
              <a:t>Regime Jurídico de Incentivo à Produção Nacional </a:t>
            </a:r>
            <a:r>
              <a:rPr lang="pt-PT" altLang="pt-PT" sz="1600" dirty="0">
                <a:latin typeface="Verdana" panose="020B0604030504040204" pitchFamily="34" charset="0"/>
                <a:cs typeface="Arial" panose="020B0604020202020204" pitchFamily="34" charset="0"/>
              </a:rPr>
              <a:t>e pela </a:t>
            </a:r>
            <a:r>
              <a:rPr lang="pt-PT" altLang="pt-PT" sz="1600" b="1" dirty="0">
                <a:latin typeface="Verdana" panose="020B0604030504040204" pitchFamily="34" charset="0"/>
                <a:cs typeface="Arial" panose="020B0604020202020204" pitchFamily="34" charset="0"/>
              </a:rPr>
              <a:t>Lei n.º 41/20, de 23 de Dezembro – Lei dos Contratos Públicos</a:t>
            </a:r>
            <a:r>
              <a:rPr lang="pt-PT" altLang="pt-PT" sz="1600" dirty="0">
                <a:latin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pt-PT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C6705ECF-978B-5B62-1A12-FAC6B58AA1FA}"/>
              </a:ext>
            </a:extLst>
          </p:cNvPr>
          <p:cNvSpPr txBox="1">
            <a:spLocks/>
          </p:cNvSpPr>
          <p:nvPr/>
        </p:nvSpPr>
        <p:spPr>
          <a:xfrm>
            <a:off x="320186" y="769292"/>
            <a:ext cx="8439150" cy="250577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Enquadramento  </a:t>
            </a:r>
          </a:p>
        </p:txBody>
      </p:sp>
    </p:spTree>
    <p:extLst>
      <p:ext uri="{BB962C8B-B14F-4D97-AF65-F5344CB8AC3E}">
        <p14:creationId xmlns:p14="http://schemas.microsoft.com/office/powerpoint/2010/main" val="524405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>
            <a:extLst>
              <a:ext uri="{FF2B5EF4-FFF2-40B4-BE49-F238E27FC236}">
                <a16:creationId xmlns:a16="http://schemas.microsoft.com/office/drawing/2014/main" id="{1B07925A-7599-2BD0-4462-FACF87EC55E9}"/>
              </a:ext>
            </a:extLst>
          </p:cNvPr>
          <p:cNvSpPr/>
          <p:nvPr/>
        </p:nvSpPr>
        <p:spPr>
          <a:xfrm>
            <a:off x="3783106" y="3429000"/>
            <a:ext cx="5369859" cy="3437965"/>
          </a:xfrm>
          <a:prstGeom prst="rect">
            <a:avLst/>
          </a:prstGeom>
          <a:solidFill>
            <a:srgbClr val="F6961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AO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3DDA01F-0295-E9FE-F807-0F8530824F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274" t="38932" r="36079" b="27604"/>
          <a:stretch/>
        </p:blipFill>
        <p:spPr>
          <a:xfrm>
            <a:off x="170329" y="2537013"/>
            <a:ext cx="3442447" cy="1721224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9C3EF50E-7587-0405-025A-65F3A52D32D6}"/>
              </a:ext>
            </a:extLst>
          </p:cNvPr>
          <p:cNvSpPr/>
          <p:nvPr/>
        </p:nvSpPr>
        <p:spPr>
          <a:xfrm>
            <a:off x="313765" y="4312021"/>
            <a:ext cx="2904564" cy="4482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b="1" dirty="0">
                <a:latin typeface="Verdana" panose="020B0604030504040204" pitchFamily="34" charset="0"/>
                <a:ea typeface="Verdana" panose="020B0604030504040204" pitchFamily="34" charset="0"/>
              </a:rPr>
              <a:t>2023 – Julho de 2024</a:t>
            </a:r>
            <a:endParaRPr lang="pt-AO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033704F0-8F0B-DC86-4B29-5646BFA875CD}"/>
              </a:ext>
            </a:extLst>
          </p:cNvPr>
          <p:cNvSpPr/>
          <p:nvPr/>
        </p:nvSpPr>
        <p:spPr>
          <a:xfrm>
            <a:off x="3868270" y="3720356"/>
            <a:ext cx="4854388" cy="44823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N.º de Procedimentos Lançados com Referência à Productos C/Selo Feito em Angola= 233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4A3BB43-768E-35D3-4A97-A2083E2F45A1}"/>
              </a:ext>
            </a:extLst>
          </p:cNvPr>
          <p:cNvSpPr/>
          <p:nvPr/>
        </p:nvSpPr>
        <p:spPr>
          <a:xfrm>
            <a:off x="3868270" y="4428554"/>
            <a:ext cx="4854388" cy="60959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Valor Estimado= 160,75 mil milhões de kwanzas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34D5C079-4FA5-18F8-3C48-0B74CAF0831A}"/>
              </a:ext>
            </a:extLst>
          </p:cNvPr>
          <p:cNvSpPr/>
          <p:nvPr/>
        </p:nvSpPr>
        <p:spPr>
          <a:xfrm>
            <a:off x="3868269" y="5280209"/>
            <a:ext cx="4854387" cy="60959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Valor Contratualizado= 2,21 mil milhões de kwanzas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829138C-9262-EA17-5FEF-1B81B228FC66}"/>
              </a:ext>
            </a:extLst>
          </p:cNvPr>
          <p:cNvSpPr/>
          <p:nvPr/>
        </p:nvSpPr>
        <p:spPr>
          <a:xfrm>
            <a:off x="3783106" y="98612"/>
            <a:ext cx="5369859" cy="34379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AO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9E4328CC-4FF4-E91D-A790-B47E42D24E94}"/>
              </a:ext>
            </a:extLst>
          </p:cNvPr>
          <p:cNvSpPr/>
          <p:nvPr/>
        </p:nvSpPr>
        <p:spPr>
          <a:xfrm>
            <a:off x="3868270" y="448239"/>
            <a:ext cx="4854388" cy="60062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N.º de MPME (Certificadas C/Selo Feito em Angola)= 337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1767269D-81B9-2FFF-01D3-2B3B793B3175}"/>
              </a:ext>
            </a:extLst>
          </p:cNvPr>
          <p:cNvSpPr/>
          <p:nvPr/>
        </p:nvSpPr>
        <p:spPr>
          <a:xfrm>
            <a:off x="3877233" y="1165410"/>
            <a:ext cx="4845425" cy="6095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N.º de MPME (Vendem Bens e Prestam Serviços ao Estado)= 17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A4EDBAA-D3C3-5C7F-65FC-4A0E62B1B20E}"/>
              </a:ext>
            </a:extLst>
          </p:cNvPr>
          <p:cNvSpPr txBox="1"/>
          <p:nvPr/>
        </p:nvSpPr>
        <p:spPr>
          <a:xfrm>
            <a:off x="262217" y="4868875"/>
            <a:ext cx="30076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800" dirty="0"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</a:t>
            </a:r>
            <a:r>
              <a:rPr lang="pt-AO" sz="800" dirty="0"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ttps://compraspublicas.minfin.gov.ao/ComprasPublicas/#!/documentacao/institucional/publicacoes</a:t>
            </a:r>
            <a:r>
              <a:rPr lang="pt-PT" sz="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pt-AO" sz="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5F95DC0-9EF2-6F71-8333-D27DEAD82193}"/>
              </a:ext>
            </a:extLst>
          </p:cNvPr>
          <p:cNvSpPr/>
          <p:nvPr/>
        </p:nvSpPr>
        <p:spPr>
          <a:xfrm>
            <a:off x="3895161" y="1909480"/>
            <a:ext cx="4845425" cy="6095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N.º de MPME (Forneceram Bens C/Selo feito em Angola no período de 2023 - Julho/2024) = 6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0371DAA-C4C2-1375-6551-DB7DE1CF9A87}"/>
              </a:ext>
            </a:extLst>
          </p:cNvPr>
          <p:cNvSpPr/>
          <p:nvPr/>
        </p:nvSpPr>
        <p:spPr>
          <a:xfrm>
            <a:off x="3922055" y="2689408"/>
            <a:ext cx="4845425" cy="6095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Montante Transacionado C/Bens “Selo Feito em Angola”= 21,50 mil milhões de kwanzas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DD15E110-EB81-CBF8-A58D-875D8AB7DA5F}"/>
              </a:ext>
            </a:extLst>
          </p:cNvPr>
          <p:cNvSpPr/>
          <p:nvPr/>
        </p:nvSpPr>
        <p:spPr>
          <a:xfrm>
            <a:off x="502024" y="5737412"/>
            <a:ext cx="2420470" cy="5558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500" dirty="0">
                <a:latin typeface="Verdana" panose="020B0604030504040204" pitchFamily="34" charset="0"/>
                <a:ea typeface="Verdana" panose="020B0604030504040204" pitchFamily="34" charset="0"/>
              </a:rPr>
              <a:t>Disponível </a:t>
            </a:r>
            <a:endParaRPr lang="pt-AO" sz="15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eta: Para Cima 9">
            <a:extLst>
              <a:ext uri="{FF2B5EF4-FFF2-40B4-BE49-F238E27FC236}">
                <a16:creationId xmlns:a16="http://schemas.microsoft.com/office/drawing/2014/main" id="{01C3C1DC-AE24-99BD-80B4-16BAEF567317}"/>
              </a:ext>
            </a:extLst>
          </p:cNvPr>
          <p:cNvSpPr/>
          <p:nvPr/>
        </p:nvSpPr>
        <p:spPr>
          <a:xfrm>
            <a:off x="2290482" y="5190566"/>
            <a:ext cx="802342" cy="1102658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AO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FE2CDDA-B469-5AB8-A163-FE428B80764F}"/>
              </a:ext>
            </a:extLst>
          </p:cNvPr>
          <p:cNvSpPr txBox="1"/>
          <p:nvPr/>
        </p:nvSpPr>
        <p:spPr>
          <a:xfrm>
            <a:off x="157890" y="810871"/>
            <a:ext cx="3625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F05F0E"/>
                </a:solidFill>
                <a:latin typeface="Verdana"/>
              </a:rPr>
              <a:t>3. Resultados Alcançados </a:t>
            </a:r>
            <a:endParaRPr lang="pt-AO" b="1" dirty="0">
              <a:solidFill>
                <a:srgbClr val="F05F0E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537006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9D9DB508-409D-180F-2C41-E2FB8C47EF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925188"/>
              </p:ext>
            </p:extLst>
          </p:nvPr>
        </p:nvGraphicFramePr>
        <p:xfrm>
          <a:off x="1182334" y="1480283"/>
          <a:ext cx="7271384" cy="3719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03921331-7A9A-C218-5B91-32D018041031}"/>
              </a:ext>
            </a:extLst>
          </p:cNvPr>
          <p:cNvSpPr txBox="1"/>
          <p:nvPr/>
        </p:nvSpPr>
        <p:spPr>
          <a:xfrm>
            <a:off x="157890" y="810871"/>
            <a:ext cx="3625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F05F0E"/>
                </a:solidFill>
                <a:latin typeface="Verdana"/>
              </a:rPr>
              <a:t>3. Resultados Alcançados </a:t>
            </a:r>
            <a:endParaRPr lang="pt-AO" b="1" dirty="0">
              <a:solidFill>
                <a:srgbClr val="F05F0E"/>
              </a:solidFill>
              <a:latin typeface="Verdana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4EDE28A-34E1-94FD-FDF8-29D0831EC1D0}"/>
              </a:ext>
            </a:extLst>
          </p:cNvPr>
          <p:cNvSpPr/>
          <p:nvPr/>
        </p:nvSpPr>
        <p:spPr>
          <a:xfrm>
            <a:off x="1524000" y="5377717"/>
            <a:ext cx="6911789" cy="113065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A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B652549-B214-3422-6148-4B6064FECBB4}"/>
              </a:ext>
            </a:extLst>
          </p:cNvPr>
          <p:cNvSpPr/>
          <p:nvPr/>
        </p:nvSpPr>
        <p:spPr>
          <a:xfrm>
            <a:off x="1523999" y="5365139"/>
            <a:ext cx="6911789" cy="52891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200" dirty="0">
                <a:latin typeface="Verdana" panose="020B0604030504040204" pitchFamily="34" charset="0"/>
                <a:ea typeface="Verdana" panose="020B0604030504040204" pitchFamily="34" charset="0"/>
              </a:rPr>
              <a:t>N.º de MPME (Certificadas C/Selo Feito em Angola)= </a:t>
            </a:r>
            <a:r>
              <a:rPr lang="pt-PT" sz="1200" b="1" dirty="0">
                <a:latin typeface="Verdana" panose="020B0604030504040204" pitchFamily="34" charset="0"/>
                <a:ea typeface="Verdana" panose="020B0604030504040204" pitchFamily="34" charset="0"/>
              </a:rPr>
              <a:t>337</a:t>
            </a:r>
            <a:endParaRPr lang="pt-AO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7C5D2EE-5698-E11F-960C-C7DDF6E4B355}"/>
              </a:ext>
            </a:extLst>
          </p:cNvPr>
          <p:cNvSpPr/>
          <p:nvPr/>
        </p:nvSpPr>
        <p:spPr>
          <a:xfrm>
            <a:off x="1523998" y="5889335"/>
            <a:ext cx="6911789" cy="6095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200" dirty="0">
                <a:latin typeface="Verdana" panose="020B0604030504040204" pitchFamily="34" charset="0"/>
                <a:ea typeface="Verdana" panose="020B0604030504040204" pitchFamily="34" charset="0"/>
              </a:rPr>
              <a:t>N.º de MPME (Forneceram Bens C/Selo feito em Angola no período de 2023 - Julho/2024) = </a:t>
            </a:r>
            <a:r>
              <a:rPr lang="pt-PT" sz="1200" b="1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pt-AO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015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E2FCA-70B2-EF70-DCDF-EB9124FCB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6588778A-8C78-83C9-B86E-C819E6DF854F}"/>
              </a:ext>
            </a:extLst>
          </p:cNvPr>
          <p:cNvSpPr txBox="1"/>
          <p:nvPr/>
        </p:nvSpPr>
        <p:spPr>
          <a:xfrm>
            <a:off x="3447535" y="1807775"/>
            <a:ext cx="5436973" cy="4618572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9525" rIns="0" bIns="0" rtlCol="0">
            <a:spAutoFit/>
          </a:bodyPr>
          <a:lstStyle/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600" b="1" dirty="0">
                <a:latin typeface="Century Gothic" panose="020B0502020202020204" pitchFamily="34" charset="0"/>
                <a:cs typeface="Verdana"/>
              </a:rPr>
              <a:t>Inclusão e Protecção das MPME </a:t>
            </a:r>
            <a:r>
              <a:rPr lang="pt-PT" sz="1000" b="1" i="1" dirty="0">
                <a:latin typeface="Century Gothic" panose="020B0502020202020204" pitchFamily="34" charset="0"/>
                <a:cs typeface="Verdana"/>
              </a:rPr>
              <a:t>(Cf. </a:t>
            </a:r>
            <a:r>
              <a:rPr lang="pt-PT" sz="1000" b="1" i="1" dirty="0" err="1">
                <a:latin typeface="Century Gothic" panose="020B0502020202020204" pitchFamily="34" charset="0"/>
                <a:cs typeface="Verdana"/>
              </a:rPr>
              <a:t>art</a:t>
            </a:r>
            <a:r>
              <a:rPr lang="pt-PT" sz="1000" b="1" i="1" dirty="0">
                <a:latin typeface="Century Gothic" panose="020B0502020202020204" pitchFamily="34" charset="0"/>
                <a:cs typeface="Verdana"/>
              </a:rPr>
              <a:t>. 53.º da LCP).</a:t>
            </a:r>
          </a:p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600" b="1" dirty="0">
                <a:latin typeface="Century Gothic" panose="020B0502020202020204" pitchFamily="34" charset="0"/>
                <a:cs typeface="Verdana"/>
              </a:rPr>
              <a:t>Valorização da Produção Nacional </a:t>
            </a:r>
            <a:r>
              <a:rPr lang="pt-PT" sz="1000" b="1" i="1" dirty="0">
                <a:latin typeface="Century Gothic" panose="020B0502020202020204" pitchFamily="34" charset="0"/>
                <a:cs typeface="Verdana"/>
              </a:rPr>
              <a:t>(Cf. artigos  53.º e 256.º da LCP). </a:t>
            </a:r>
          </a:p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b="1" dirty="0">
                <a:latin typeface="Century Gothic" panose="020B0502020202020204" pitchFamily="34" charset="0"/>
                <a:cs typeface="Verdana"/>
              </a:rPr>
              <a:t>Obrigação de Subcontratar as MPME </a:t>
            </a:r>
            <a:r>
              <a:rPr lang="pt-PT" sz="825" b="1" i="1" dirty="0">
                <a:latin typeface="Century Gothic" panose="020B0502020202020204" pitchFamily="34" charset="0"/>
                <a:cs typeface="Verdana"/>
              </a:rPr>
              <a:t>(Cf. </a:t>
            </a:r>
            <a:r>
              <a:rPr lang="pt-PT" sz="825" b="1" i="1" dirty="0" err="1">
                <a:latin typeface="Century Gothic" panose="020B0502020202020204" pitchFamily="34" charset="0"/>
                <a:cs typeface="Verdana"/>
              </a:rPr>
              <a:t>Art</a:t>
            </a:r>
            <a:r>
              <a:rPr lang="pt-PT" sz="825" b="1" i="1" dirty="0">
                <a:latin typeface="Century Gothic" panose="020B0502020202020204" pitchFamily="34" charset="0"/>
                <a:cs typeface="Verdana"/>
              </a:rPr>
              <a:t>. 15.º da Lei n.º 30/11 de 13 de Setembro)</a:t>
            </a:r>
            <a:r>
              <a:rPr lang="pt-PT" sz="1350" b="1" dirty="0">
                <a:latin typeface="Century Gothic" panose="020B0502020202020204" pitchFamily="34" charset="0"/>
                <a:cs typeface="Verdana"/>
              </a:rPr>
              <a:t>:</a:t>
            </a:r>
          </a:p>
          <a:p>
            <a:pPr marL="1066800" marR="3810" lvl="2" indent="-257175" algn="just">
              <a:spcBef>
                <a:spcPts val="900"/>
              </a:spcBef>
              <a:spcAft>
                <a:spcPts val="9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b="1" dirty="0">
                <a:latin typeface="Century Gothic" panose="020B0502020202020204" pitchFamily="34" charset="0"/>
                <a:cs typeface="Verdana"/>
              </a:rPr>
              <a:t>10% </a:t>
            </a:r>
            <a:r>
              <a:rPr lang="pt-PT" sz="1350" dirty="0">
                <a:latin typeface="Century Gothic" panose="020B0502020202020204" pitchFamily="34" charset="0"/>
                <a:cs typeface="Verdana"/>
              </a:rPr>
              <a:t>nos Contratos de Aquisição de Bens e Prestação de Serviços; e</a:t>
            </a:r>
          </a:p>
          <a:p>
            <a:pPr marL="1066800" marR="3810" lvl="2" indent="-257175" algn="just">
              <a:spcBef>
                <a:spcPts val="900"/>
              </a:spcBef>
              <a:spcAft>
                <a:spcPts val="9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b="1" dirty="0">
                <a:latin typeface="Century Gothic" panose="020B0502020202020204" pitchFamily="34" charset="0"/>
                <a:cs typeface="Verdana"/>
              </a:rPr>
              <a:t>25% </a:t>
            </a:r>
            <a:r>
              <a:rPr lang="pt-PT" sz="1350" dirty="0">
                <a:latin typeface="Century Gothic" panose="020B0502020202020204" pitchFamily="34" charset="0"/>
                <a:cs typeface="Verdana"/>
              </a:rPr>
              <a:t>nos Contratos de Empreitadas de Obras Públicas.  </a:t>
            </a:r>
          </a:p>
          <a:p>
            <a:pPr marL="638175" marR="3810" lvl="1" indent="-2857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b="1" dirty="0">
                <a:latin typeface="Century Gothic" panose="020B0502020202020204" pitchFamily="34" charset="0"/>
              </a:rPr>
              <a:t>Adjudicação por lotes </a:t>
            </a:r>
            <a:r>
              <a:rPr lang="pt-PT" sz="825" b="1" i="1" dirty="0">
                <a:latin typeface="Century Gothic" panose="020B0502020202020204" pitchFamily="34" charset="0"/>
              </a:rPr>
              <a:t>(cf. </a:t>
            </a:r>
            <a:r>
              <a:rPr lang="pt-PT" sz="825" b="1" i="1" dirty="0" err="1">
                <a:latin typeface="Century Gothic" panose="020B0502020202020204" pitchFamily="34" charset="0"/>
              </a:rPr>
              <a:t>art</a:t>
            </a:r>
            <a:r>
              <a:rPr lang="pt-PT" sz="825" b="1" i="1" dirty="0">
                <a:latin typeface="Century Gothic" panose="020B0502020202020204" pitchFamily="34" charset="0"/>
              </a:rPr>
              <a:t>. 25.º da LCP)</a:t>
            </a:r>
          </a:p>
          <a:p>
            <a:pPr marL="809625" marR="3810" lvl="2" algn="just">
              <a:spcBef>
                <a:spcPts val="900"/>
              </a:spcBef>
              <a:spcAft>
                <a:spcPts val="900"/>
              </a:spcAft>
              <a:buClr>
                <a:schemeClr val="accent6">
                  <a:lumMod val="75000"/>
                </a:schemeClr>
              </a:buClr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endParaRPr lang="pt-PT" sz="1350" dirty="0">
              <a:latin typeface="Century Gothic" panose="020B0502020202020204" pitchFamily="34" charset="0"/>
              <a:cs typeface="Verdana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BFC4031-62E9-3CD5-3E06-CE32AECC1E30}"/>
              </a:ext>
            </a:extLst>
          </p:cNvPr>
          <p:cNvSpPr txBox="1"/>
          <p:nvPr/>
        </p:nvSpPr>
        <p:spPr>
          <a:xfrm>
            <a:off x="157890" y="810871"/>
            <a:ext cx="8846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b="1" dirty="0">
                <a:solidFill>
                  <a:srgbClr val="F05F0E"/>
                </a:solidFill>
                <a:latin typeface="Verdana"/>
              </a:rPr>
              <a:t>4. Inclusão das MPME nas Compras Públicas</a:t>
            </a:r>
            <a:endParaRPr lang="pt-AO" b="1" dirty="0">
              <a:solidFill>
                <a:srgbClr val="F05F0E"/>
              </a:solidFill>
              <a:latin typeface="Verdana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5A2ECDBB-E816-4363-7664-6F899AC50807}"/>
              </a:ext>
            </a:extLst>
          </p:cNvPr>
          <p:cNvSpPr txBox="1">
            <a:spLocks/>
          </p:cNvSpPr>
          <p:nvPr/>
        </p:nvSpPr>
        <p:spPr>
          <a:xfrm>
            <a:off x="243986" y="1206301"/>
            <a:ext cx="8439150" cy="298256"/>
          </a:xfrm>
          <a:prstGeom prst="rect">
            <a:avLst/>
          </a:prstGeom>
        </p:spPr>
        <p:txBody>
          <a:bodyPr l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200" b="1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4.1. Incentivo à Participação de MPME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90860BB-2CC8-E513-B169-8420EFA5BF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49399"/>
          <a:stretch/>
        </p:blipFill>
        <p:spPr>
          <a:xfrm>
            <a:off x="0" y="1775870"/>
            <a:ext cx="3447534" cy="200529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31C20E1-D345-6F05-D3F9-15A3386990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549"/>
          <a:stretch/>
        </p:blipFill>
        <p:spPr>
          <a:xfrm>
            <a:off x="-1" y="3756450"/>
            <a:ext cx="3447535" cy="16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35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7CED137-D08A-7680-91DB-92AC00E65EB4}"/>
              </a:ext>
            </a:extLst>
          </p:cNvPr>
          <p:cNvSpPr txBox="1"/>
          <p:nvPr/>
        </p:nvSpPr>
        <p:spPr>
          <a:xfrm>
            <a:off x="411950" y="869348"/>
            <a:ext cx="6109999" cy="48410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>
            <a:defPPr>
              <a:defRPr lang="x-none"/>
            </a:defPPr>
            <a:lvl1pPr marL="12700">
              <a:spcBef>
                <a:spcPts val="100"/>
              </a:spcBef>
              <a:defRPr sz="2000" b="1" spc="-5">
                <a:solidFill>
                  <a:srgbClr val="002060"/>
                </a:solidFill>
                <a:latin typeface="Century Gothic" panose="020B0502020202020204" pitchFamily="34" charset="0"/>
                <a:cs typeface="Verdana"/>
              </a:defRPr>
            </a:lvl1pPr>
          </a:lstStyle>
          <a:p>
            <a:r>
              <a:rPr lang="pt-PT" sz="1400" b="1" dirty="0">
                <a:solidFill>
                  <a:srgbClr val="F05F0E"/>
                </a:solidFill>
                <a:latin typeface="Verdana"/>
              </a:rPr>
              <a:t>4. Inclusão das MPME nas Compras Públicas</a:t>
            </a:r>
            <a:endParaRPr lang="pt-AO" sz="1400" b="1" dirty="0">
              <a:solidFill>
                <a:srgbClr val="F05F0E"/>
              </a:solidFill>
              <a:latin typeface="Verdana"/>
            </a:endParaRPr>
          </a:p>
          <a:p>
            <a:endParaRPr sz="1500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C9C472D8-4933-11DD-C230-936E20A0C386}"/>
              </a:ext>
            </a:extLst>
          </p:cNvPr>
          <p:cNvSpPr txBox="1"/>
          <p:nvPr/>
        </p:nvSpPr>
        <p:spPr>
          <a:xfrm>
            <a:off x="385691" y="2097180"/>
            <a:ext cx="8230142" cy="86626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23838" marR="3810" indent="-214313" algn="just">
              <a:spcBef>
                <a:spcPts val="75"/>
              </a:spcBef>
              <a:buClr>
                <a:schemeClr val="tx1"/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Procedimentos Tramitados no SNCPE desde 2018 - </a:t>
            </a:r>
            <a:r>
              <a:rPr lang="pt-PT" sz="135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233</a:t>
            </a:r>
          </a:p>
          <a:p>
            <a:pPr marL="223838" marR="3810" indent="-214313" algn="just">
              <a:spcBef>
                <a:spcPts val="75"/>
              </a:spcBef>
              <a:buClr>
                <a:schemeClr val="tx1"/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N.º Total de Participantes </a:t>
            </a:r>
            <a:r>
              <a:rPr lang="pt-PT" sz="135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- 2 551</a:t>
            </a:r>
            <a:r>
              <a:rPr lang="pt-PT" sz="1350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operadores económicos </a:t>
            </a:r>
          </a:p>
          <a:p>
            <a:pPr marL="223838" marR="3810" indent="-214313" algn="just">
              <a:spcBef>
                <a:spcPts val="75"/>
              </a:spcBef>
              <a:buClr>
                <a:schemeClr val="tx1"/>
              </a:buClr>
              <a:buFont typeface="Wingdings" panose="05000000000000000000" pitchFamily="2" charset="2"/>
              <a:buChar char="q"/>
              <a:tabLst>
                <a:tab pos="223838" algn="l"/>
                <a:tab pos="1611630" algn="l"/>
                <a:tab pos="1930718" algn="l"/>
                <a:tab pos="3080861" algn="l"/>
                <a:tab pos="3294221" algn="l"/>
                <a:tab pos="3965734" algn="l"/>
                <a:tab pos="4289584" algn="l"/>
                <a:tab pos="4740593" algn="l"/>
                <a:tab pos="4952524" algn="l"/>
              </a:tabLst>
            </a:pPr>
            <a:r>
              <a:rPr lang="pt-PT" sz="1350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N.º de Empresas Adjudicadas – </a:t>
            </a:r>
            <a:r>
              <a:rPr lang="pt-PT" sz="135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372, </a:t>
            </a:r>
            <a:r>
              <a:rPr lang="pt-PT" sz="1350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sendo </a:t>
            </a:r>
            <a:r>
              <a:rPr lang="pt-PT" sz="135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 micro, 118 pequenas, 117 Médias e 95 grandes Empresas</a:t>
            </a:r>
            <a:r>
              <a:rPr lang="pt-PT" sz="1350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 </a:t>
            </a:r>
            <a:endParaRPr lang="pt-PT" sz="825" b="1" i="1" dirty="0">
              <a:latin typeface="Century Gothic" panose="020B0502020202020204" pitchFamily="34" charset="0"/>
              <a:cs typeface="Verdana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2469E8D-7230-AB79-50F0-9153E181A80F}"/>
              </a:ext>
            </a:extLst>
          </p:cNvPr>
          <p:cNvSpPr txBox="1"/>
          <p:nvPr/>
        </p:nvSpPr>
        <p:spPr>
          <a:xfrm>
            <a:off x="350315" y="1359180"/>
            <a:ext cx="7724010" cy="21467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defPPr>
              <a:defRPr lang="x-none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400" b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+mj-cs"/>
              </a:defRPr>
            </a:lvl1pPr>
          </a:lstStyle>
          <a:p>
            <a:pPr algn="just"/>
            <a:r>
              <a:rPr lang="pt-PT" sz="1200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4.2</a:t>
            </a:r>
            <a:r>
              <a:rPr lang="pt-PT" sz="105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PT" sz="1200" dirty="0">
                <a:solidFill>
                  <a:srgbClr val="F1600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Estatística das MPME Adjudicadas através do SNCPE</a:t>
            </a:r>
            <a:endParaRPr lang="pt-AO" sz="1200" dirty="0">
              <a:solidFill>
                <a:srgbClr val="F1600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858F093-D747-F722-929A-032EA29D42C7}"/>
              </a:ext>
            </a:extLst>
          </p:cNvPr>
          <p:cNvSpPr/>
          <p:nvPr/>
        </p:nvSpPr>
        <p:spPr>
          <a:xfrm>
            <a:off x="146650" y="117931"/>
            <a:ext cx="2061713" cy="638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AO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32D5924-741B-A818-C71E-AB1E4EF67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06"/>
            <a:ext cx="1568210" cy="566612"/>
          </a:xfrm>
          <a:prstGeom prst="rect">
            <a:avLst/>
          </a:prstGeom>
        </p:spPr>
      </p:pic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8CE663F-1B16-8DA6-1C95-5BA1E257D2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150819"/>
              </p:ext>
            </p:extLst>
          </p:nvPr>
        </p:nvGraphicFramePr>
        <p:xfrm>
          <a:off x="792051" y="3065172"/>
          <a:ext cx="7534141" cy="2343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03248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3091B1F23BC1D4FA78A50B2EFFAA487" ma:contentTypeVersion="8" ma:contentTypeDescription="Criar um novo documento." ma:contentTypeScope="" ma:versionID="e5c64c7388add9b8a77736251369c6e9">
  <xsd:schema xmlns:xsd="http://www.w3.org/2001/XMLSchema" xmlns:xs="http://www.w3.org/2001/XMLSchema" xmlns:p="http://schemas.microsoft.com/office/2006/metadata/properties" xmlns:ns3="74867326-4037-4bd3-8246-d80ad0926999" xmlns:ns4="7c951c42-21c7-4f6b-8d31-2c6063b4413b" targetNamespace="http://schemas.microsoft.com/office/2006/metadata/properties" ma:root="true" ma:fieldsID="85861a5d8979f990a133f156e60ed6c5" ns3:_="" ns4:_="">
    <xsd:import namespace="74867326-4037-4bd3-8246-d80ad0926999"/>
    <xsd:import namespace="7c951c42-21c7-4f6b-8d31-2c6063b4413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SearchPropertie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867326-4037-4bd3-8246-d80ad09269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951c42-21c7-4f6b-8d31-2c6063b4413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ash de Sugestão de Partilh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4867326-4037-4bd3-8246-d80ad0926999" xsi:nil="true"/>
  </documentManagement>
</p:properties>
</file>

<file path=customXml/itemProps1.xml><?xml version="1.0" encoding="utf-8"?>
<ds:datastoreItem xmlns:ds="http://schemas.openxmlformats.org/officeDocument/2006/customXml" ds:itemID="{C16EEF40-44AF-4D44-AAD1-144515F0A4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867326-4037-4bd3-8246-d80ad0926999"/>
    <ds:schemaRef ds:uri="7c951c42-21c7-4f6b-8d31-2c6063b441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3E6821-96C9-417A-9990-F3F1049922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730EEE-287E-4AC1-AE68-8DE7C21BFCCD}">
  <ds:schemaRefs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7c951c42-21c7-4f6b-8d31-2c6063b4413b"/>
    <ds:schemaRef ds:uri="74867326-4037-4bd3-8246-d80ad092699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11589</TotalTime>
  <Words>986</Words>
  <Application>Microsoft Office PowerPoint</Application>
  <PresentationFormat>Apresentação no Ecrã (4:3)</PresentationFormat>
  <Paragraphs>99</Paragraphs>
  <Slides>13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21" baseType="lpstr">
      <vt:lpstr>Abadi</vt:lpstr>
      <vt:lpstr>Arial</vt:lpstr>
      <vt:lpstr>Calibri</vt:lpstr>
      <vt:lpstr>Carlito</vt:lpstr>
      <vt:lpstr>Century Gothic</vt:lpstr>
      <vt:lpstr>Verdana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Job Francisco</dc:creator>
  <cp:lastModifiedBy>Gilberto Pedro Palanga Fitela</cp:lastModifiedBy>
  <cp:revision>210</cp:revision>
  <dcterms:modified xsi:type="dcterms:W3CDTF">2024-11-07T09:29:37Z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0x01010043091B1F23BC1D4FA78A50B2EFFAA487</vt:lpwstr>
  </property>
</Properties>
</file>