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heme/themeOverride1.xml" ContentType="application/vnd.openxmlformats-officedocument.themeOverride+xml"/>
  <Override PartName="/ppt/tags/tag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3.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318" r:id="rId2"/>
    <p:sldId id="322" r:id="rId3"/>
    <p:sldId id="1685" r:id="rId4"/>
    <p:sldId id="1678" r:id="rId5"/>
    <p:sldId id="2141411933" r:id="rId6"/>
    <p:sldId id="2141411826" r:id="rId7"/>
    <p:sldId id="2141411900" r:id="rId8"/>
    <p:sldId id="1687" r:id="rId9"/>
    <p:sldId id="1688" r:id="rId10"/>
    <p:sldId id="1689" r:id="rId11"/>
    <p:sldId id="1690" r:id="rId12"/>
    <p:sldId id="2141411947" r:id="rId13"/>
    <p:sldId id="1684" r:id="rId14"/>
    <p:sldId id="1659" r:id="rId15"/>
    <p:sldId id="1660" r:id="rId16"/>
    <p:sldId id="1661" r:id="rId17"/>
    <p:sldId id="1698" r:id="rId18"/>
    <p:sldId id="1676" r:id="rId19"/>
    <p:sldId id="2141411942" r:id="rId20"/>
    <p:sldId id="1681" r:id="rId21"/>
    <p:sldId id="1694" r:id="rId22"/>
    <p:sldId id="2141411948" r:id="rId23"/>
    <p:sldId id="2141411938" r:id="rId24"/>
    <p:sldId id="342" r:id="rId25"/>
    <p:sldId id="2141411940" r:id="rId26"/>
    <p:sldId id="569" r:id="rId27"/>
    <p:sldId id="2141411941" r:id="rId28"/>
    <p:sldId id="1305" r:id="rId29"/>
    <p:sldId id="260" r:id="rId30"/>
    <p:sldId id="1320" r:id="rId31"/>
    <p:sldId id="2141411929" r:id="rId32"/>
    <p:sldId id="1315" r:id="rId33"/>
    <p:sldId id="2141411931" r:id="rId34"/>
    <p:sldId id="167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4" autoAdjust="0"/>
    <p:restoredTop sz="70748" autoAdjust="0"/>
  </p:normalViewPr>
  <p:slideViewPr>
    <p:cSldViewPr snapToGrid="0">
      <p:cViewPr varScale="1">
        <p:scale>
          <a:sx n="72" d="100"/>
          <a:sy n="72" d="100"/>
        </p:scale>
        <p:origin x="1914" y="60"/>
      </p:cViewPr>
      <p:guideLst/>
    </p:cSldViewPr>
  </p:slideViewPr>
  <p:notesTextViewPr>
    <p:cViewPr>
      <p:scale>
        <a:sx n="1" d="1"/>
        <a:sy n="1" d="1"/>
      </p:scale>
      <p:origin x="0" y="0"/>
    </p:cViewPr>
  </p:notesTextViewPr>
  <p:sorterViewPr>
    <p:cViewPr>
      <p:scale>
        <a:sx n="140" d="100"/>
        <a:sy n="140" d="100"/>
      </p:scale>
      <p:origin x="0" y="-1542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jsm4\Dropbox\Merrill%20Solutions\African%20Public%20Procurement%20Network\Articles%20on%20Sustainable%20Procuremen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[Articles on Sustainable Procurement.xlsx]Sheet11!PivotTable7</c:name>
    <c:fmtId val="4"/>
  </c:pivotSource>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3"/>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Sheet11!$B$3</c:f>
              <c:strCache>
                <c:ptCount val="1"/>
                <c:pt idx="0">
                  <c:v>Total</c:v>
                </c:pt>
              </c:strCache>
            </c:strRef>
          </c:tx>
          <c:spPr>
            <a:solidFill>
              <a:schemeClr val="accent1"/>
            </a:solidFill>
            <a:ln>
              <a:noFill/>
            </a:ln>
            <a:effectLst/>
          </c:spPr>
          <c:invertIfNegative val="0"/>
          <c:cat>
            <c:strRef>
              <c:f>Sheet11!$A$4:$A$18</c:f>
              <c:strCache>
                <c:ptCount val="14"/>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strCache>
            </c:strRef>
          </c:cat>
          <c:val>
            <c:numRef>
              <c:f>Sheet11!$B$4:$B$18</c:f>
              <c:numCache>
                <c:formatCode>General</c:formatCode>
                <c:ptCount val="14"/>
                <c:pt idx="0">
                  <c:v>273</c:v>
                </c:pt>
                <c:pt idx="1">
                  <c:v>380</c:v>
                </c:pt>
                <c:pt idx="2">
                  <c:v>475</c:v>
                </c:pt>
                <c:pt idx="3">
                  <c:v>519</c:v>
                </c:pt>
                <c:pt idx="4">
                  <c:v>528</c:v>
                </c:pt>
                <c:pt idx="5">
                  <c:v>592</c:v>
                </c:pt>
                <c:pt idx="6">
                  <c:v>737</c:v>
                </c:pt>
                <c:pt idx="7">
                  <c:v>798</c:v>
                </c:pt>
                <c:pt idx="8">
                  <c:v>895</c:v>
                </c:pt>
                <c:pt idx="9">
                  <c:v>1040</c:v>
                </c:pt>
                <c:pt idx="10">
                  <c:v>1290</c:v>
                </c:pt>
                <c:pt idx="11">
                  <c:v>1480</c:v>
                </c:pt>
                <c:pt idx="12">
                  <c:v>1470</c:v>
                </c:pt>
                <c:pt idx="13">
                  <c:v>1710</c:v>
                </c:pt>
              </c:numCache>
            </c:numRef>
          </c:val>
          <c:extLst>
            <c:ext xmlns:c16="http://schemas.microsoft.com/office/drawing/2014/chart" uri="{C3380CC4-5D6E-409C-BE32-E72D297353CC}">
              <c16:uniqueId val="{00000000-D1CC-4E78-880B-EEDFC1FCF5EF}"/>
            </c:ext>
          </c:extLst>
        </c:ser>
        <c:dLbls>
          <c:showLegendKey val="0"/>
          <c:showVal val="0"/>
          <c:showCatName val="0"/>
          <c:showSerName val="0"/>
          <c:showPercent val="0"/>
          <c:showBubbleSize val="0"/>
        </c:dLbls>
        <c:gapWidth val="219"/>
        <c:overlap val="-27"/>
        <c:axId val="1641832367"/>
        <c:axId val="1590071103"/>
      </c:barChart>
      <c:catAx>
        <c:axId val="1641832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90071103"/>
        <c:crosses val="autoZero"/>
        <c:auto val="1"/>
        <c:lblAlgn val="ctr"/>
        <c:lblOffset val="100"/>
        <c:noMultiLvlLbl val="0"/>
      </c:catAx>
      <c:valAx>
        <c:axId val="15900711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41832367"/>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png"/><Relationship Id="rId4" Type="http://schemas.openxmlformats.org/officeDocument/2006/relationships/image" Target="../media/image22.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png"/><Relationship Id="rId4" Type="http://schemas.openxmlformats.org/officeDocument/2006/relationships/image" Target="../media/image22.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CF52B4-938C-4279-A09B-5277F535CDC6}" type="doc">
      <dgm:prSet loTypeId="urn:microsoft.com/office/officeart/2005/8/layout/venn1" loCatId="relationship" qsTypeId="urn:microsoft.com/office/officeart/2005/8/quickstyle/simple1" qsCatId="simple" csTypeId="urn:microsoft.com/office/officeart/2005/8/colors/colorful4" csCatId="colorful" phldr="1"/>
      <dgm:spPr/>
    </dgm:pt>
    <dgm:pt modelId="{E1E8CDB3-09F6-49F5-B1AA-1ECCAAB684FA}">
      <dgm:prSet phldrT="[Text]"/>
      <dgm:spPr/>
      <dgm:t>
        <a:bodyPr/>
        <a:lstStyle/>
        <a:p>
          <a:pPr algn="ctr"/>
          <a:r>
            <a:rPr lang="en-GB" dirty="0"/>
            <a:t>Social</a:t>
          </a:r>
        </a:p>
      </dgm:t>
    </dgm:pt>
    <dgm:pt modelId="{1FAE3223-10BD-4A68-BC10-EA85FEDC8F18}" type="parTrans" cxnId="{08E554DA-6A33-4A5A-A03C-E019EB89A7A6}">
      <dgm:prSet/>
      <dgm:spPr/>
      <dgm:t>
        <a:bodyPr/>
        <a:lstStyle/>
        <a:p>
          <a:pPr algn="ctr"/>
          <a:endParaRPr lang="en-GB"/>
        </a:p>
      </dgm:t>
    </dgm:pt>
    <dgm:pt modelId="{0D7D32E1-AE00-4D86-896B-D8BBCC2713D2}" type="sibTrans" cxnId="{08E554DA-6A33-4A5A-A03C-E019EB89A7A6}">
      <dgm:prSet/>
      <dgm:spPr/>
      <dgm:t>
        <a:bodyPr/>
        <a:lstStyle/>
        <a:p>
          <a:pPr algn="ctr"/>
          <a:endParaRPr lang="en-GB"/>
        </a:p>
      </dgm:t>
    </dgm:pt>
    <dgm:pt modelId="{0CC6BD92-B897-42E2-948C-E7205470F02D}">
      <dgm:prSet phldrT="[Text]"/>
      <dgm:spPr/>
      <dgm:t>
        <a:bodyPr/>
        <a:lstStyle/>
        <a:p>
          <a:pPr algn="ctr"/>
          <a:r>
            <a:rPr lang="en-GB" b="0" dirty="0"/>
            <a:t>Environmental</a:t>
          </a:r>
        </a:p>
      </dgm:t>
    </dgm:pt>
    <dgm:pt modelId="{74CD7487-BB49-4EA4-9BF9-16E2B9253766}" type="parTrans" cxnId="{1247B49C-5C35-4099-BEE9-BDA079E2D522}">
      <dgm:prSet/>
      <dgm:spPr/>
      <dgm:t>
        <a:bodyPr/>
        <a:lstStyle/>
        <a:p>
          <a:pPr algn="ctr"/>
          <a:endParaRPr lang="en-GB"/>
        </a:p>
      </dgm:t>
    </dgm:pt>
    <dgm:pt modelId="{6ECF4ED9-F516-4D44-91B7-29A42AA3958A}" type="sibTrans" cxnId="{1247B49C-5C35-4099-BEE9-BDA079E2D522}">
      <dgm:prSet/>
      <dgm:spPr/>
      <dgm:t>
        <a:bodyPr/>
        <a:lstStyle/>
        <a:p>
          <a:pPr algn="ctr"/>
          <a:endParaRPr lang="en-GB"/>
        </a:p>
      </dgm:t>
    </dgm:pt>
    <dgm:pt modelId="{A90B01CC-6AE2-496C-9A74-92F743D8F452}">
      <dgm:prSet phldrT="[Text]"/>
      <dgm:spPr>
        <a:solidFill>
          <a:schemeClr val="accent1">
            <a:alpha val="50000"/>
          </a:schemeClr>
        </a:solidFill>
      </dgm:spPr>
      <dgm:t>
        <a:bodyPr/>
        <a:lstStyle/>
        <a:p>
          <a:pPr algn="ctr"/>
          <a:r>
            <a:rPr lang="en-GB" dirty="0"/>
            <a:t>Economic</a:t>
          </a:r>
        </a:p>
      </dgm:t>
    </dgm:pt>
    <dgm:pt modelId="{421440C3-13B3-470F-9054-C44ECF882C4D}" type="parTrans" cxnId="{B9886ABE-CC60-4009-B5AD-C91DCABDF02D}">
      <dgm:prSet/>
      <dgm:spPr/>
      <dgm:t>
        <a:bodyPr/>
        <a:lstStyle/>
        <a:p>
          <a:pPr algn="ctr"/>
          <a:endParaRPr lang="en-GB"/>
        </a:p>
      </dgm:t>
    </dgm:pt>
    <dgm:pt modelId="{A5FD8900-DBE2-4780-9751-99696553AD85}" type="sibTrans" cxnId="{B9886ABE-CC60-4009-B5AD-C91DCABDF02D}">
      <dgm:prSet/>
      <dgm:spPr/>
      <dgm:t>
        <a:bodyPr/>
        <a:lstStyle/>
        <a:p>
          <a:pPr algn="ctr"/>
          <a:endParaRPr lang="en-GB"/>
        </a:p>
      </dgm:t>
    </dgm:pt>
    <dgm:pt modelId="{275CE7CE-434A-4D14-9E2C-93F429AABB85}" type="pres">
      <dgm:prSet presAssocID="{68CF52B4-938C-4279-A09B-5277F535CDC6}" presName="compositeShape" presStyleCnt="0">
        <dgm:presLayoutVars>
          <dgm:chMax val="7"/>
          <dgm:dir/>
          <dgm:resizeHandles val="exact"/>
        </dgm:presLayoutVars>
      </dgm:prSet>
      <dgm:spPr/>
    </dgm:pt>
    <dgm:pt modelId="{B3B0B467-5191-44A1-92F9-9DE1BC840CF8}" type="pres">
      <dgm:prSet presAssocID="{E1E8CDB3-09F6-49F5-B1AA-1ECCAAB684FA}" presName="circ1" presStyleLbl="vennNode1" presStyleIdx="0" presStyleCnt="3" custLinFactNeighborX="-1676"/>
      <dgm:spPr/>
    </dgm:pt>
    <dgm:pt modelId="{E911CEA3-9152-451B-A59E-69FF18C5A126}" type="pres">
      <dgm:prSet presAssocID="{E1E8CDB3-09F6-49F5-B1AA-1ECCAAB684FA}" presName="circ1Tx" presStyleLbl="revTx" presStyleIdx="0" presStyleCnt="0">
        <dgm:presLayoutVars>
          <dgm:chMax val="0"/>
          <dgm:chPref val="0"/>
          <dgm:bulletEnabled val="1"/>
        </dgm:presLayoutVars>
      </dgm:prSet>
      <dgm:spPr/>
    </dgm:pt>
    <dgm:pt modelId="{6767F8AF-BEEB-4B68-829A-612C9248E3F7}" type="pres">
      <dgm:prSet presAssocID="{0CC6BD92-B897-42E2-948C-E7205470F02D}" presName="circ2" presStyleLbl="vennNode1" presStyleIdx="1" presStyleCnt="3"/>
      <dgm:spPr/>
    </dgm:pt>
    <dgm:pt modelId="{96BDDD99-DEFD-4738-BFCF-E3335962EED4}" type="pres">
      <dgm:prSet presAssocID="{0CC6BD92-B897-42E2-948C-E7205470F02D}" presName="circ2Tx" presStyleLbl="revTx" presStyleIdx="0" presStyleCnt="0">
        <dgm:presLayoutVars>
          <dgm:chMax val="0"/>
          <dgm:chPref val="0"/>
          <dgm:bulletEnabled val="1"/>
        </dgm:presLayoutVars>
      </dgm:prSet>
      <dgm:spPr/>
    </dgm:pt>
    <dgm:pt modelId="{8CC3FB4B-1917-43D3-82EF-CEB62316C1FC}" type="pres">
      <dgm:prSet presAssocID="{A90B01CC-6AE2-496C-9A74-92F743D8F452}" presName="circ3" presStyleLbl="vennNode1" presStyleIdx="2" presStyleCnt="3"/>
      <dgm:spPr/>
    </dgm:pt>
    <dgm:pt modelId="{B00B8EEE-7C2E-43A9-A92A-D4FB45E0EEF3}" type="pres">
      <dgm:prSet presAssocID="{A90B01CC-6AE2-496C-9A74-92F743D8F452}" presName="circ3Tx" presStyleLbl="revTx" presStyleIdx="0" presStyleCnt="0">
        <dgm:presLayoutVars>
          <dgm:chMax val="0"/>
          <dgm:chPref val="0"/>
          <dgm:bulletEnabled val="1"/>
        </dgm:presLayoutVars>
      </dgm:prSet>
      <dgm:spPr/>
    </dgm:pt>
  </dgm:ptLst>
  <dgm:cxnLst>
    <dgm:cxn modelId="{937FDA14-4C4B-4D90-8460-81808058BAC6}" type="presOf" srcId="{A90B01CC-6AE2-496C-9A74-92F743D8F452}" destId="{B00B8EEE-7C2E-43A9-A92A-D4FB45E0EEF3}" srcOrd="1" destOrd="0" presId="urn:microsoft.com/office/officeart/2005/8/layout/venn1"/>
    <dgm:cxn modelId="{554EB016-7A86-4DE2-A851-427D7897F001}" type="presOf" srcId="{68CF52B4-938C-4279-A09B-5277F535CDC6}" destId="{275CE7CE-434A-4D14-9E2C-93F429AABB85}" srcOrd="0" destOrd="0" presId="urn:microsoft.com/office/officeart/2005/8/layout/venn1"/>
    <dgm:cxn modelId="{AB1C3322-4845-463C-A73D-6F23AB1B43B5}" type="presOf" srcId="{0CC6BD92-B897-42E2-948C-E7205470F02D}" destId="{6767F8AF-BEEB-4B68-829A-612C9248E3F7}" srcOrd="0" destOrd="0" presId="urn:microsoft.com/office/officeart/2005/8/layout/venn1"/>
    <dgm:cxn modelId="{ADE06B70-02DD-4C4A-8C2B-927D02CC28FE}" type="presOf" srcId="{0CC6BD92-B897-42E2-948C-E7205470F02D}" destId="{96BDDD99-DEFD-4738-BFCF-E3335962EED4}" srcOrd="1" destOrd="0" presId="urn:microsoft.com/office/officeart/2005/8/layout/venn1"/>
    <dgm:cxn modelId="{B063778E-3AB3-44DC-B8C2-C74DC09F3FFF}" type="presOf" srcId="{A90B01CC-6AE2-496C-9A74-92F743D8F452}" destId="{8CC3FB4B-1917-43D3-82EF-CEB62316C1FC}" srcOrd="0" destOrd="0" presId="urn:microsoft.com/office/officeart/2005/8/layout/venn1"/>
    <dgm:cxn modelId="{1247B49C-5C35-4099-BEE9-BDA079E2D522}" srcId="{68CF52B4-938C-4279-A09B-5277F535CDC6}" destId="{0CC6BD92-B897-42E2-948C-E7205470F02D}" srcOrd="1" destOrd="0" parTransId="{74CD7487-BB49-4EA4-9BF9-16E2B9253766}" sibTransId="{6ECF4ED9-F516-4D44-91B7-29A42AA3958A}"/>
    <dgm:cxn modelId="{EEB228A5-24A5-4A48-B89F-FBBB66D867CD}" type="presOf" srcId="{E1E8CDB3-09F6-49F5-B1AA-1ECCAAB684FA}" destId="{E911CEA3-9152-451B-A59E-69FF18C5A126}" srcOrd="1" destOrd="0" presId="urn:microsoft.com/office/officeart/2005/8/layout/venn1"/>
    <dgm:cxn modelId="{696416AF-0680-435C-947C-52C02622E569}" type="presOf" srcId="{E1E8CDB3-09F6-49F5-B1AA-1ECCAAB684FA}" destId="{B3B0B467-5191-44A1-92F9-9DE1BC840CF8}" srcOrd="0" destOrd="0" presId="urn:microsoft.com/office/officeart/2005/8/layout/venn1"/>
    <dgm:cxn modelId="{B9886ABE-CC60-4009-B5AD-C91DCABDF02D}" srcId="{68CF52B4-938C-4279-A09B-5277F535CDC6}" destId="{A90B01CC-6AE2-496C-9A74-92F743D8F452}" srcOrd="2" destOrd="0" parTransId="{421440C3-13B3-470F-9054-C44ECF882C4D}" sibTransId="{A5FD8900-DBE2-4780-9751-99696553AD85}"/>
    <dgm:cxn modelId="{08E554DA-6A33-4A5A-A03C-E019EB89A7A6}" srcId="{68CF52B4-938C-4279-A09B-5277F535CDC6}" destId="{E1E8CDB3-09F6-49F5-B1AA-1ECCAAB684FA}" srcOrd="0" destOrd="0" parTransId="{1FAE3223-10BD-4A68-BC10-EA85FEDC8F18}" sibTransId="{0D7D32E1-AE00-4D86-896B-D8BBCC2713D2}"/>
    <dgm:cxn modelId="{1CA4CCC8-4D36-41CF-92C7-D9A41331E0E1}" type="presParOf" srcId="{275CE7CE-434A-4D14-9E2C-93F429AABB85}" destId="{B3B0B467-5191-44A1-92F9-9DE1BC840CF8}" srcOrd="0" destOrd="0" presId="urn:microsoft.com/office/officeart/2005/8/layout/venn1"/>
    <dgm:cxn modelId="{1D1E104F-2F6A-4956-AB5D-125FA065FBCD}" type="presParOf" srcId="{275CE7CE-434A-4D14-9E2C-93F429AABB85}" destId="{E911CEA3-9152-451B-A59E-69FF18C5A126}" srcOrd="1" destOrd="0" presId="urn:microsoft.com/office/officeart/2005/8/layout/venn1"/>
    <dgm:cxn modelId="{1F139186-6E45-4A5C-95B0-5ABEFC566C3C}" type="presParOf" srcId="{275CE7CE-434A-4D14-9E2C-93F429AABB85}" destId="{6767F8AF-BEEB-4B68-829A-612C9248E3F7}" srcOrd="2" destOrd="0" presId="urn:microsoft.com/office/officeart/2005/8/layout/venn1"/>
    <dgm:cxn modelId="{4B9E7DA5-6A38-47E0-923D-2A7D3F9229C9}" type="presParOf" srcId="{275CE7CE-434A-4D14-9E2C-93F429AABB85}" destId="{96BDDD99-DEFD-4738-BFCF-E3335962EED4}" srcOrd="3" destOrd="0" presId="urn:microsoft.com/office/officeart/2005/8/layout/venn1"/>
    <dgm:cxn modelId="{3E043069-5000-4A3F-A9B0-199467931C4E}" type="presParOf" srcId="{275CE7CE-434A-4D14-9E2C-93F429AABB85}" destId="{8CC3FB4B-1917-43D3-82EF-CEB62316C1FC}" srcOrd="4" destOrd="0" presId="urn:microsoft.com/office/officeart/2005/8/layout/venn1"/>
    <dgm:cxn modelId="{3201AB38-CFF8-46B4-80C5-DF0E985307A6}" type="presParOf" srcId="{275CE7CE-434A-4D14-9E2C-93F429AABB85}" destId="{B00B8EEE-7C2E-43A9-A92A-D4FB45E0EEF3}" srcOrd="5" destOrd="0" presId="urn:microsoft.com/office/officeart/2005/8/layout/venn1"/>
  </dgm:cxnLst>
  <dgm:bg/>
  <dgm:whole>
    <a:ln>
      <a:solidFill>
        <a:schemeClr val="accent1"/>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27F0EA-A44A-46F6-BC8B-F0CA06AFF286}"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B750A53B-3FA4-46D1-8570-4D52897017BD}">
      <dgm:prSet phldrT="[Text]" custT="1"/>
      <dgm:spPr>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effectLst>
          <a:outerShdw blurRad="63500" sx="102000" sy="102000" algn="ctr" rotWithShape="0">
            <a:prstClr val="black">
              <a:alpha val="40000"/>
            </a:prstClr>
          </a:outerShdw>
        </a:effectLst>
      </dgm:spPr>
      <dgm:t>
        <a:bodyPr/>
        <a:lstStyle/>
        <a:p>
          <a:pPr algn="l"/>
          <a:endParaRPr lang="en-US" sz="1600" b="1" dirty="0">
            <a:solidFill>
              <a:schemeClr val="tx1"/>
            </a:solidFill>
            <a:highlight>
              <a:srgbClr val="9ED8D2"/>
            </a:highlight>
          </a:endParaRPr>
        </a:p>
      </dgm:t>
    </dgm:pt>
    <dgm:pt modelId="{A2D2BCF3-2C63-45D7-84D4-D54ED84B988C}" type="parTrans" cxnId="{99FDE6D7-7A14-488B-9E18-4E29DB3605C5}">
      <dgm:prSet/>
      <dgm:spPr/>
      <dgm:t>
        <a:bodyPr/>
        <a:lstStyle/>
        <a:p>
          <a:endParaRPr lang="en-US"/>
        </a:p>
      </dgm:t>
    </dgm:pt>
    <dgm:pt modelId="{6AB62901-382E-4B7F-AA64-CAFF93EC6633}" type="sibTrans" cxnId="{99FDE6D7-7A14-488B-9E18-4E29DB3605C5}">
      <dgm:prSet/>
      <dgm:spPr>
        <a:solidFill>
          <a:schemeClr val="bg1">
            <a:lumMod val="50000"/>
          </a:schemeClr>
        </a:solidFill>
      </dgm:spPr>
      <dgm:t>
        <a:bodyPr/>
        <a:lstStyle/>
        <a:p>
          <a:endParaRPr lang="en-US"/>
        </a:p>
      </dgm:t>
    </dgm:pt>
    <dgm:pt modelId="{ADD13670-35E0-4FE4-BCE5-32D96CE041D9}">
      <dgm:prSet phldrT="[Text]" custT="1"/>
      <dgm:spPr>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a:effectLst>
          <a:outerShdw blurRad="63500" sx="102000" sy="102000" algn="ctr" rotWithShape="0">
            <a:prstClr val="black">
              <a:alpha val="40000"/>
            </a:prstClr>
          </a:outerShdw>
        </a:effectLst>
      </dgm:spPr>
      <dgm:t>
        <a:bodyPr lIns="0" rIns="0"/>
        <a:lstStyle/>
        <a:p>
          <a:pPr algn="l"/>
          <a:endParaRPr lang="en-US" sz="1400" b="0" dirty="0">
            <a:solidFill>
              <a:schemeClr val="tx1"/>
            </a:solidFill>
            <a:highlight>
              <a:srgbClr val="9ED8D2"/>
            </a:highlight>
          </a:endParaRPr>
        </a:p>
      </dgm:t>
    </dgm:pt>
    <dgm:pt modelId="{CF032E1F-4F8C-473D-98A8-5D2D67156143}" type="parTrans" cxnId="{9AE8D4F9-4231-4330-827A-BAA748D9D422}">
      <dgm:prSet/>
      <dgm:spPr/>
      <dgm:t>
        <a:bodyPr/>
        <a:lstStyle/>
        <a:p>
          <a:endParaRPr lang="en-US"/>
        </a:p>
      </dgm:t>
    </dgm:pt>
    <dgm:pt modelId="{8EDEC57E-FC88-494D-8802-A21C1DDED605}" type="sibTrans" cxnId="{9AE8D4F9-4231-4330-827A-BAA748D9D422}">
      <dgm:prSet/>
      <dgm:spPr>
        <a:solidFill>
          <a:schemeClr val="bg1">
            <a:lumMod val="50000"/>
          </a:schemeClr>
        </a:solidFill>
      </dgm:spPr>
      <dgm:t>
        <a:bodyPr/>
        <a:lstStyle/>
        <a:p>
          <a:endParaRPr lang="en-US"/>
        </a:p>
      </dgm:t>
    </dgm:pt>
    <dgm:pt modelId="{21CDE550-30CB-48F2-9654-2292E20A6177}">
      <dgm:prSet phldrT="[Text]" custT="1"/>
      <dgm:spPr>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a:effectLst>
          <a:outerShdw blurRad="63500" sx="102000" sy="102000" algn="ctr" rotWithShape="0">
            <a:prstClr val="black">
              <a:alpha val="40000"/>
            </a:prstClr>
          </a:outerShdw>
        </a:effectLst>
      </dgm:spPr>
      <dgm:t>
        <a:bodyPr/>
        <a:lstStyle/>
        <a:p>
          <a:pPr algn="l"/>
          <a:endParaRPr lang="en-US" sz="1600" b="0" dirty="0">
            <a:solidFill>
              <a:schemeClr val="tx1"/>
            </a:solidFill>
            <a:highlight>
              <a:srgbClr val="9ED8D2"/>
            </a:highlight>
          </a:endParaRPr>
        </a:p>
      </dgm:t>
    </dgm:pt>
    <dgm:pt modelId="{52ED93C1-00A2-410B-846D-4E8B67F96DFB}" type="parTrans" cxnId="{9C66F2FB-E776-4E76-85E1-EAB0E6136536}">
      <dgm:prSet/>
      <dgm:spPr/>
      <dgm:t>
        <a:bodyPr/>
        <a:lstStyle/>
        <a:p>
          <a:endParaRPr lang="en-US"/>
        </a:p>
      </dgm:t>
    </dgm:pt>
    <dgm:pt modelId="{C677A8C7-5B71-47ED-989B-76DE22BBB590}" type="sibTrans" cxnId="{9C66F2FB-E776-4E76-85E1-EAB0E6136536}">
      <dgm:prSet/>
      <dgm:spPr>
        <a:solidFill>
          <a:schemeClr val="bg1">
            <a:lumMod val="50000"/>
          </a:schemeClr>
        </a:solidFill>
      </dgm:spPr>
      <dgm:t>
        <a:bodyPr/>
        <a:lstStyle/>
        <a:p>
          <a:endParaRPr lang="en-US"/>
        </a:p>
      </dgm:t>
    </dgm:pt>
    <dgm:pt modelId="{01A00869-C6DA-4C97-83C2-059B960E1EBD}">
      <dgm:prSet phldrT="[Text]" custT="1"/>
      <dgm:spPr>
        <a:blipFill rotWithShape="0">
          <a:blip xmlns:r="http://schemas.openxmlformats.org/officeDocument/2006/relationships" r:embed="rId4" cstate="email">
            <a:extLst>
              <a:ext uri="{28A0092B-C50C-407E-A947-70E740481C1C}">
                <a14:useLocalDpi xmlns:a14="http://schemas.microsoft.com/office/drawing/2010/main"/>
              </a:ext>
            </a:extLst>
          </a:blip>
          <a:stretch>
            <a:fillRect/>
          </a:stretch>
        </a:blipFill>
        <a:effectLst>
          <a:outerShdw blurRad="63500" sx="102000" sy="102000" algn="ctr" rotWithShape="0">
            <a:prstClr val="black">
              <a:alpha val="40000"/>
            </a:prstClr>
          </a:outerShdw>
        </a:effectLst>
      </dgm:spPr>
      <dgm:t>
        <a:bodyPr/>
        <a:lstStyle/>
        <a:p>
          <a:pPr algn="l"/>
          <a:endParaRPr lang="en-US" sz="1800" b="0" dirty="0">
            <a:solidFill>
              <a:schemeClr val="tx1"/>
            </a:solidFill>
            <a:highlight>
              <a:srgbClr val="D1D3D4"/>
            </a:highlight>
          </a:endParaRPr>
        </a:p>
      </dgm:t>
    </dgm:pt>
    <dgm:pt modelId="{D27438C6-6BDA-4390-B828-86467A6F5EB0}" type="parTrans" cxnId="{DF364580-9BC1-4337-B3F0-8EC3428A19E7}">
      <dgm:prSet/>
      <dgm:spPr/>
      <dgm:t>
        <a:bodyPr/>
        <a:lstStyle/>
        <a:p>
          <a:endParaRPr lang="en-US"/>
        </a:p>
      </dgm:t>
    </dgm:pt>
    <dgm:pt modelId="{93770BDB-DE2D-484A-8B82-1971047EAC6E}" type="sibTrans" cxnId="{DF364580-9BC1-4337-B3F0-8EC3428A19E7}">
      <dgm:prSet/>
      <dgm:spPr>
        <a:solidFill>
          <a:schemeClr val="bg1">
            <a:lumMod val="50000"/>
          </a:schemeClr>
        </a:solidFill>
      </dgm:spPr>
      <dgm:t>
        <a:bodyPr/>
        <a:lstStyle/>
        <a:p>
          <a:endParaRPr lang="en-US"/>
        </a:p>
      </dgm:t>
    </dgm:pt>
    <dgm:pt modelId="{DBDF5C41-F1A5-4C04-A007-BB7FC002F1E8}" type="pres">
      <dgm:prSet presAssocID="{7527F0EA-A44A-46F6-BC8B-F0CA06AFF286}" presName="cycle" presStyleCnt="0">
        <dgm:presLayoutVars>
          <dgm:dir/>
          <dgm:resizeHandles val="exact"/>
        </dgm:presLayoutVars>
      </dgm:prSet>
      <dgm:spPr/>
    </dgm:pt>
    <dgm:pt modelId="{9626F40A-3595-492B-B173-B19F4AE09CB4}" type="pres">
      <dgm:prSet presAssocID="{B750A53B-3FA4-46D1-8570-4D52897017BD}" presName="node" presStyleLbl="node1" presStyleIdx="0" presStyleCnt="4">
        <dgm:presLayoutVars>
          <dgm:bulletEnabled val="1"/>
        </dgm:presLayoutVars>
      </dgm:prSet>
      <dgm:spPr/>
    </dgm:pt>
    <dgm:pt modelId="{77F917CF-8F7E-4557-8513-C5D548AB0091}" type="pres">
      <dgm:prSet presAssocID="{6AB62901-382E-4B7F-AA64-CAFF93EC6633}" presName="sibTrans" presStyleLbl="sibTrans2D1" presStyleIdx="0" presStyleCnt="4"/>
      <dgm:spPr/>
    </dgm:pt>
    <dgm:pt modelId="{5DCC897F-9D6D-41BB-B2BD-01E4A0434D8E}" type="pres">
      <dgm:prSet presAssocID="{6AB62901-382E-4B7F-AA64-CAFF93EC6633}" presName="connectorText" presStyleLbl="sibTrans2D1" presStyleIdx="0" presStyleCnt="4"/>
      <dgm:spPr/>
    </dgm:pt>
    <dgm:pt modelId="{E9BDC789-67CE-4D7A-80B4-7A1411E5EB11}" type="pres">
      <dgm:prSet presAssocID="{ADD13670-35E0-4FE4-BCE5-32D96CE041D9}" presName="node" presStyleLbl="node1" presStyleIdx="1" presStyleCnt="4" custRadScaleRad="97403">
        <dgm:presLayoutVars>
          <dgm:bulletEnabled val="1"/>
        </dgm:presLayoutVars>
      </dgm:prSet>
      <dgm:spPr/>
    </dgm:pt>
    <dgm:pt modelId="{0A34B1D7-FB98-4F48-A0CB-89166887430E}" type="pres">
      <dgm:prSet presAssocID="{8EDEC57E-FC88-494D-8802-A21C1DDED605}" presName="sibTrans" presStyleLbl="sibTrans2D1" presStyleIdx="1" presStyleCnt="4"/>
      <dgm:spPr/>
    </dgm:pt>
    <dgm:pt modelId="{3217F191-2621-406F-B6D5-00FA5DB7F93C}" type="pres">
      <dgm:prSet presAssocID="{8EDEC57E-FC88-494D-8802-A21C1DDED605}" presName="connectorText" presStyleLbl="sibTrans2D1" presStyleIdx="1" presStyleCnt="4"/>
      <dgm:spPr/>
    </dgm:pt>
    <dgm:pt modelId="{A42F6A15-3EC2-43C7-A720-077611FE2121}" type="pres">
      <dgm:prSet presAssocID="{21CDE550-30CB-48F2-9654-2292E20A6177}" presName="node" presStyleLbl="node1" presStyleIdx="2" presStyleCnt="4">
        <dgm:presLayoutVars>
          <dgm:bulletEnabled val="1"/>
        </dgm:presLayoutVars>
      </dgm:prSet>
      <dgm:spPr/>
    </dgm:pt>
    <dgm:pt modelId="{14B88ECE-E5B2-4E47-863A-D04C17843CCE}" type="pres">
      <dgm:prSet presAssocID="{C677A8C7-5B71-47ED-989B-76DE22BBB590}" presName="sibTrans" presStyleLbl="sibTrans2D1" presStyleIdx="2" presStyleCnt="4"/>
      <dgm:spPr/>
    </dgm:pt>
    <dgm:pt modelId="{309B70A6-D106-441A-AD94-4CADB64E923A}" type="pres">
      <dgm:prSet presAssocID="{C677A8C7-5B71-47ED-989B-76DE22BBB590}" presName="connectorText" presStyleLbl="sibTrans2D1" presStyleIdx="2" presStyleCnt="4"/>
      <dgm:spPr/>
    </dgm:pt>
    <dgm:pt modelId="{A81EA412-4BA8-4F1F-922F-A337BF1F613B}" type="pres">
      <dgm:prSet presAssocID="{01A00869-C6DA-4C97-83C2-059B960E1EBD}" presName="node" presStyleLbl="node1" presStyleIdx="3" presStyleCnt="4">
        <dgm:presLayoutVars>
          <dgm:bulletEnabled val="1"/>
        </dgm:presLayoutVars>
      </dgm:prSet>
      <dgm:spPr/>
    </dgm:pt>
    <dgm:pt modelId="{7455951C-FBB3-4317-9759-65D44072664C}" type="pres">
      <dgm:prSet presAssocID="{93770BDB-DE2D-484A-8B82-1971047EAC6E}" presName="sibTrans" presStyleLbl="sibTrans2D1" presStyleIdx="3" presStyleCnt="4"/>
      <dgm:spPr/>
    </dgm:pt>
    <dgm:pt modelId="{79AD6EF4-3A3D-4E76-8B3C-B7BBE7CB29CE}" type="pres">
      <dgm:prSet presAssocID="{93770BDB-DE2D-484A-8B82-1971047EAC6E}" presName="connectorText" presStyleLbl="sibTrans2D1" presStyleIdx="3" presStyleCnt="4"/>
      <dgm:spPr/>
    </dgm:pt>
  </dgm:ptLst>
  <dgm:cxnLst>
    <dgm:cxn modelId="{99A44907-B6D6-4745-9835-F86CAD14E49F}" type="presOf" srcId="{93770BDB-DE2D-484A-8B82-1971047EAC6E}" destId="{79AD6EF4-3A3D-4E76-8B3C-B7BBE7CB29CE}" srcOrd="1" destOrd="0" presId="urn:microsoft.com/office/officeart/2005/8/layout/cycle2"/>
    <dgm:cxn modelId="{0C57AA1B-5D51-4ED1-8F4B-542033EE9117}" type="presOf" srcId="{21CDE550-30CB-48F2-9654-2292E20A6177}" destId="{A42F6A15-3EC2-43C7-A720-077611FE2121}" srcOrd="0" destOrd="0" presId="urn:microsoft.com/office/officeart/2005/8/layout/cycle2"/>
    <dgm:cxn modelId="{BBBCC67D-8C04-457F-A38F-B36DC7C24158}" type="presOf" srcId="{93770BDB-DE2D-484A-8B82-1971047EAC6E}" destId="{7455951C-FBB3-4317-9759-65D44072664C}" srcOrd="0" destOrd="0" presId="urn:microsoft.com/office/officeart/2005/8/layout/cycle2"/>
    <dgm:cxn modelId="{DF364580-9BC1-4337-B3F0-8EC3428A19E7}" srcId="{7527F0EA-A44A-46F6-BC8B-F0CA06AFF286}" destId="{01A00869-C6DA-4C97-83C2-059B960E1EBD}" srcOrd="3" destOrd="0" parTransId="{D27438C6-6BDA-4390-B828-86467A6F5EB0}" sibTransId="{93770BDB-DE2D-484A-8B82-1971047EAC6E}"/>
    <dgm:cxn modelId="{02D9BAA7-9D5F-4363-8A6C-7BC9F5DACCED}" type="presOf" srcId="{ADD13670-35E0-4FE4-BCE5-32D96CE041D9}" destId="{E9BDC789-67CE-4D7A-80B4-7A1411E5EB11}" srcOrd="0" destOrd="0" presId="urn:microsoft.com/office/officeart/2005/8/layout/cycle2"/>
    <dgm:cxn modelId="{6A8182AC-D8D6-4195-8816-7C887F88580B}" type="presOf" srcId="{8EDEC57E-FC88-494D-8802-A21C1DDED605}" destId="{0A34B1D7-FB98-4F48-A0CB-89166887430E}" srcOrd="0" destOrd="0" presId="urn:microsoft.com/office/officeart/2005/8/layout/cycle2"/>
    <dgm:cxn modelId="{C98D9BAE-A65F-4BB3-B7AF-BFE456639C7C}" type="presOf" srcId="{B750A53B-3FA4-46D1-8570-4D52897017BD}" destId="{9626F40A-3595-492B-B173-B19F4AE09CB4}" srcOrd="0" destOrd="0" presId="urn:microsoft.com/office/officeart/2005/8/layout/cycle2"/>
    <dgm:cxn modelId="{830D21B7-C663-4886-98B0-33EF4794E322}" type="presOf" srcId="{C677A8C7-5B71-47ED-989B-76DE22BBB590}" destId="{14B88ECE-E5B2-4E47-863A-D04C17843CCE}" srcOrd="0" destOrd="0" presId="urn:microsoft.com/office/officeart/2005/8/layout/cycle2"/>
    <dgm:cxn modelId="{C93C61BD-6CED-4990-A846-3017703A97AA}" type="presOf" srcId="{6AB62901-382E-4B7F-AA64-CAFF93EC6633}" destId="{5DCC897F-9D6D-41BB-B2BD-01E4A0434D8E}" srcOrd="1" destOrd="0" presId="urn:microsoft.com/office/officeart/2005/8/layout/cycle2"/>
    <dgm:cxn modelId="{F856A7CC-BB5A-4507-86F2-119AD43B84DB}" type="presOf" srcId="{C677A8C7-5B71-47ED-989B-76DE22BBB590}" destId="{309B70A6-D106-441A-AD94-4CADB64E923A}" srcOrd="1" destOrd="0" presId="urn:microsoft.com/office/officeart/2005/8/layout/cycle2"/>
    <dgm:cxn modelId="{8BF696D0-BD12-4660-9EC6-98ECF0B3C366}" type="presOf" srcId="{8EDEC57E-FC88-494D-8802-A21C1DDED605}" destId="{3217F191-2621-406F-B6D5-00FA5DB7F93C}" srcOrd="1" destOrd="0" presId="urn:microsoft.com/office/officeart/2005/8/layout/cycle2"/>
    <dgm:cxn modelId="{99FDE6D7-7A14-488B-9E18-4E29DB3605C5}" srcId="{7527F0EA-A44A-46F6-BC8B-F0CA06AFF286}" destId="{B750A53B-3FA4-46D1-8570-4D52897017BD}" srcOrd="0" destOrd="0" parTransId="{A2D2BCF3-2C63-45D7-84D4-D54ED84B988C}" sibTransId="{6AB62901-382E-4B7F-AA64-CAFF93EC6633}"/>
    <dgm:cxn modelId="{BF4A93D9-CD83-49BE-ACCD-4DE57F900EA6}" type="presOf" srcId="{01A00869-C6DA-4C97-83C2-059B960E1EBD}" destId="{A81EA412-4BA8-4F1F-922F-A337BF1F613B}" srcOrd="0" destOrd="0" presId="urn:microsoft.com/office/officeart/2005/8/layout/cycle2"/>
    <dgm:cxn modelId="{BFABC6E6-57D6-480C-9C28-3F9217A4E7EE}" type="presOf" srcId="{7527F0EA-A44A-46F6-BC8B-F0CA06AFF286}" destId="{DBDF5C41-F1A5-4C04-A007-BB7FC002F1E8}" srcOrd="0" destOrd="0" presId="urn:microsoft.com/office/officeart/2005/8/layout/cycle2"/>
    <dgm:cxn modelId="{9AE8D4F9-4231-4330-827A-BAA748D9D422}" srcId="{7527F0EA-A44A-46F6-BC8B-F0CA06AFF286}" destId="{ADD13670-35E0-4FE4-BCE5-32D96CE041D9}" srcOrd="1" destOrd="0" parTransId="{CF032E1F-4F8C-473D-98A8-5D2D67156143}" sibTransId="{8EDEC57E-FC88-494D-8802-A21C1DDED605}"/>
    <dgm:cxn modelId="{9C66F2FB-E776-4E76-85E1-EAB0E6136536}" srcId="{7527F0EA-A44A-46F6-BC8B-F0CA06AFF286}" destId="{21CDE550-30CB-48F2-9654-2292E20A6177}" srcOrd="2" destOrd="0" parTransId="{52ED93C1-00A2-410B-846D-4E8B67F96DFB}" sibTransId="{C677A8C7-5B71-47ED-989B-76DE22BBB590}"/>
    <dgm:cxn modelId="{921559FE-5F29-412F-9BA5-17AB09E439EA}" type="presOf" srcId="{6AB62901-382E-4B7F-AA64-CAFF93EC6633}" destId="{77F917CF-8F7E-4557-8513-C5D548AB0091}" srcOrd="0" destOrd="0" presId="urn:microsoft.com/office/officeart/2005/8/layout/cycle2"/>
    <dgm:cxn modelId="{7F2F38A5-AD9D-40FB-9D25-B0A10CC5E469}" type="presParOf" srcId="{DBDF5C41-F1A5-4C04-A007-BB7FC002F1E8}" destId="{9626F40A-3595-492B-B173-B19F4AE09CB4}" srcOrd="0" destOrd="0" presId="urn:microsoft.com/office/officeart/2005/8/layout/cycle2"/>
    <dgm:cxn modelId="{3AC7DE18-DC50-4053-B876-BFC052CE77C5}" type="presParOf" srcId="{DBDF5C41-F1A5-4C04-A007-BB7FC002F1E8}" destId="{77F917CF-8F7E-4557-8513-C5D548AB0091}" srcOrd="1" destOrd="0" presId="urn:microsoft.com/office/officeart/2005/8/layout/cycle2"/>
    <dgm:cxn modelId="{EE818CC3-D380-4A8F-897E-5E973522BDF7}" type="presParOf" srcId="{77F917CF-8F7E-4557-8513-C5D548AB0091}" destId="{5DCC897F-9D6D-41BB-B2BD-01E4A0434D8E}" srcOrd="0" destOrd="0" presId="urn:microsoft.com/office/officeart/2005/8/layout/cycle2"/>
    <dgm:cxn modelId="{8D925CAB-A198-4C1E-8061-991EA1BA72E5}" type="presParOf" srcId="{DBDF5C41-F1A5-4C04-A007-BB7FC002F1E8}" destId="{E9BDC789-67CE-4D7A-80B4-7A1411E5EB11}" srcOrd="2" destOrd="0" presId="urn:microsoft.com/office/officeart/2005/8/layout/cycle2"/>
    <dgm:cxn modelId="{EA2845FB-FDF5-4BED-ABDD-FE818D4EB00A}" type="presParOf" srcId="{DBDF5C41-F1A5-4C04-A007-BB7FC002F1E8}" destId="{0A34B1D7-FB98-4F48-A0CB-89166887430E}" srcOrd="3" destOrd="0" presId="urn:microsoft.com/office/officeart/2005/8/layout/cycle2"/>
    <dgm:cxn modelId="{9418ECE2-4650-4968-B58E-9F2DC7BEFC6D}" type="presParOf" srcId="{0A34B1D7-FB98-4F48-A0CB-89166887430E}" destId="{3217F191-2621-406F-B6D5-00FA5DB7F93C}" srcOrd="0" destOrd="0" presId="urn:microsoft.com/office/officeart/2005/8/layout/cycle2"/>
    <dgm:cxn modelId="{D0B1DF09-7F47-4D9C-8B60-F3EB2320C638}" type="presParOf" srcId="{DBDF5C41-F1A5-4C04-A007-BB7FC002F1E8}" destId="{A42F6A15-3EC2-43C7-A720-077611FE2121}" srcOrd="4" destOrd="0" presId="urn:microsoft.com/office/officeart/2005/8/layout/cycle2"/>
    <dgm:cxn modelId="{9B08FB34-1CB3-4443-AA4A-21D82EF527E8}" type="presParOf" srcId="{DBDF5C41-F1A5-4C04-A007-BB7FC002F1E8}" destId="{14B88ECE-E5B2-4E47-863A-D04C17843CCE}" srcOrd="5" destOrd="0" presId="urn:microsoft.com/office/officeart/2005/8/layout/cycle2"/>
    <dgm:cxn modelId="{1B2C2ED6-AFEC-4859-8028-331446A462D5}" type="presParOf" srcId="{14B88ECE-E5B2-4E47-863A-D04C17843CCE}" destId="{309B70A6-D106-441A-AD94-4CADB64E923A}" srcOrd="0" destOrd="0" presId="urn:microsoft.com/office/officeart/2005/8/layout/cycle2"/>
    <dgm:cxn modelId="{28DFF557-A941-4673-8A53-1BA1CFCB6DDD}" type="presParOf" srcId="{DBDF5C41-F1A5-4C04-A007-BB7FC002F1E8}" destId="{A81EA412-4BA8-4F1F-922F-A337BF1F613B}" srcOrd="6" destOrd="0" presId="urn:microsoft.com/office/officeart/2005/8/layout/cycle2"/>
    <dgm:cxn modelId="{005D88AC-53F7-4FCC-A275-5EE09D5DA7FB}" type="presParOf" srcId="{DBDF5C41-F1A5-4C04-A007-BB7FC002F1E8}" destId="{7455951C-FBB3-4317-9759-65D44072664C}" srcOrd="7" destOrd="0" presId="urn:microsoft.com/office/officeart/2005/8/layout/cycle2"/>
    <dgm:cxn modelId="{BA91F564-1E29-4BBB-85F8-6D742D776339}" type="presParOf" srcId="{7455951C-FBB3-4317-9759-65D44072664C}" destId="{79AD6EF4-3A3D-4E76-8B3C-B7BBE7CB29CE}" srcOrd="0" destOrd="0" presId="urn:microsoft.com/office/officeart/2005/8/layout/cycle2"/>
  </dgm:cxnLst>
  <dgm:bg/>
  <dgm:whole>
    <a:ln>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B0B467-5191-44A1-92F9-9DE1BC840CF8}">
      <dsp:nvSpPr>
        <dsp:cNvPr id="0" name=""/>
        <dsp:cNvSpPr/>
      </dsp:nvSpPr>
      <dsp:spPr>
        <a:xfrm>
          <a:off x="4114577" y="49695"/>
          <a:ext cx="2385391" cy="2385391"/>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GB" sz="1900" kern="1200" dirty="0"/>
            <a:t>Social</a:t>
          </a:r>
        </a:p>
      </dsp:txBody>
      <dsp:txXfrm>
        <a:off x="4432629" y="467139"/>
        <a:ext cx="1749286" cy="1073426"/>
      </dsp:txXfrm>
    </dsp:sp>
    <dsp:sp modelId="{6767F8AF-BEEB-4B68-829A-612C9248E3F7}">
      <dsp:nvSpPr>
        <dsp:cNvPr id="0" name=""/>
        <dsp:cNvSpPr/>
      </dsp:nvSpPr>
      <dsp:spPr>
        <a:xfrm>
          <a:off x="5015285" y="1540565"/>
          <a:ext cx="2385391" cy="2385391"/>
        </a:xfrm>
        <a:prstGeom prst="ellipse">
          <a:avLst/>
        </a:prstGeom>
        <a:solidFill>
          <a:schemeClr val="accent4">
            <a:alpha val="50000"/>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GB" sz="1900" b="0" kern="1200" dirty="0"/>
            <a:t>Environmental</a:t>
          </a:r>
        </a:p>
      </dsp:txBody>
      <dsp:txXfrm>
        <a:off x="5744817" y="2156791"/>
        <a:ext cx="1431234" cy="1311965"/>
      </dsp:txXfrm>
    </dsp:sp>
    <dsp:sp modelId="{8CC3FB4B-1917-43D3-82EF-CEB62316C1FC}">
      <dsp:nvSpPr>
        <dsp:cNvPr id="0" name=""/>
        <dsp:cNvSpPr/>
      </dsp:nvSpPr>
      <dsp:spPr>
        <a:xfrm>
          <a:off x="3293827" y="1540565"/>
          <a:ext cx="2385391" cy="2385391"/>
        </a:xfrm>
        <a:prstGeom prst="ellipse">
          <a:avLst/>
        </a:prstGeom>
        <a:solidFill>
          <a:schemeClr val="accent1">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r>
            <a:rPr lang="en-GB" sz="1900" kern="1200" dirty="0"/>
            <a:t>Economic</a:t>
          </a:r>
        </a:p>
      </dsp:txBody>
      <dsp:txXfrm>
        <a:off x="3518452" y="2156791"/>
        <a:ext cx="1431234" cy="13119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6F40A-3595-492B-B173-B19F4AE09CB4}">
      <dsp:nvSpPr>
        <dsp:cNvPr id="0" name=""/>
        <dsp:cNvSpPr/>
      </dsp:nvSpPr>
      <dsp:spPr>
        <a:xfrm>
          <a:off x="4970944" y="664"/>
          <a:ext cx="1455249" cy="1455249"/>
        </a:xfrm>
        <a:prstGeom prst="ellipse">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w="12700" cap="flat" cmpd="sng" algn="ctr">
          <a:solidFill>
            <a:schemeClr val="lt1">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endParaRPr lang="en-US" sz="1600" b="1" kern="1200" dirty="0">
            <a:solidFill>
              <a:schemeClr val="tx1"/>
            </a:solidFill>
            <a:highlight>
              <a:srgbClr val="9ED8D2"/>
            </a:highlight>
          </a:endParaRPr>
        </a:p>
      </dsp:txBody>
      <dsp:txXfrm>
        <a:off x="5184060" y="213780"/>
        <a:ext cx="1029017" cy="1029017"/>
      </dsp:txXfrm>
    </dsp:sp>
    <dsp:sp modelId="{77F917CF-8F7E-4557-8513-C5D548AB0091}">
      <dsp:nvSpPr>
        <dsp:cNvPr id="0" name=""/>
        <dsp:cNvSpPr/>
      </dsp:nvSpPr>
      <dsp:spPr>
        <a:xfrm rot="2745224">
          <a:off x="6257907" y="1248373"/>
          <a:ext cx="372870" cy="491146"/>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6274812" y="1306536"/>
        <a:ext cx="261009" cy="294688"/>
      </dsp:txXfrm>
    </dsp:sp>
    <dsp:sp modelId="{E9BDC789-67CE-4D7A-80B4-7A1411E5EB11}">
      <dsp:nvSpPr>
        <dsp:cNvPr id="0" name=""/>
        <dsp:cNvSpPr/>
      </dsp:nvSpPr>
      <dsp:spPr>
        <a:xfrm>
          <a:off x="6477218" y="1547099"/>
          <a:ext cx="1455249" cy="1455249"/>
        </a:xfrm>
        <a:prstGeom prst="ellipse">
          <a:avLst/>
        </a:prstGeom>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a:ln w="12700" cap="flat" cmpd="sng" algn="ctr">
          <a:solidFill>
            <a:schemeClr val="lt1">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endParaRPr lang="en-US" sz="1400" b="0" kern="1200" dirty="0">
            <a:solidFill>
              <a:schemeClr val="tx1"/>
            </a:solidFill>
            <a:highlight>
              <a:srgbClr val="9ED8D2"/>
            </a:highlight>
          </a:endParaRPr>
        </a:p>
      </dsp:txBody>
      <dsp:txXfrm>
        <a:off x="6690334" y="1760215"/>
        <a:ext cx="1029017" cy="1029017"/>
      </dsp:txXfrm>
    </dsp:sp>
    <dsp:sp modelId="{0A34B1D7-FB98-4F48-A0CB-89166887430E}">
      <dsp:nvSpPr>
        <dsp:cNvPr id="0" name=""/>
        <dsp:cNvSpPr/>
      </dsp:nvSpPr>
      <dsp:spPr>
        <a:xfrm rot="8054776">
          <a:off x="6272634" y="2794808"/>
          <a:ext cx="372870" cy="491146"/>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rot="10800000">
        <a:off x="6367590" y="2852971"/>
        <a:ext cx="261009" cy="294688"/>
      </dsp:txXfrm>
    </dsp:sp>
    <dsp:sp modelId="{A42F6A15-3EC2-43C7-A720-077611FE2121}">
      <dsp:nvSpPr>
        <dsp:cNvPr id="0" name=""/>
        <dsp:cNvSpPr/>
      </dsp:nvSpPr>
      <dsp:spPr>
        <a:xfrm>
          <a:off x="4970944" y="3093534"/>
          <a:ext cx="1455249" cy="1455249"/>
        </a:xfrm>
        <a:prstGeom prst="ellipse">
          <a:avLst/>
        </a:prstGeom>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a:ln w="12700" cap="flat" cmpd="sng" algn="ctr">
          <a:solidFill>
            <a:schemeClr val="lt1">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endParaRPr lang="en-US" sz="1600" b="0" kern="1200" dirty="0">
            <a:solidFill>
              <a:schemeClr val="tx1"/>
            </a:solidFill>
            <a:highlight>
              <a:srgbClr val="9ED8D2"/>
            </a:highlight>
          </a:endParaRPr>
        </a:p>
      </dsp:txBody>
      <dsp:txXfrm>
        <a:off x="5184060" y="3306650"/>
        <a:ext cx="1029017" cy="1029017"/>
      </dsp:txXfrm>
    </dsp:sp>
    <dsp:sp modelId="{14B88ECE-E5B2-4E47-863A-D04C17843CCE}">
      <dsp:nvSpPr>
        <dsp:cNvPr id="0" name=""/>
        <dsp:cNvSpPr/>
      </dsp:nvSpPr>
      <dsp:spPr>
        <a:xfrm rot="13500000">
          <a:off x="4739201" y="2810129"/>
          <a:ext cx="387822" cy="491146"/>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rot="10800000">
        <a:off x="4838509" y="2949493"/>
        <a:ext cx="271475" cy="294688"/>
      </dsp:txXfrm>
    </dsp:sp>
    <dsp:sp modelId="{A81EA412-4BA8-4F1F-922F-A337BF1F613B}">
      <dsp:nvSpPr>
        <dsp:cNvPr id="0" name=""/>
        <dsp:cNvSpPr/>
      </dsp:nvSpPr>
      <dsp:spPr>
        <a:xfrm>
          <a:off x="3424509" y="1547099"/>
          <a:ext cx="1455249" cy="1455249"/>
        </a:xfrm>
        <a:prstGeom prst="ellipse">
          <a:avLst/>
        </a:prstGeom>
        <a:blipFill rotWithShape="0">
          <a:blip xmlns:r="http://schemas.openxmlformats.org/officeDocument/2006/relationships" r:embed="rId4" cstate="email">
            <a:extLst>
              <a:ext uri="{28A0092B-C50C-407E-A947-70E740481C1C}">
                <a14:useLocalDpi xmlns:a14="http://schemas.microsoft.com/office/drawing/2010/main"/>
              </a:ext>
            </a:extLst>
          </a:blip>
          <a:stretch>
            <a:fillRect/>
          </a:stretch>
        </a:blipFill>
        <a:ln w="12700" cap="flat" cmpd="sng" algn="ctr">
          <a:solidFill>
            <a:schemeClr val="lt1">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l" defTabSz="800100">
            <a:lnSpc>
              <a:spcPct val="90000"/>
            </a:lnSpc>
            <a:spcBef>
              <a:spcPct val="0"/>
            </a:spcBef>
            <a:spcAft>
              <a:spcPct val="35000"/>
            </a:spcAft>
            <a:buNone/>
          </a:pPr>
          <a:endParaRPr lang="en-US" sz="1800" b="0" kern="1200" dirty="0">
            <a:solidFill>
              <a:schemeClr val="tx1"/>
            </a:solidFill>
            <a:highlight>
              <a:srgbClr val="D1D3D4"/>
            </a:highlight>
          </a:endParaRPr>
        </a:p>
      </dsp:txBody>
      <dsp:txXfrm>
        <a:off x="3637625" y="1760215"/>
        <a:ext cx="1029017" cy="1029017"/>
      </dsp:txXfrm>
    </dsp:sp>
    <dsp:sp modelId="{7455951C-FBB3-4317-9759-65D44072664C}">
      <dsp:nvSpPr>
        <dsp:cNvPr id="0" name=""/>
        <dsp:cNvSpPr/>
      </dsp:nvSpPr>
      <dsp:spPr>
        <a:xfrm rot="18900000">
          <a:off x="4723679" y="1263694"/>
          <a:ext cx="387822" cy="491146"/>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4740718" y="1403058"/>
        <a:ext cx="271475" cy="29468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6F02B9-33DB-4485-834C-234868A1B8C0}" type="datetimeFigureOut">
              <a:rPr lang="en-GB" smtClean="0"/>
              <a:t>31/10/2024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8CA493-DD10-4758-9FD7-F470CD240A3F}" type="slidenum">
              <a:rPr lang="en-GB" smtClean="0"/>
              <a:t>‹#›</a:t>
            </a:fld>
            <a:endParaRPr lang="en-GB"/>
          </a:p>
        </p:txBody>
      </p:sp>
    </p:spTree>
    <p:extLst>
      <p:ext uri="{BB962C8B-B14F-4D97-AF65-F5344CB8AC3E}">
        <p14:creationId xmlns:p14="http://schemas.microsoft.com/office/powerpoint/2010/main" val="2290852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edgebuildings.com/project-studies/lahagu-housing-project/"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ciencedirect.com/science/article/pii/S2214509520301224"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switchmed.eu/news/18-new-environmental-and-social-projects-in-jordan-selected-for-the-incubation-phase/"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unfccc.int/sites/default/files/resource/5769410_Chile-BUR3-1-Chile_3BUR_English.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gggi.org/wp-content/uploads/2022/02/01.-Main-Report_Evaluation-of-the-Rwanda-Country-Program-2015-2020-1.pdf"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ep.org/resources/publication/second-edition-uneps-sustainable-public-procurement-guidelines" TargetMode="External"/><Relationship Id="rId2" Type="http://schemas.openxmlformats.org/officeDocument/2006/relationships/slide" Target="../slides/slide34.xml"/><Relationship Id="rId1" Type="http://schemas.openxmlformats.org/officeDocument/2006/relationships/notesMaster" Target="../notesMasters/notesMaster1.xml"/><Relationship Id="rId5" Type="http://schemas.openxmlformats.org/officeDocument/2006/relationships/hyperlink" Target="https://www.oneplanetnetwork.org/programmes/sustainable-public-procurement" TargetMode="External"/><Relationship Id="rId4" Type="http://schemas.openxmlformats.org/officeDocument/2006/relationships/hyperlink" Target="https://climateknowledgeportal.worldbank.org/#home-intro-righ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oneplanetnetwork.org/sites/default/files/from-crm/377_II_UNEP_Global_Report_2022_EN.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protocols observed.</a:t>
            </a:r>
          </a:p>
          <a:p>
            <a:endParaRPr lang="en-GB" dirty="0"/>
          </a:p>
        </p:txBody>
      </p:sp>
      <p:sp>
        <p:nvSpPr>
          <p:cNvPr id="4" name="Slide Number Placeholder 3"/>
          <p:cNvSpPr>
            <a:spLocks noGrp="1"/>
          </p:cNvSpPr>
          <p:nvPr>
            <p:ph type="sldNum" sz="quarter" idx="5"/>
          </p:nvPr>
        </p:nvSpPr>
        <p:spPr/>
        <p:txBody>
          <a:bodyPr/>
          <a:lstStyle/>
          <a:p>
            <a:fld id="{A28CA493-DD10-4758-9FD7-F470CD240A3F}" type="slidenum">
              <a:rPr lang="en-GB" smtClean="0"/>
              <a:t>1</a:t>
            </a:fld>
            <a:endParaRPr lang="en-GB"/>
          </a:p>
        </p:txBody>
      </p:sp>
    </p:spTree>
    <p:extLst>
      <p:ext uri="{BB962C8B-B14F-4D97-AF65-F5344CB8AC3E}">
        <p14:creationId xmlns:p14="http://schemas.microsoft.com/office/powerpoint/2010/main" val="1332775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78925">
              <a:defRPr/>
            </a:pPr>
            <a:r>
              <a:rPr lang="en-GB" b="1" noProof="0" dirty="0"/>
              <a:t>IMPACTS: </a:t>
            </a:r>
            <a:r>
              <a:rPr lang="en-GB" b="1" dirty="0"/>
              <a:t>WASTE AND RESOURCE USE</a:t>
            </a:r>
          </a:p>
          <a:p>
            <a:pPr>
              <a:buNone/>
            </a:pPr>
            <a:r>
              <a:rPr lang="en-GB" sz="1500" b="1" dirty="0"/>
              <a:t>Impacts of our purchases:</a:t>
            </a:r>
          </a:p>
          <a:p>
            <a:pPr>
              <a:spcAft>
                <a:spcPts val="708"/>
              </a:spcAft>
            </a:pPr>
            <a:r>
              <a:rPr lang="en-GB" sz="1500" dirty="0"/>
              <a:t>Disposal of </a:t>
            </a:r>
            <a:r>
              <a:rPr lang="en-GB" sz="1500" b="1" dirty="0">
                <a:solidFill>
                  <a:srgbClr val="008A88"/>
                </a:solidFill>
              </a:rPr>
              <a:t>electrical products </a:t>
            </a:r>
            <a:r>
              <a:rPr lang="en-GB" sz="1500" dirty="0"/>
              <a:t>at end of life</a:t>
            </a:r>
          </a:p>
          <a:p>
            <a:pPr>
              <a:spcAft>
                <a:spcPts val="708"/>
              </a:spcAft>
            </a:pPr>
            <a:r>
              <a:rPr lang="en-GB" sz="1500" dirty="0"/>
              <a:t>Waste materials from </a:t>
            </a:r>
            <a:r>
              <a:rPr lang="en-GB" sz="1500" b="1" dirty="0">
                <a:solidFill>
                  <a:srgbClr val="008A88"/>
                </a:solidFill>
              </a:rPr>
              <a:t>construction and demolition</a:t>
            </a:r>
            <a:r>
              <a:rPr lang="en-GB" sz="1500" dirty="0"/>
              <a:t> work</a:t>
            </a:r>
          </a:p>
          <a:p>
            <a:pPr>
              <a:spcAft>
                <a:spcPts val="708"/>
              </a:spcAft>
            </a:pPr>
            <a:r>
              <a:rPr lang="en-GB" sz="1500" b="1" dirty="0">
                <a:solidFill>
                  <a:srgbClr val="008A88"/>
                </a:solidFill>
              </a:rPr>
              <a:t>Packaging</a:t>
            </a:r>
            <a:r>
              <a:rPr lang="en-GB" sz="1500" dirty="0"/>
              <a:t> used in delivery of goods</a:t>
            </a:r>
          </a:p>
          <a:p>
            <a:pPr>
              <a:buNone/>
            </a:pPr>
            <a:r>
              <a:rPr lang="en-GB" sz="1500" b="1" dirty="0"/>
              <a:t>SPP actions:</a:t>
            </a:r>
          </a:p>
          <a:p>
            <a:pPr>
              <a:spcAft>
                <a:spcPts val="708"/>
              </a:spcAft>
            </a:pPr>
            <a:r>
              <a:rPr lang="en-GB" sz="1500" dirty="0"/>
              <a:t>Promote </a:t>
            </a:r>
            <a:r>
              <a:rPr lang="en-GB" sz="1500" b="1" dirty="0">
                <a:solidFill>
                  <a:srgbClr val="008A88"/>
                </a:solidFill>
              </a:rPr>
              <a:t>circular economy </a:t>
            </a:r>
            <a:r>
              <a:rPr lang="en-GB" sz="1500" dirty="0"/>
              <a:t>solutions</a:t>
            </a:r>
          </a:p>
          <a:p>
            <a:pPr>
              <a:spcAft>
                <a:spcPts val="708"/>
              </a:spcAft>
            </a:pPr>
            <a:r>
              <a:rPr lang="en-GB" sz="1500" dirty="0"/>
              <a:t>Require </a:t>
            </a:r>
            <a:r>
              <a:rPr lang="en-GB" sz="1500" b="1" dirty="0">
                <a:solidFill>
                  <a:srgbClr val="008A88"/>
                </a:solidFill>
              </a:rPr>
              <a:t>extended product lifetimes</a:t>
            </a:r>
            <a:r>
              <a:rPr lang="en-GB" sz="1500" dirty="0"/>
              <a:t>, and </a:t>
            </a:r>
            <a:r>
              <a:rPr lang="en-GB" sz="1500" b="1" dirty="0">
                <a:solidFill>
                  <a:srgbClr val="008A88"/>
                </a:solidFill>
              </a:rPr>
              <a:t>guarantee of spare parts</a:t>
            </a:r>
          </a:p>
          <a:p>
            <a:pPr>
              <a:spcAft>
                <a:spcPts val="708"/>
              </a:spcAft>
            </a:pPr>
            <a:r>
              <a:rPr lang="en-GB" sz="1500" dirty="0"/>
              <a:t>Demand </a:t>
            </a:r>
            <a:r>
              <a:rPr lang="en-GB" sz="1500" b="1" dirty="0">
                <a:solidFill>
                  <a:srgbClr val="008A88"/>
                </a:solidFill>
              </a:rPr>
              <a:t>reduced or reusable packaging</a:t>
            </a:r>
          </a:p>
          <a:p>
            <a:pPr>
              <a:spcAft>
                <a:spcPts val="708"/>
              </a:spcAft>
            </a:pPr>
            <a:r>
              <a:rPr lang="en-GB" sz="1500" dirty="0"/>
              <a:t>Encourage the use of </a:t>
            </a:r>
            <a:r>
              <a:rPr lang="en-GB" sz="1500" b="1" dirty="0">
                <a:solidFill>
                  <a:srgbClr val="008A88"/>
                </a:solidFill>
              </a:rPr>
              <a:t>recycled materials </a:t>
            </a:r>
            <a:r>
              <a:rPr lang="en-GB" sz="1500" dirty="0"/>
              <a:t>in construction</a:t>
            </a:r>
            <a:endParaRPr lang="en-US" sz="1500" b="1" dirty="0">
              <a:solidFill>
                <a:srgbClr val="008A88"/>
              </a:solidFill>
            </a:endParaRPr>
          </a:p>
          <a:p>
            <a:endParaRPr lang="en-GB" dirty="0"/>
          </a:p>
          <a:p>
            <a:r>
              <a:rPr lang="en-GB" dirty="0"/>
              <a:t>The course will provide further examples of these sustainable procurement actions and how they can be applied in the region.</a:t>
            </a:r>
          </a:p>
          <a:p>
            <a:r>
              <a:rPr lang="en-GB" dirty="0"/>
              <a:t>(The group exercises will also allow participants to examine the possibilities for a number of specific projects, products and services.)</a:t>
            </a:r>
          </a:p>
          <a:p>
            <a:endParaRPr lang="en-GB" dirty="0"/>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11</a:t>
            </a:fld>
            <a:endParaRPr lang="en-US" sz="1500" dirty="0">
              <a:solidFill>
                <a:prstClr val="black"/>
              </a:solidFill>
              <a:latin typeface="Calibri" panose="020F0502020204030204"/>
            </a:endParaRPr>
          </a:p>
        </p:txBody>
      </p:sp>
    </p:spTree>
    <p:extLst>
      <p:ext uri="{BB962C8B-B14F-4D97-AF65-F5344CB8AC3E}">
        <p14:creationId xmlns:p14="http://schemas.microsoft.com/office/powerpoint/2010/main" val="3682225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latin typeface="+mn-lt"/>
              </a:rPr>
              <a:t>Value for money on a whole life basis</a:t>
            </a:r>
          </a:p>
          <a:p>
            <a:r>
              <a:rPr lang="en-GB" sz="1100" dirty="0">
                <a:latin typeface="+mn-lt"/>
              </a:rPr>
              <a:t>Cost-effective; Legitimate; Future-proofing; Resilient supply chains; Quality &amp; fitness for purpose</a:t>
            </a:r>
          </a:p>
          <a:p>
            <a:endParaRPr lang="en-GB" sz="1100" dirty="0">
              <a:latin typeface="+mn-lt"/>
            </a:endParaRPr>
          </a:p>
          <a:p>
            <a:r>
              <a:rPr lang="en-GB" sz="1100" dirty="0">
                <a:latin typeface="+mn-lt"/>
              </a:rPr>
              <a:t>World Bank Synthesis Report: https://documents1.worldbank.org/curated/en/173331642410951798/pdf/Synthesis-Report.pdf  states that: Public procurement is encouraging a shift toward greater environmental sustainability by providing incentives for the purchase and production of “green” products and processes. As countries around the world face the impacts of climate change, the introduction of environmentally sustainable procurement practices is an important way for a government to signal and promote a broader policy shift toward environmental sustainability and innovation in the economy.  Page 9</a:t>
            </a:r>
          </a:p>
          <a:p>
            <a:endParaRPr lang="en-GB" sz="1100" dirty="0">
              <a:latin typeface="+mn-lt"/>
            </a:endParaRPr>
          </a:p>
          <a:p>
            <a:pPr defTabSz="1021032">
              <a:defRPr/>
            </a:pPr>
            <a:r>
              <a:rPr lang="en-GB" sz="1100" dirty="0">
                <a:latin typeface="+mn-lt"/>
              </a:rPr>
              <a:t>Public procurement represents a substantial share of government spending, accounting for over US$13 trillion worldwide, or 15 percent of global gross domestic product. Given the dollar volumes involved and its links with the private sector and markets within and beyond a country’s borders, public procurement represents much more than a simple administrative process; if designed well, a country’s procurement system can serve as a strategic planning and development tool for maximizing impact through the efficient use of public resources for better service delivery and poverty reduction. Page 8</a:t>
            </a:r>
          </a:p>
          <a:p>
            <a:endParaRPr lang="en-GB" sz="1100" dirty="0">
              <a:latin typeface="+mn-lt"/>
            </a:endParaRPr>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13</a:t>
            </a:fld>
            <a:endParaRPr lang="en-US" sz="1500">
              <a:solidFill>
                <a:prstClr val="black"/>
              </a:solidFill>
              <a:latin typeface="Calibri" panose="020F0502020204030204"/>
            </a:endParaRPr>
          </a:p>
        </p:txBody>
      </p:sp>
    </p:spTree>
    <p:extLst>
      <p:ext uri="{BB962C8B-B14F-4D97-AF65-F5344CB8AC3E}">
        <p14:creationId xmlns:p14="http://schemas.microsoft.com/office/powerpoint/2010/main" val="1860147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We begin the planning phase by considering where ‘sustainable procurement’ should start.</a:t>
            </a:r>
          </a:p>
          <a:p>
            <a:endParaRPr lang="en-US" altLang="en-US" dirty="0"/>
          </a:p>
          <a:p>
            <a:r>
              <a:rPr lang="en-US" altLang="en-US" dirty="0"/>
              <a:t>As this slide shows, the opportunity to deliver sustainable outcomes reduces dramatically after the specification stage.  Yet, for many organizations, as we know, this is where procurement often begins.</a:t>
            </a:r>
          </a:p>
          <a:p>
            <a:endParaRPr lang="en-US" altLang="en-US" dirty="0"/>
          </a:p>
          <a:p>
            <a:r>
              <a:rPr lang="en-US" altLang="en-US" dirty="0"/>
              <a:t>So sustainable procurement requires us to consider our options at the ‘pre-procurement’ or planning stage.  It is in the green shaded area on the slide that we have maximum opportunity to: discuss intended outcomes with budget-holders, research alternative options, engage with the market on the development of innovative solutions, and so on.</a:t>
            </a:r>
          </a:p>
          <a:p>
            <a:endParaRPr lang="en-US" altLang="en-US" dirty="0"/>
          </a:p>
          <a:p>
            <a:r>
              <a:rPr lang="en-US" altLang="en-US" dirty="0"/>
              <a:t>During this phase we should be encouraging stakeholders to engage with us in understanding all of the risks and opportunities that are likely to be associated with the project.  Subject matter experts, technical specialists, budget-holders and end users will all have a role to play.</a:t>
            </a:r>
          </a:p>
          <a:p>
            <a:endParaRPr lang="en-US" altLang="en-US" dirty="0"/>
          </a:p>
          <a:p>
            <a:r>
              <a:rPr lang="en-US" altLang="en-US" dirty="0"/>
              <a:t>Remember, too, that the market will be able to make us aware of potential new solutions to environmental and social challenges – if we provide suppliers and contractors with information on the outcome we are seeking to achieve.  </a:t>
            </a:r>
          </a:p>
          <a:p>
            <a:endParaRPr lang="en-US" altLang="en-US" dirty="0"/>
          </a:p>
          <a:p>
            <a:r>
              <a:rPr lang="en-US" altLang="en-US" dirty="0"/>
              <a:t>We will see examples of new solutions in the session on ‘Developing the Specification’. </a:t>
            </a:r>
          </a:p>
          <a:p>
            <a:endParaRPr lang="en-US" altLang="en-US" dirty="0"/>
          </a:p>
          <a:p>
            <a:r>
              <a:rPr lang="en-US" altLang="en-US" dirty="0"/>
              <a:t>For now, we need to assess the risks and opportunities associated with what we propose to buy.  To do this, we will use a technique called Life Cycle Impact Mapping.</a:t>
            </a:r>
          </a:p>
          <a:p>
            <a:endParaRPr lang="en-US" altLang="en-US" dirty="0"/>
          </a:p>
          <a:p>
            <a:r>
              <a:rPr lang="en-US" altLang="en-US" b="1" dirty="0"/>
              <a:t>Pre-Procurement Planning </a:t>
            </a:r>
            <a:r>
              <a:rPr lang="en-US" altLang="en-US" dirty="0"/>
              <a:t>“A failure to plan is a plan to fail”</a:t>
            </a:r>
            <a:endParaRPr lang="en-US" altLang="en-US" b="1" dirty="0"/>
          </a:p>
          <a:p>
            <a:pPr marL="171450" indent="-171450">
              <a:buFontTx/>
              <a:buChar char="-"/>
            </a:pPr>
            <a:r>
              <a:rPr lang="en-US" altLang="en-US" dirty="0"/>
              <a:t>Market engagement</a:t>
            </a:r>
          </a:p>
          <a:p>
            <a:pPr marL="171450" indent="-171450">
              <a:buFontTx/>
              <a:buChar char="-"/>
            </a:pPr>
            <a:r>
              <a:rPr lang="en-US" altLang="en-US" dirty="0"/>
              <a:t>Collaborative procurement</a:t>
            </a:r>
          </a:p>
          <a:p>
            <a:endParaRPr lang="en-GB" sz="1200" b="1" kern="1200" dirty="0">
              <a:solidFill>
                <a:schemeClr val="tx1"/>
              </a:solidFill>
              <a:effectLst/>
              <a:latin typeface="+mn-lt"/>
              <a:ea typeface="ＭＳ Ｐゴシック" charset="0"/>
              <a:cs typeface="ＭＳ Ｐゴシック" charset="0"/>
            </a:endParaRPr>
          </a:p>
          <a:p>
            <a:r>
              <a:rPr lang="en-GB" sz="1200" b="1" kern="1200" dirty="0">
                <a:solidFill>
                  <a:schemeClr val="tx1"/>
                </a:solidFill>
                <a:effectLst/>
                <a:latin typeface="+mn-lt"/>
                <a:ea typeface="ＭＳ Ｐゴシック" charset="0"/>
                <a:cs typeface="ＭＳ Ｐゴシック" charset="0"/>
              </a:rPr>
              <a:t>Collaborate with your suppliers &amp; with other procurers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ＭＳ Ｐゴシック" charset="0"/>
                <a:cs typeface="ＭＳ Ｐゴシック" charset="0"/>
              </a:rPr>
              <a:t>To switch to a more circular approach you need to work out what you want from your suppliers </a:t>
            </a:r>
            <a:r>
              <a:rPr lang="en-GB" sz="1200" i="1" kern="1200" dirty="0">
                <a:solidFill>
                  <a:schemeClr val="tx1"/>
                </a:solidFill>
                <a:effectLst/>
                <a:latin typeface="+mn-lt"/>
                <a:ea typeface="ＭＳ Ｐゴシック" charset="0"/>
                <a:cs typeface="ＭＳ Ｐゴシック" charset="0"/>
              </a:rPr>
              <a:t>before</a:t>
            </a:r>
            <a:r>
              <a:rPr lang="en-GB" sz="1200" kern="1200" dirty="0">
                <a:solidFill>
                  <a:schemeClr val="tx1"/>
                </a:solidFill>
                <a:effectLst/>
                <a:latin typeface="+mn-lt"/>
                <a:ea typeface="ＭＳ Ｐゴシック" charset="0"/>
                <a:cs typeface="ＭＳ Ｐゴシック" charset="0"/>
              </a:rPr>
              <a:t> writing your tender. </a:t>
            </a:r>
            <a:r>
              <a:rPr lang="en-GB" sz="1200" i="1" kern="1200" dirty="0">
                <a:solidFill>
                  <a:schemeClr val="tx1"/>
                </a:solidFill>
                <a:effectLst/>
                <a:latin typeface="+mn-lt"/>
                <a:ea typeface="ＭＳ Ｐゴシック" charset="0"/>
                <a:cs typeface="ＭＳ Ｐゴシック" charset="0"/>
              </a:rPr>
              <a:t>Talk</a:t>
            </a:r>
            <a:r>
              <a:rPr lang="en-GB" sz="1200" kern="1200" dirty="0">
                <a:solidFill>
                  <a:schemeClr val="tx1"/>
                </a:solidFill>
                <a:effectLst/>
                <a:latin typeface="+mn-lt"/>
                <a:ea typeface="ＭＳ Ｐゴシック" charset="0"/>
                <a:cs typeface="ＭＳ Ｐゴシック" charset="0"/>
              </a:rPr>
              <a:t> to your suppliers to discuss together how they can meet your needs, for example, by providing materials which are easily repairable, and easy to recycle at end of life.</a:t>
            </a:r>
          </a:p>
          <a:p>
            <a:endParaRPr lang="en-GB" sz="1200" b="1" kern="1200" dirty="0">
              <a:solidFill>
                <a:schemeClr val="tx1"/>
              </a:solidFill>
              <a:effectLst/>
              <a:latin typeface="+mn-lt"/>
              <a:ea typeface="ＭＳ Ｐゴシック" charset="0"/>
              <a:cs typeface="ＭＳ Ｐゴシック" charset="0"/>
            </a:endParaRPr>
          </a:p>
          <a:p>
            <a:r>
              <a:rPr lang="en-GB" sz="1200" kern="1200" dirty="0">
                <a:solidFill>
                  <a:schemeClr val="tx1"/>
                </a:solidFill>
                <a:effectLst/>
                <a:latin typeface="+mn-lt"/>
                <a:ea typeface="ＭＳ Ｐゴシック" charset="0"/>
                <a:cs typeface="ＭＳ Ｐゴシック" charset="0"/>
              </a:rPr>
              <a:t>Circular procurement is not yet mainstream, which can make it more costly for suppliers and buyers alike as it cannot benefit from economies of scale. Joining forces to pool your buying power makes it cheaper for everyone. View suppliers as partners and work together for mutual gain.</a:t>
            </a:r>
          </a:p>
          <a:p>
            <a:r>
              <a:rPr lang="en-GB" sz="1200" kern="1200" dirty="0">
                <a:solidFill>
                  <a:schemeClr val="tx1"/>
                </a:solidFill>
                <a:effectLst/>
                <a:latin typeface="+mn-lt"/>
                <a:ea typeface="ＭＳ Ｐゴシック" charset="0"/>
                <a:cs typeface="ＭＳ Ｐゴシック" charset="0"/>
              </a:rPr>
              <a:t>Working more closely with your suppliers is also key to helping you as buyers to expand the circular economy nationwide.</a:t>
            </a:r>
          </a:p>
          <a:p>
            <a:endParaRPr lang="en-GB" sz="1200" kern="1200" dirty="0">
              <a:solidFill>
                <a:schemeClr val="tx1"/>
              </a:solidFill>
              <a:effectLst/>
              <a:latin typeface="+mn-lt"/>
              <a:ea typeface="ＭＳ Ｐゴシック" charset="0"/>
              <a:cs typeface="ＭＳ Ｐゴシック" charset="0"/>
            </a:endParaRPr>
          </a:p>
          <a:p>
            <a:endParaRPr lang="en-GB" sz="1200" kern="1200" dirty="0">
              <a:solidFill>
                <a:schemeClr val="tx1"/>
              </a:solidFill>
              <a:effectLst/>
              <a:latin typeface="+mn-lt"/>
              <a:ea typeface="ＭＳ Ｐゴシック" charset="0"/>
              <a:cs typeface="ＭＳ Ｐゴシック"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469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Every product, service or project we procure has a life cycle.</a:t>
            </a:r>
          </a:p>
          <a:p>
            <a:endParaRPr lang="en-GB" dirty="0"/>
          </a:p>
          <a:p>
            <a:r>
              <a:rPr lang="en-GB" dirty="0"/>
              <a:t>This is an illustration of some of the main life cycle phases for a product or service.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873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dirty="0"/>
              <a:t>This is the Life Cycle Impact Map – showing 4 stages of the life cycle of a product, service or project.</a:t>
            </a:r>
          </a:p>
          <a:p>
            <a:pPr defTabSz="1032561">
              <a:spcBef>
                <a:spcPct val="0"/>
              </a:spcBef>
              <a:defRPr/>
            </a:pPr>
            <a:endParaRPr lang="en-GB" baseline="0" dirty="0"/>
          </a:p>
          <a:p>
            <a:pPr defTabSz="1032561">
              <a:spcBef>
                <a:spcPct val="0"/>
              </a:spcBef>
              <a:defRPr/>
            </a:pPr>
            <a:r>
              <a:rPr lang="en-GB" baseline="0" dirty="0"/>
              <a:t>We need to adopt a life cycle approach, based on risks and opportunities within Raw Materials, Manufacturing &amp; Logistics, Use and End of Life Management or the equivalent for a service. This will highlight where environmental and socio-economic  risks and opportunities arise within a supply chain and project, enabling a focus on practical measures to address the critical ones.</a:t>
            </a:r>
          </a:p>
          <a:p>
            <a:pPr defTabSz="1032561">
              <a:spcBef>
                <a:spcPct val="0"/>
              </a:spcBef>
              <a:defRPr/>
            </a:pPr>
            <a:endParaRPr lang="en-GB" dirty="0"/>
          </a:p>
          <a:p>
            <a:pPr defTabSz="1032561">
              <a:spcBef>
                <a:spcPct val="0"/>
              </a:spcBef>
              <a:defRPr/>
            </a:pPr>
            <a:r>
              <a:rPr lang="en-GB" dirty="0"/>
              <a:t>The ‘map’ can also act as a reminder to consider the Life Cycle Impacts we may want to exploit or to mitigate through actions we can take at various stages of the procurement cycle.</a:t>
            </a:r>
          </a:p>
          <a:p>
            <a:pPr defTabSz="1032561">
              <a:spcBef>
                <a:spcPct val="0"/>
              </a:spcBef>
              <a:defRPr/>
            </a:pPr>
            <a:endParaRPr lang="en-GB" dirty="0"/>
          </a:p>
          <a:p>
            <a:pPr eaLnBrk="1" hangingPunct="1">
              <a:spcBef>
                <a:spcPct val="0"/>
              </a:spcBef>
            </a:pPr>
            <a:r>
              <a:rPr lang="en-GB" dirty="0"/>
              <a:t>Note that the life cycle impact map works for both products and services.  In the case of services, the ‘material’ is often the staff resource need to set up and deliver the service.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20371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6E69A1-113E-4765-AF87-1CADA17449C9}"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93537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522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 </a:t>
            </a:r>
          </a:p>
          <a:p>
            <a:r>
              <a:rPr lang="en-GB" dirty="0" err="1">
                <a:hlinkClick r:id="rId3"/>
              </a:rPr>
              <a:t>Lahagu</a:t>
            </a:r>
            <a:r>
              <a:rPr lang="en-GB" dirty="0">
                <a:hlinkClick r:id="rId3"/>
              </a:rPr>
              <a:t> Housing Project - EDGE Buildings</a:t>
            </a:r>
            <a:endParaRPr lang="en-GB" dirty="0"/>
          </a:p>
          <a:p>
            <a:r>
              <a:rPr lang="en-GB" dirty="0"/>
              <a:t>https://edgebuildings.com/project-studies/lahagu-housing-project/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7452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Here are some examples of how organizations are saving money while making environmental improvements: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Reuse of aggregates for road building projects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In-situ use of material – saves money, saves on fuel consumed, reduces emissions, improves air quality, etc</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Note: quality is not compromised.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The outcome must be as good as, if not better than, the traditional approach/product/service……..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With improved outcomes – for the environment and for citizens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“T</a:t>
            </a:r>
            <a:r>
              <a:rPr lang="en-GB" b="0" i="0" dirty="0">
                <a:solidFill>
                  <a:srgbClr val="2E2E2E"/>
                </a:solidFill>
                <a:effectLst/>
                <a:latin typeface="ElsevierGulliver"/>
              </a:rPr>
              <a:t>he long-term cost of producing one tonne of coarse recycled concrete aggregate was about 40 % less than that for coarse natural aggregate. Also, the environmental benefit of producing one tonne of recycled concrete aggregate was approximately 97 % higher than that for natural aggregate.” </a:t>
            </a:r>
            <a:r>
              <a:rPr lang="en-GB" dirty="0">
                <a:hlinkClick r:id="rId3"/>
              </a:rPr>
              <a:t>Comparative analysis on costs and benefits of producing natural and recycled concrete aggregates: A South African case study – ScienceDirect</a:t>
            </a:r>
            <a:r>
              <a:rPr lang="en-GB" dirty="0"/>
              <a:t>  https://www.sciencedirect.com/science/article/pii/S2214509520301224</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a:p>
            <a:r>
              <a:rPr lang="en-GB" b="1" i="0" dirty="0">
                <a:solidFill>
                  <a:srgbClr val="99CCFF"/>
                </a:solidFill>
                <a:effectLst/>
                <a:latin typeface="FoundersGrotesk-Light"/>
              </a:rPr>
              <a:t>In Jordan, there is a new project called Recycle bank</a:t>
            </a:r>
            <a:br>
              <a:rPr lang="en-GB" dirty="0"/>
            </a:br>
            <a:r>
              <a:rPr lang="en-GB" b="0" i="0" dirty="0">
                <a:solidFill>
                  <a:srgbClr val="434343"/>
                </a:solidFill>
                <a:effectLst/>
                <a:latin typeface="FoundersGrotesk-Light"/>
              </a:rPr>
              <a:t>This project aims at collecting the damaged tyres and other wastes and recycle them to convert them into useful items like furniture, art pieces, parks and gardens decorations.</a:t>
            </a:r>
          </a:p>
          <a:p>
            <a:endParaRPr lang="en-GB" b="0" i="0" dirty="0">
              <a:solidFill>
                <a:srgbClr val="434343"/>
              </a:solidFill>
              <a:effectLst/>
              <a:latin typeface="FoundersGrotesk-Light"/>
            </a:endParaRPr>
          </a:p>
          <a:p>
            <a:r>
              <a:rPr lang="en-GB" dirty="0">
                <a:hlinkClick r:id="rId4"/>
              </a:rPr>
              <a:t>18 new environmental and social projects in Jordan selected for the incubation phase – </a:t>
            </a:r>
            <a:r>
              <a:rPr lang="en-GB" dirty="0" err="1">
                <a:hlinkClick r:id="rId4"/>
              </a:rPr>
              <a:t>SwitchMed</a:t>
            </a:r>
            <a:endParaRPr lang="en-GB" b="0" i="0" dirty="0">
              <a:solidFill>
                <a:srgbClr val="434343"/>
              </a:solidFill>
              <a:effectLst/>
              <a:latin typeface="FoundersGrotesk-Light"/>
            </a:endParaRPr>
          </a:p>
          <a:p>
            <a:r>
              <a:rPr lang="en-GB" dirty="0"/>
              <a:t>https://switchmed.eu/news/18-new-environmental-and-social-projects-in-jordan-selected-for-the-incubation-phase/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5875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Here are some examples of how organizations are saving money while making environmental improvements: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algn="l"/>
            <a:r>
              <a:rPr lang="en-GB" b="1" i="0" dirty="0">
                <a:solidFill>
                  <a:srgbClr val="000000"/>
                </a:solidFill>
                <a:effectLst/>
                <a:latin typeface="Akkurat"/>
              </a:rPr>
              <a:t>The innovation:</a:t>
            </a:r>
            <a:r>
              <a:rPr lang="en-GB" b="0" i="0" dirty="0">
                <a:solidFill>
                  <a:srgbClr val="000000"/>
                </a:solidFill>
                <a:effectLst/>
                <a:latin typeface="Akkurat"/>
              </a:rPr>
              <a:t> In 2020, the </a:t>
            </a:r>
            <a:r>
              <a:rPr lang="en-GB" b="0" i="0" dirty="0" err="1">
                <a:solidFill>
                  <a:srgbClr val="000000"/>
                </a:solidFill>
                <a:effectLst/>
                <a:latin typeface="Akkurat"/>
              </a:rPr>
              <a:t>Tobalaba</a:t>
            </a:r>
            <a:r>
              <a:rPr lang="en-GB" b="0" i="0" dirty="0">
                <a:solidFill>
                  <a:srgbClr val="000000"/>
                </a:solidFill>
                <a:effectLst/>
                <a:latin typeface="Akkurat"/>
              </a:rPr>
              <a:t> Airport near Santiago de Chile built a new runway using recycled asphalt from an old runway, ensuring that materials did not end up in landfill.</a:t>
            </a:r>
          </a:p>
          <a:p>
            <a:pPr algn="l"/>
            <a:r>
              <a:rPr lang="en-GB" b="1" i="0" dirty="0">
                <a:solidFill>
                  <a:srgbClr val="000000"/>
                </a:solidFill>
                <a:effectLst/>
                <a:latin typeface="Akkurat"/>
              </a:rPr>
              <a:t>The impact: </a:t>
            </a:r>
            <a:r>
              <a:rPr lang="en-GB" b="0" i="0" dirty="0">
                <a:solidFill>
                  <a:srgbClr val="000000"/>
                </a:solidFill>
                <a:effectLst/>
                <a:latin typeface="Akkurat"/>
              </a:rPr>
              <a:t>This led to a 70% decrease in the virgin gravel used, a 74% decrease in waste generation, and a 45% decrease in overall costs. The Ministry of Public Works is already working on expanding these practices to all new airports.</a:t>
            </a:r>
          </a:p>
          <a:p>
            <a:pPr algn="l"/>
            <a:r>
              <a:rPr lang="en-GB" b="0" i="0" dirty="0">
                <a:solidFill>
                  <a:srgbClr val="000000"/>
                </a:solidFill>
                <a:effectLst/>
                <a:latin typeface="Akkurat"/>
              </a:rPr>
              <a:t>Such projects could have a major impact in Chile. In 2019 and 2020 on average, the public sector in Chile accounted for 55% of all the urban construction in the country. </a:t>
            </a:r>
            <a:r>
              <a:rPr lang="en-GB" b="0" i="0" u="none" strike="noStrike" dirty="0">
                <a:solidFill>
                  <a:srgbClr val="0065F2"/>
                </a:solidFill>
                <a:effectLst/>
                <a:latin typeface="Akkurat"/>
                <a:hlinkClick r:id="rId3"/>
              </a:rPr>
              <a:t>Approximately 18.7% of GHG emissions in Chile are related to manufacturing industries and construction.</a:t>
            </a:r>
            <a:endParaRPr lang="en-GB" b="0" i="0" dirty="0">
              <a:solidFill>
                <a:srgbClr val="000000"/>
              </a:solidFill>
              <a:effectLst/>
              <a:latin typeface="Akkura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https://www.weforum.org/agenda/2021/11/how-construction-innovations-enabling-circular-economy/#:~:text=In%202019%20and%202020%20on,to%20manufacturing%20industries%20and%20construction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9165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8CA493-DD10-4758-9FD7-F470CD240A3F}" type="slidenum">
              <a:rPr lang="en-GB" smtClean="0"/>
              <a:t>2</a:t>
            </a:fld>
            <a:endParaRPr lang="en-GB"/>
          </a:p>
        </p:txBody>
      </p:sp>
    </p:spTree>
    <p:extLst>
      <p:ext uri="{BB962C8B-B14F-4D97-AF65-F5344CB8AC3E}">
        <p14:creationId xmlns:p14="http://schemas.microsoft.com/office/powerpoint/2010/main" val="29820038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800" i="1" kern="100" dirty="0">
                <a:effectLst/>
                <a:latin typeface="Aptos" panose="020B0004020202020204" pitchFamily="34" charset="0"/>
                <a:ea typeface="Aptos" panose="020B0004020202020204" pitchFamily="34" charset="0"/>
                <a:cs typeface="Times New Roman" panose="02020603050405020304" pitchFamily="18" charset="0"/>
              </a:rPr>
              <a:t>Rwanda successfully implemented a public bike-sharing system in Kigali, which has been widely praised for its environmental benefits. </a:t>
            </a:r>
            <a:r>
              <a:rPr lang="en-GB" sz="1800" i="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The project was monitored and evaluated to ensure it met sustainability goals, resulting in reduced traffic congestion and lower carbon emissions</a:t>
            </a:r>
            <a:r>
              <a:rPr lang="en-GB" sz="1800" i="1" u="sng" kern="100" baseline="300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1</a:t>
            </a:r>
            <a:r>
              <a:rPr lang="en-GB" sz="1800" i="1" kern="100" dirty="0">
                <a:effectLst/>
                <a:latin typeface="Aptos" panose="020B0004020202020204" pitchFamily="34" charset="0"/>
                <a:ea typeface="Aptos" panose="020B0004020202020204" pitchFamily="34" charset="0"/>
                <a:cs typeface="Times New Roman" panose="02020603050405020304" pitchFamily="18" charset="0"/>
              </a:rPr>
              <a: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800" i="1" kern="100" dirty="0">
                <a:effectLst/>
                <a:latin typeface="Aptos" panose="020B0004020202020204" pitchFamily="34" charset="0"/>
                <a:ea typeface="Aptos" panose="020B0004020202020204" pitchFamily="34" charset="0"/>
                <a:cs typeface="Times New Roman" panose="02020603050405020304" pitchFamily="18" charset="0"/>
              </a:rPr>
              <a:t>The Third National Communication Report on Climate Change by the Rwanda Ministry of Environment estimates that the CO2 emissions from buildings will increase approximately 574% by 2050 from 2012 baseline levels in the business as usual scenario, increasing from 2.2 million-ton CO2eq. in 2012 to 6.1 million-ton CO2eq in 2050. Commercial and public buildings are expected to account for 72% of total GHG emissions from buildings in 2050. A key objective of this activity is to reduce the environmental impact from buildings to support sustainable and resilient development of the country. The Green Building Minimum Compliance is a point-based system consisting of 29 indicators that are applicable to the Rwandan context with little or no incremental cost and offers substantial benefits to building owners, occupants and the environment</a:t>
            </a:r>
            <a:r>
              <a:rPr lang="en-GB" sz="1800" b="1" i="1" kern="100" dirty="0">
                <a:effectLst/>
                <a:latin typeface="Aptos" panose="020B0004020202020204" pitchFamily="34" charset="0"/>
                <a:ea typeface="Aptos" panose="020B0004020202020204" pitchFamily="34" charset="0"/>
                <a:cs typeface="Times New Roman" panose="02020603050405020304" pitchFamily="18" charset="0"/>
              </a:rPr>
              <a: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28CA493-DD10-4758-9FD7-F470CD240A3F}" type="slidenum">
              <a:rPr lang="en-GB" smtClean="0"/>
              <a:t>22</a:t>
            </a:fld>
            <a:endParaRPr lang="en-GB"/>
          </a:p>
        </p:txBody>
      </p:sp>
    </p:spTree>
    <p:extLst>
      <p:ext uri="{BB962C8B-B14F-4D97-AF65-F5344CB8AC3E}">
        <p14:creationId xmlns:p14="http://schemas.microsoft.com/office/powerpoint/2010/main" val="3478335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8CA493-DD10-4758-9FD7-F470CD240A3F}" type="slidenum">
              <a:rPr lang="en-GB" smtClean="0"/>
              <a:t>23</a:t>
            </a:fld>
            <a:endParaRPr lang="en-GB"/>
          </a:p>
        </p:txBody>
      </p:sp>
    </p:spTree>
    <p:extLst>
      <p:ext uri="{BB962C8B-B14F-4D97-AF65-F5344CB8AC3E}">
        <p14:creationId xmlns:p14="http://schemas.microsoft.com/office/powerpoint/2010/main" val="34543032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8CA493-DD10-4758-9FD7-F470CD240A3F}" type="slidenum">
              <a:rPr lang="en-GB" smtClean="0"/>
              <a:t>24</a:t>
            </a:fld>
            <a:endParaRPr lang="en-GB"/>
          </a:p>
        </p:txBody>
      </p:sp>
    </p:spTree>
    <p:extLst>
      <p:ext uri="{BB962C8B-B14F-4D97-AF65-F5344CB8AC3E}">
        <p14:creationId xmlns:p14="http://schemas.microsoft.com/office/powerpoint/2010/main" val="1227086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8CA493-DD10-4758-9FD7-F470CD240A3F}" type="slidenum">
              <a:rPr lang="en-GB" smtClean="0"/>
              <a:t>25</a:t>
            </a:fld>
            <a:endParaRPr lang="en-GB"/>
          </a:p>
        </p:txBody>
      </p:sp>
    </p:spTree>
    <p:extLst>
      <p:ext uri="{BB962C8B-B14F-4D97-AF65-F5344CB8AC3E}">
        <p14:creationId xmlns:p14="http://schemas.microsoft.com/office/powerpoint/2010/main" val="1994570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5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Times New Roman" panose="02020603050405020304" pitchFamily="18" charset="0"/>
              </a:rPr>
              <a:t>Online single source of procurement guidance and documentation; provides guidance, checklists, documents, templates and detailed advice.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The Procurement Journey gives public sector buyers in Scotland a central online point where they can access up to date procurement guidance and tools.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Used to drive best practice and compliance across public sector from simple purchases through to complex procurement exercises.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Times New Roman" panose="02020603050405020304" pitchFamily="18" charset="0"/>
              </a:rPr>
              <a:t>Each Station represents step on process to letting and managing a contract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 It’s designed to make information easy to find and support buyers through the whole procurement process - from identifying what is needed right through to contract close.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As well as guidance, it contains toolkits, checklists and links to everything that is needed to create and manage a contract.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It’s used by organisations to train new procurement staff as well as a daily reference for established buyers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18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Over 90,000 users from 50 countries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68C949C7-4F33-4D53-9505-DE3E0E4678E3}" type="slidenum">
              <a:rPr lang="it-IT" altLang="en-US" smtClean="0"/>
              <a:pPr/>
              <a:t>26</a:t>
            </a:fld>
            <a:endParaRPr lang="it-IT" altLang="en-US"/>
          </a:p>
        </p:txBody>
      </p:sp>
    </p:spTree>
    <p:extLst>
      <p:ext uri="{BB962C8B-B14F-4D97-AF65-F5344CB8AC3E}">
        <p14:creationId xmlns:p14="http://schemas.microsoft.com/office/powerpoint/2010/main" val="40881805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8CA493-DD10-4758-9FD7-F470CD240A3F}" type="slidenum">
              <a:rPr lang="en-GB" smtClean="0"/>
              <a:t>27</a:t>
            </a:fld>
            <a:endParaRPr lang="en-GB"/>
          </a:p>
        </p:txBody>
      </p:sp>
    </p:spTree>
    <p:extLst>
      <p:ext uri="{BB962C8B-B14F-4D97-AF65-F5344CB8AC3E}">
        <p14:creationId xmlns:p14="http://schemas.microsoft.com/office/powerpoint/2010/main" val="584655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8CA493-DD10-4758-9FD7-F470CD240A3F}" type="slidenum">
              <a:rPr lang="en-GB" smtClean="0"/>
              <a:t>29</a:t>
            </a:fld>
            <a:endParaRPr lang="en-GB"/>
          </a:p>
        </p:txBody>
      </p:sp>
    </p:spTree>
    <p:extLst>
      <p:ext uri="{BB962C8B-B14F-4D97-AF65-F5344CB8AC3E}">
        <p14:creationId xmlns:p14="http://schemas.microsoft.com/office/powerpoint/2010/main" val="23947912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8CA493-DD10-4758-9FD7-F470CD240A3F}" type="slidenum">
              <a:rPr lang="en-GB" smtClean="0"/>
              <a:t>31</a:t>
            </a:fld>
            <a:endParaRPr lang="en-GB"/>
          </a:p>
        </p:txBody>
      </p:sp>
    </p:spTree>
    <p:extLst>
      <p:ext uri="{BB962C8B-B14F-4D97-AF65-F5344CB8AC3E}">
        <p14:creationId xmlns:p14="http://schemas.microsoft.com/office/powerpoint/2010/main" val="216133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1E4352D-9AD4-4E19-B21D-290D876C5577}" type="slidenum">
              <a:rPr lang="en-GB" smtClean="0"/>
              <a:t>32</a:t>
            </a:fld>
            <a:endParaRPr lang="en-GB"/>
          </a:p>
        </p:txBody>
      </p:sp>
    </p:spTree>
    <p:extLst>
      <p:ext uri="{BB962C8B-B14F-4D97-AF65-F5344CB8AC3E}">
        <p14:creationId xmlns:p14="http://schemas.microsoft.com/office/powerpoint/2010/main" val="3849943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246">
              <a:defRPr/>
            </a:pPr>
            <a:r>
              <a:rPr lang="en-GB" dirty="0"/>
              <a:t>These are some of the resources available to those adopting green procurement practices.  </a:t>
            </a:r>
          </a:p>
          <a:p>
            <a:pPr defTabSz="966246">
              <a:defRPr/>
            </a:pPr>
            <a:endParaRPr lang="en-GB" dirty="0">
              <a:hlinkClick r:id="" action="ppaction://noaction"/>
            </a:endParaRPr>
          </a:p>
          <a:p>
            <a:pPr defTabSz="966246">
              <a:defRPr/>
            </a:pPr>
            <a:r>
              <a:rPr lang="en-GB" sz="1300" dirty="0">
                <a:solidFill>
                  <a:prstClr val="black"/>
                </a:solidFill>
                <a:latin typeface="Calibri" panose="020F0502020204030204"/>
              </a:rPr>
              <a:t>UNEP’s Sustainable Public Procurement Guidelines: Second Edition </a:t>
            </a:r>
            <a:r>
              <a:rPr lang="en-GB" dirty="0">
                <a:hlinkClick r:id="rId3"/>
              </a:rPr>
              <a:t>Second Edition of UNEP’s Sustainable Public Procurement Guidelines | UNEP - UN Environment Programme</a:t>
            </a:r>
            <a:endParaRPr lang="en-GB" sz="1300" dirty="0">
              <a:solidFill>
                <a:prstClr val="black"/>
              </a:solidFill>
              <a:latin typeface="Calibri" panose="020F0502020204030204"/>
            </a:endParaRPr>
          </a:p>
          <a:p>
            <a:endParaRPr lang="en-GB" dirty="0">
              <a:hlinkClick r:id="" action="ppaction://noaction"/>
            </a:endParaRPr>
          </a:p>
          <a:p>
            <a:r>
              <a:rPr lang="en-GB" dirty="0">
                <a:hlinkClick r:id="" action="ppaction://noaction"/>
              </a:rPr>
              <a:t>World Bank Document</a:t>
            </a:r>
            <a:endParaRPr lang="en-GB" dirty="0"/>
          </a:p>
          <a:p>
            <a:r>
              <a:rPr lang="en-GB" dirty="0"/>
              <a:t>https://openknowledge.worldbank.org/server/api/core/bitstreams/5ee88e6e-a161-58b6-8126-e8a885e3acef/content</a:t>
            </a:r>
          </a:p>
          <a:p>
            <a:endParaRPr lang="en-GB" dirty="0"/>
          </a:p>
          <a:p>
            <a:r>
              <a:rPr lang="en-GB" dirty="0">
                <a:hlinkClick r:id="rId4"/>
              </a:rPr>
              <a:t>Home | Climate Change Knowledge Portal (worldbank.org)</a:t>
            </a:r>
            <a:endParaRPr lang="en-GB" dirty="0"/>
          </a:p>
          <a:p>
            <a:endParaRPr lang="en-GB" dirty="0"/>
          </a:p>
          <a:p>
            <a:r>
              <a:rPr lang="en-GB" dirty="0">
                <a:hlinkClick r:id="rId5"/>
              </a:rPr>
              <a:t>Sustainable Public Procurement | One Planet network</a:t>
            </a:r>
            <a:endParaRPr lang="en-GB" dirty="0"/>
          </a:p>
          <a:p>
            <a:r>
              <a:rPr lang="en-GB" dirty="0"/>
              <a:t>https://www.oneplanetnetwork.org/programmes/sustainable-public-procurement</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66246" rtl="0" eaLnBrk="1" fontAlgn="auto" latinLnBrk="0" hangingPunct="1">
              <a:lnSpc>
                <a:spcPct val="100000"/>
              </a:lnSpc>
              <a:spcBef>
                <a:spcPts val="0"/>
              </a:spcBef>
              <a:spcAft>
                <a:spcPts val="0"/>
              </a:spcAft>
              <a:buClrTx/>
              <a:buSzTx/>
              <a:buFontTx/>
              <a:buNone/>
              <a:tabLst/>
              <a:defRPr/>
            </a:pPr>
            <a:fld id="{71C2A054-9C05-4270-A52F-B3545D52E8BA}" type="slidenum">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246" rtl="0" eaLnBrk="1" fontAlgn="auto" latinLnBrk="0" hangingPunct="1">
                <a:lnSpc>
                  <a:spcPct val="100000"/>
                </a:lnSpc>
                <a:spcBef>
                  <a:spcPts val="0"/>
                </a:spcBef>
                <a:spcAft>
                  <a:spcPts val="0"/>
                </a:spcAft>
                <a:buClrTx/>
                <a:buSzTx/>
                <a:buFontTx/>
                <a:buNone/>
                <a:tabLst/>
                <a:defRPr/>
              </a:pPr>
              <a:t>34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8239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This slide shows the three pillars of sustainable development – economic, social and environmental.</a:t>
            </a:r>
          </a:p>
          <a:p>
            <a:endParaRPr lang="en-GB" sz="1200" dirty="0">
              <a:latin typeface="+mn-lt"/>
            </a:endParaRPr>
          </a:p>
          <a:p>
            <a:pPr defTabSz="1021032">
              <a:defRPr/>
            </a:pPr>
            <a:r>
              <a:rPr lang="en-GB" sz="1200" dirty="0">
                <a:latin typeface="+mn-lt"/>
              </a:rPr>
              <a:t>Sustainable Public Procurement covers all three pillars. </a:t>
            </a:r>
          </a:p>
          <a:p>
            <a:endParaRPr lang="en-GB" sz="1200" dirty="0">
              <a:latin typeface="+mn-lt"/>
            </a:endParaRPr>
          </a:p>
          <a:p>
            <a:r>
              <a:rPr lang="en-GB" sz="1200" dirty="0">
                <a:latin typeface="+mn-lt"/>
              </a:rPr>
              <a:t>When looking at the economic pillar of sustainable development, procurement is concerned with delivering value for money.</a:t>
            </a:r>
          </a:p>
          <a:p>
            <a:endParaRPr lang="en-GB" sz="1200" dirty="0">
              <a:latin typeface="+mn-lt"/>
            </a:endParaRPr>
          </a:p>
          <a:p>
            <a:r>
              <a:rPr lang="en-GB" sz="1200" dirty="0">
                <a:latin typeface="+mn-lt"/>
              </a:rPr>
              <a:t>The social pillar includes health and well-being, employment, skills development, communities, equality and fair work.</a:t>
            </a:r>
          </a:p>
          <a:p>
            <a:endParaRPr lang="en-GB" sz="1200" dirty="0">
              <a:latin typeface="+mn-lt"/>
            </a:endParaRPr>
          </a:p>
          <a:p>
            <a:r>
              <a:rPr lang="en-GB" sz="1200" dirty="0">
                <a:latin typeface="+mn-lt"/>
              </a:rPr>
              <a:t>In Environmental or ‘Green’ Public Procurement, the focus is on procurement’s role in addressing the challenges of climate change, depletion of natural resources, pollution to air land and water and the production of waste (to name just a few issues) and how best we can respond to these challenges.</a:t>
            </a:r>
          </a:p>
          <a:p>
            <a:endParaRPr lang="en-GB" sz="1200" dirty="0">
              <a:latin typeface="+mn-lt"/>
            </a:endParaRPr>
          </a:p>
          <a:p>
            <a:pPr defTabSz="966246">
              <a:defRPr/>
            </a:pPr>
            <a:r>
              <a:rPr lang="en-GB" sz="1200" dirty="0">
                <a:latin typeface="+mn-lt"/>
              </a:rPr>
              <a:t>In social procurement, the focus is on procurement's role in addressing socio-economic challenges, for example by promoting fair work practices, reducing inequalities or supporting disadvantaged groups. </a:t>
            </a:r>
          </a:p>
          <a:p>
            <a:pPr defTabSz="966246">
              <a:defRPr/>
            </a:pPr>
            <a:endParaRPr lang="en-GB" sz="1200" dirty="0">
              <a:latin typeface="+mn-lt"/>
            </a:endParaRPr>
          </a:p>
          <a:p>
            <a:pPr defTabSz="966246">
              <a:defRPr/>
            </a:pPr>
            <a:r>
              <a:rPr lang="en-GB" sz="1200" dirty="0">
                <a:latin typeface="+mn-lt"/>
              </a:rPr>
              <a:t>In economic procurement, the focus is on encouraging sustainable economic growth, for example by creating jobs where they are most needed, promoting innovation and helping small businesses grow. </a:t>
            </a:r>
          </a:p>
          <a:p>
            <a:endParaRPr lang="en-GB" sz="1200" dirty="0">
              <a:latin typeface="+mn-lt"/>
            </a:endParaRPr>
          </a:p>
          <a:p>
            <a:r>
              <a:rPr lang="en-GB" sz="1200" dirty="0">
                <a:latin typeface="+mn-lt"/>
              </a:rPr>
              <a:t>It is vital to remember that by addressing any one of these dimensions of sustainable development through procurement, we will often be delivering results under other pillars too.</a:t>
            </a:r>
          </a:p>
          <a:p>
            <a:endParaRPr lang="en-GB" sz="1200" dirty="0">
              <a:latin typeface="+mn-lt"/>
            </a:endParaRPr>
          </a:p>
          <a:p>
            <a:r>
              <a:rPr lang="en-GB" sz="1200" dirty="0">
                <a:latin typeface="+mn-lt"/>
              </a:rPr>
              <a:t>This is the case with the environmental dimension of sustainable development, where we can contribute to economic and social objectives at the same time.</a:t>
            </a:r>
          </a:p>
          <a:p>
            <a:r>
              <a:rPr lang="en-GB" sz="1200" dirty="0">
                <a:latin typeface="+mn-lt"/>
              </a:rPr>
              <a:t>By installing energy-efficient equipment in our offices, for example, we can reduce the carbon emissions associated with energy consumption, while making direct savings from consuming less electricity.  We will see numerous examples of these ‘multiple benefits’ throughout the training course.</a:t>
            </a:r>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3</a:t>
            </a:fld>
            <a:endParaRPr lang="en-US" sz="1500" dirty="0">
              <a:solidFill>
                <a:prstClr val="black"/>
              </a:solidFill>
              <a:latin typeface="Calibri" panose="020F0502020204030204"/>
            </a:endParaRPr>
          </a:p>
        </p:txBody>
      </p:sp>
    </p:spTree>
    <p:extLst>
      <p:ext uri="{BB962C8B-B14F-4D97-AF65-F5344CB8AC3E}">
        <p14:creationId xmlns:p14="http://schemas.microsoft.com/office/powerpoint/2010/main" val="2236978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Start with the global context for SPP.  </a:t>
            </a:r>
          </a:p>
          <a:p>
            <a:endParaRPr lang="en-GB" dirty="0"/>
          </a:p>
          <a:p>
            <a:r>
              <a:rPr lang="en-GB" dirty="0"/>
              <a:t>These are the UN Sustainable Development Goals.  </a:t>
            </a:r>
            <a:r>
              <a:rPr lang="en-GB" dirty="0">
                <a:hlinkClick r:id="rId3"/>
              </a:rPr>
              <a:t>377_II_UNEP_Global_Report_2022_EN.pdf (oneplanetnetwork.org)</a:t>
            </a:r>
            <a:r>
              <a:rPr lang="en-GB" dirty="0"/>
              <a:t>   </a:t>
            </a:r>
          </a:p>
          <a:p>
            <a:r>
              <a:rPr lang="en-GB" dirty="0"/>
              <a:t>https://www.oneplanetnetwork.org/sites/default/files/from-crm/377_II_UNEP_Global_Report_2022_EN.pdf</a:t>
            </a:r>
          </a:p>
          <a:p>
            <a:endParaRPr lang="en-GB" dirty="0"/>
          </a:p>
          <a:p>
            <a:r>
              <a:rPr lang="en-GB" dirty="0"/>
              <a:t>The focus of this course is on SDG 12 which is about Responsible Consumption and Production.</a:t>
            </a:r>
          </a:p>
          <a:p>
            <a:endParaRPr lang="en-GB" dirty="0"/>
          </a:p>
          <a:p>
            <a:r>
              <a:rPr lang="en-GB" dirty="0"/>
              <a:t>This goal includes sustainable public procurement.  </a:t>
            </a:r>
          </a:p>
          <a:p>
            <a:endParaRPr lang="en-GB" dirty="0"/>
          </a:p>
          <a:p>
            <a:r>
              <a:rPr lang="en-GB" dirty="0"/>
              <a:t>Note too that sustainable public procurement contributes to a number of other goals, such as 13 – Climate action.</a:t>
            </a:r>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4</a:t>
            </a:fld>
            <a:endParaRPr lang="en-US" sz="1500" dirty="0">
              <a:solidFill>
                <a:prstClr val="black"/>
              </a:solidFill>
              <a:latin typeface="Calibri" panose="020F0502020204030204"/>
            </a:endParaRPr>
          </a:p>
        </p:txBody>
      </p:sp>
    </p:spTree>
    <p:extLst>
      <p:ext uri="{BB962C8B-B14F-4D97-AF65-F5344CB8AC3E}">
        <p14:creationId xmlns:p14="http://schemas.microsoft.com/office/powerpoint/2010/main" val="3657890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from World Bank training.</a:t>
            </a:r>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6</a:t>
            </a:fld>
            <a:endParaRPr lang="en-US" sz="1500" dirty="0">
              <a:solidFill>
                <a:prstClr val="black"/>
              </a:solidFill>
              <a:latin typeface="Calibri" panose="020F0502020204030204"/>
            </a:endParaRPr>
          </a:p>
        </p:txBody>
      </p:sp>
    </p:spTree>
    <p:extLst>
      <p:ext uri="{BB962C8B-B14F-4D97-AF65-F5344CB8AC3E}">
        <p14:creationId xmlns:p14="http://schemas.microsoft.com/office/powerpoint/2010/main" val="3657952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n-lt"/>
              </a:rPr>
              <a:t>The diagram illustrates the ‘golden thread’ from: UN SDGs, National Policy Priorities and Country strategies to organisational priorities, which cascade into organisational priorities and procurement policies &amp; plans, then into individual contracts &amp; frameworks and finally the procurement outcomes.  The final box on this slide can be argued to be most important since users of our goods, works and services need to experience </a:t>
            </a:r>
            <a:r>
              <a:rPr lang="en-GB" sz="1200" dirty="0">
                <a:highlight>
                  <a:srgbClr val="FFFF00"/>
                </a:highlight>
                <a:latin typeface="+mn-lt"/>
              </a:rPr>
              <a:t>sustainable outcomes </a:t>
            </a:r>
            <a:r>
              <a:rPr lang="en-GB" sz="1200" dirty="0">
                <a:latin typeface="+mn-lt"/>
              </a:rPr>
              <a:t>through our buying activity.</a:t>
            </a:r>
          </a:p>
          <a:p>
            <a:endParaRPr lang="en-GB" sz="1200" dirty="0">
              <a:latin typeface="+mn-lt"/>
            </a:endParaRPr>
          </a:p>
          <a:p>
            <a:r>
              <a:rPr lang="en-GB" sz="1200" dirty="0">
                <a:latin typeface="+mn-lt"/>
              </a:rPr>
              <a:t>So, the true test of success in Sustainable Public Procurement is whether or not we have delivered sustainable outcomes.</a:t>
            </a:r>
          </a:p>
          <a:p>
            <a:endParaRPr lang="en-GB" sz="1200" dirty="0">
              <a:latin typeface="+mn-lt"/>
            </a:endParaRPr>
          </a:p>
          <a:p>
            <a:pPr defTabSz="1078925">
              <a:defRPr/>
            </a:pPr>
            <a:r>
              <a:rPr lang="en-GB" sz="1200" dirty="0">
                <a:latin typeface="+mn-lt"/>
              </a:rPr>
              <a:t>Emphasise opportunity offered by sustainable public procurement – to deliver the organisation’s key outcomes.  But this is not sustainable procurement for its own sake.  It is about the bigger picture - delivery of greener or more sustainable outcomes.  So, it is about commissioning as well as procurement.  </a:t>
            </a:r>
            <a:endParaRPr lang="en-US" sz="1200" dirty="0">
              <a:latin typeface="+mn-lt"/>
            </a:endParaRPr>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7</a:t>
            </a:fld>
            <a:endParaRPr lang="en-US" sz="1500" dirty="0">
              <a:solidFill>
                <a:prstClr val="black"/>
              </a:solidFill>
              <a:latin typeface="Calibri" panose="020F0502020204030204"/>
            </a:endParaRPr>
          </a:p>
        </p:txBody>
      </p:sp>
    </p:spTree>
    <p:extLst>
      <p:ext uri="{BB962C8B-B14F-4D97-AF65-F5344CB8AC3E}">
        <p14:creationId xmlns:p14="http://schemas.microsoft.com/office/powerpoint/2010/main" val="2184739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altLang="en-US" dirty="0">
                <a:latin typeface="+mn-lt"/>
              </a:rPr>
              <a:t>The goods, services and works organisations routinely buy can have a positive or negative impact on the environment.  One major aim of sustainable public procurement is for governments and public organisations to set a good example in what they buy.</a:t>
            </a:r>
          </a:p>
          <a:p>
            <a:pPr eaLnBrk="1" hangingPunct="1">
              <a:spcBef>
                <a:spcPct val="0"/>
              </a:spcBef>
            </a:pPr>
            <a:endParaRPr lang="en-GB" altLang="en-US" dirty="0">
              <a:latin typeface="+mn-lt"/>
            </a:endParaRPr>
          </a:p>
          <a:p>
            <a:pPr eaLnBrk="1" hangingPunct="1">
              <a:spcBef>
                <a:spcPct val="0"/>
              </a:spcBef>
            </a:pPr>
            <a:r>
              <a:rPr lang="en-GB" altLang="en-US" dirty="0">
                <a:latin typeface="+mn-lt"/>
              </a:rPr>
              <a:t>So, it is clear that we need to avoid the harmful goods and services and encourage development of more sustainable alternatives.  This has the beneficial effect of stimulating markets to innovate too – we cannot deliver SPP without the involvement of suppliers and contractors.</a:t>
            </a:r>
          </a:p>
          <a:p>
            <a:pPr eaLnBrk="1" hangingPunct="1">
              <a:spcBef>
                <a:spcPct val="0"/>
              </a:spcBef>
            </a:pPr>
            <a:endParaRPr lang="en-GB" altLang="en-US" dirty="0">
              <a:latin typeface="+mn-lt"/>
            </a:endParaRPr>
          </a:p>
          <a:p>
            <a:pPr eaLnBrk="1" hangingPunct="1">
              <a:spcBef>
                <a:spcPct val="0"/>
              </a:spcBef>
            </a:pPr>
            <a:r>
              <a:rPr lang="en-GB" altLang="en-US" dirty="0">
                <a:latin typeface="+mn-lt"/>
              </a:rPr>
              <a:t>In doing so, government sets an example for others to follow – including the market, of course but also the general public.  This is already happening in many countries in the region. </a:t>
            </a:r>
          </a:p>
          <a:p>
            <a:pPr eaLnBrk="1" hangingPunct="1">
              <a:spcBef>
                <a:spcPct val="0"/>
              </a:spcBef>
            </a:pPr>
            <a:endParaRPr lang="en-GB" altLang="en-US" dirty="0">
              <a:latin typeface="+mn-lt"/>
            </a:endParaRPr>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8</a:t>
            </a:fld>
            <a:endParaRPr lang="en-US" sz="1500">
              <a:solidFill>
                <a:prstClr val="black"/>
              </a:solidFill>
              <a:latin typeface="Calibri" panose="020F0502020204030204"/>
            </a:endParaRPr>
          </a:p>
        </p:txBody>
      </p:sp>
    </p:spTree>
    <p:extLst>
      <p:ext uri="{BB962C8B-B14F-4D97-AF65-F5344CB8AC3E}">
        <p14:creationId xmlns:p14="http://schemas.microsoft.com/office/powerpoint/2010/main" val="1054383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78925">
              <a:defRPr/>
            </a:pPr>
            <a:r>
              <a:rPr lang="en-GB" sz="1200" b="1" noProof="0" dirty="0">
                <a:solidFill>
                  <a:schemeClr val="tx1"/>
                </a:solidFill>
              </a:rPr>
              <a:t>IMPACTS: CLIMATE CHANGE/CO</a:t>
            </a:r>
            <a:r>
              <a:rPr lang="en-GB" sz="1200" b="1" baseline="-25000" noProof="0" dirty="0">
                <a:solidFill>
                  <a:schemeClr val="tx1"/>
                </a:solidFill>
              </a:rPr>
              <a:t>2</a:t>
            </a:r>
            <a:r>
              <a:rPr lang="en-GB" sz="1200" b="1" noProof="0" dirty="0">
                <a:solidFill>
                  <a:schemeClr val="tx1"/>
                </a:solidFill>
              </a:rPr>
              <a:t> EMISSIONS</a:t>
            </a:r>
            <a:endParaRPr lang="en-US" sz="1200" b="1" dirty="0">
              <a:solidFill>
                <a:schemeClr val="tx1"/>
              </a:solidFill>
            </a:endParaRPr>
          </a:p>
          <a:p>
            <a:pPr defTabSz="1078925">
              <a:defRPr/>
            </a:pPr>
            <a:r>
              <a:rPr lang="en-GB" sz="1200" dirty="0">
                <a:solidFill>
                  <a:schemeClr val="tx1"/>
                </a:solidFill>
              </a:rPr>
              <a:t>The next three slides indicate how GPP can help tackle</a:t>
            </a:r>
            <a:r>
              <a:rPr lang="en-GB" sz="1200" baseline="0" dirty="0">
                <a:solidFill>
                  <a:schemeClr val="tx1"/>
                </a:solidFill>
              </a:rPr>
              <a:t> three specific sustainability goals – climate change, air/water quality, and  waste and resource use. Procurement is a flexible tool which can be used to tackle a wide variety of policy goals.</a:t>
            </a:r>
          </a:p>
          <a:p>
            <a:pPr>
              <a:buNone/>
            </a:pPr>
            <a:r>
              <a:rPr lang="en-GB" sz="1200" b="1" noProof="0" dirty="0">
                <a:solidFill>
                  <a:schemeClr val="tx1"/>
                </a:solidFill>
              </a:rPr>
              <a:t>Impacts of our purchases:</a:t>
            </a:r>
          </a:p>
          <a:p>
            <a:pPr>
              <a:spcAft>
                <a:spcPts val="708"/>
              </a:spcAft>
            </a:pPr>
            <a:r>
              <a:rPr lang="en-GB" sz="1200" b="1" dirty="0">
                <a:solidFill>
                  <a:schemeClr val="tx1"/>
                </a:solidFill>
              </a:rPr>
              <a:t>Electricity</a:t>
            </a:r>
            <a:r>
              <a:rPr lang="en-GB" sz="1200" dirty="0">
                <a:solidFill>
                  <a:schemeClr val="tx1"/>
                </a:solidFill>
              </a:rPr>
              <a:t> used to power our buildings and equipment</a:t>
            </a:r>
          </a:p>
          <a:p>
            <a:pPr>
              <a:spcAft>
                <a:spcPts val="708"/>
              </a:spcAft>
            </a:pPr>
            <a:r>
              <a:rPr lang="en-GB" sz="1200" b="1" dirty="0">
                <a:solidFill>
                  <a:schemeClr val="tx1"/>
                </a:solidFill>
              </a:rPr>
              <a:t>Fuel</a:t>
            </a:r>
            <a:r>
              <a:rPr lang="en-GB" sz="1200" dirty="0">
                <a:solidFill>
                  <a:schemeClr val="tx1"/>
                </a:solidFill>
              </a:rPr>
              <a:t> consumed by our vehicles or to heat our buildings </a:t>
            </a:r>
          </a:p>
          <a:p>
            <a:pPr>
              <a:spcAft>
                <a:spcPts val="708"/>
              </a:spcAft>
            </a:pPr>
            <a:r>
              <a:rPr lang="en-GB" sz="1200" dirty="0">
                <a:solidFill>
                  <a:schemeClr val="tx1"/>
                </a:solidFill>
              </a:rPr>
              <a:t>Emissions from </a:t>
            </a:r>
            <a:r>
              <a:rPr lang="en-GB" sz="1200" b="1" dirty="0">
                <a:solidFill>
                  <a:schemeClr val="tx1"/>
                </a:solidFill>
              </a:rPr>
              <a:t>industrial processes</a:t>
            </a:r>
            <a:r>
              <a:rPr lang="en-GB" sz="1200" dirty="0">
                <a:solidFill>
                  <a:schemeClr val="tx1"/>
                </a:solidFill>
              </a:rPr>
              <a:t> and </a:t>
            </a:r>
            <a:r>
              <a:rPr lang="en-GB" sz="1200" b="1" dirty="0">
                <a:solidFill>
                  <a:schemeClr val="tx1"/>
                </a:solidFill>
              </a:rPr>
              <a:t>transportation</a:t>
            </a:r>
            <a:r>
              <a:rPr lang="en-GB" sz="1200" dirty="0">
                <a:solidFill>
                  <a:schemeClr val="tx1"/>
                </a:solidFill>
              </a:rPr>
              <a:t> throughout supply chains</a:t>
            </a:r>
          </a:p>
          <a:p>
            <a:endParaRPr lang="en-GB" sz="1200" dirty="0">
              <a:solidFill>
                <a:schemeClr val="tx1"/>
              </a:solidFill>
            </a:endParaRPr>
          </a:p>
          <a:p>
            <a:pPr>
              <a:buNone/>
            </a:pPr>
            <a:r>
              <a:rPr lang="en-GB" sz="1200" b="1" dirty="0">
                <a:solidFill>
                  <a:schemeClr val="tx1"/>
                </a:solidFill>
              </a:rPr>
              <a:t>SPP actions:</a:t>
            </a:r>
          </a:p>
          <a:p>
            <a:pPr>
              <a:spcAft>
                <a:spcPts val="708"/>
              </a:spcAft>
            </a:pPr>
            <a:r>
              <a:rPr lang="en-GB" sz="1200" dirty="0">
                <a:solidFill>
                  <a:schemeClr val="tx1"/>
                </a:solidFill>
              </a:rPr>
              <a:t>Require </a:t>
            </a:r>
            <a:r>
              <a:rPr lang="en-GB" sz="1200" b="1" dirty="0">
                <a:solidFill>
                  <a:schemeClr val="tx1"/>
                </a:solidFill>
              </a:rPr>
              <a:t>high energy efficiency standards </a:t>
            </a:r>
            <a:r>
              <a:rPr lang="en-GB" sz="1200" dirty="0">
                <a:solidFill>
                  <a:schemeClr val="tx1"/>
                </a:solidFill>
              </a:rPr>
              <a:t>for buildings &amp; products</a:t>
            </a:r>
          </a:p>
          <a:p>
            <a:pPr>
              <a:spcAft>
                <a:spcPts val="708"/>
              </a:spcAft>
            </a:pPr>
            <a:r>
              <a:rPr lang="en-GB" sz="1200" dirty="0">
                <a:solidFill>
                  <a:schemeClr val="tx1"/>
                </a:solidFill>
              </a:rPr>
              <a:t>Purchase </a:t>
            </a:r>
            <a:r>
              <a:rPr lang="en-GB" sz="1200" b="1" dirty="0">
                <a:solidFill>
                  <a:schemeClr val="tx1"/>
                </a:solidFill>
              </a:rPr>
              <a:t>green electricity</a:t>
            </a:r>
          </a:p>
          <a:p>
            <a:pPr>
              <a:spcAft>
                <a:spcPts val="708"/>
              </a:spcAft>
            </a:pPr>
            <a:r>
              <a:rPr lang="en-GB" sz="1200" dirty="0">
                <a:solidFill>
                  <a:schemeClr val="tx1"/>
                </a:solidFill>
              </a:rPr>
              <a:t>Shift to </a:t>
            </a:r>
            <a:r>
              <a:rPr lang="en-GB" sz="1200" b="1" dirty="0">
                <a:solidFill>
                  <a:schemeClr val="tx1"/>
                </a:solidFill>
              </a:rPr>
              <a:t>zero emission vehicles </a:t>
            </a:r>
            <a:r>
              <a:rPr lang="en-GB" sz="1200" dirty="0">
                <a:solidFill>
                  <a:schemeClr val="tx1"/>
                </a:solidFill>
              </a:rPr>
              <a:t>(&amp; encourage suppliers to do the same)</a:t>
            </a:r>
          </a:p>
          <a:p>
            <a:endParaRPr lang="en-GB" dirty="0"/>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9</a:t>
            </a:fld>
            <a:endParaRPr lang="en-US" sz="1500">
              <a:solidFill>
                <a:prstClr val="black"/>
              </a:solidFill>
              <a:latin typeface="Calibri" panose="020F0502020204030204"/>
            </a:endParaRPr>
          </a:p>
        </p:txBody>
      </p:sp>
    </p:spTree>
    <p:extLst>
      <p:ext uri="{BB962C8B-B14F-4D97-AF65-F5344CB8AC3E}">
        <p14:creationId xmlns:p14="http://schemas.microsoft.com/office/powerpoint/2010/main" val="2236542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78925">
              <a:defRPr/>
            </a:pPr>
            <a:r>
              <a:rPr lang="en-GB" sz="1200" b="1" noProof="0" dirty="0">
                <a:latin typeface="+mn-lt"/>
              </a:rPr>
              <a:t>IMPACTS: </a:t>
            </a:r>
            <a:r>
              <a:rPr lang="en-GB" sz="1200" b="1" dirty="0">
                <a:latin typeface="+mn-lt"/>
              </a:rPr>
              <a:t>AIR AND WATER QUALITY</a:t>
            </a:r>
            <a:endParaRPr lang="en-US" sz="1200" b="1" dirty="0">
              <a:latin typeface="+mn-lt"/>
            </a:endParaRPr>
          </a:p>
          <a:p>
            <a:pPr>
              <a:buNone/>
            </a:pPr>
            <a:r>
              <a:rPr lang="en-GB" sz="1200" b="1" dirty="0">
                <a:latin typeface="+mn-lt"/>
              </a:rPr>
              <a:t>Impacts of our purchases</a:t>
            </a:r>
            <a:r>
              <a:rPr lang="en-GB" sz="1200" dirty="0">
                <a:latin typeface="+mn-lt"/>
              </a:rPr>
              <a:t>:</a:t>
            </a:r>
          </a:p>
          <a:p>
            <a:pPr>
              <a:spcAft>
                <a:spcPts val="708"/>
              </a:spcAft>
            </a:pPr>
            <a:r>
              <a:rPr lang="en-GB" sz="1200" dirty="0">
                <a:latin typeface="+mn-lt"/>
              </a:rPr>
              <a:t>Pollution from </a:t>
            </a:r>
            <a:r>
              <a:rPr lang="en-GB" sz="1200" b="1" dirty="0">
                <a:solidFill>
                  <a:srgbClr val="008A88"/>
                </a:solidFill>
                <a:latin typeface="+mn-lt"/>
              </a:rPr>
              <a:t>vehicles </a:t>
            </a:r>
            <a:r>
              <a:rPr lang="en-GB" sz="1200" dirty="0">
                <a:latin typeface="+mn-lt"/>
              </a:rPr>
              <a:t>owned by the public sector, running our services or delivering our products – can result in poor health</a:t>
            </a:r>
          </a:p>
          <a:p>
            <a:pPr>
              <a:spcAft>
                <a:spcPts val="708"/>
              </a:spcAft>
            </a:pPr>
            <a:r>
              <a:rPr lang="en-GB" sz="1200" dirty="0">
                <a:latin typeface="+mn-lt"/>
              </a:rPr>
              <a:t>Use of </a:t>
            </a:r>
            <a:r>
              <a:rPr lang="en-GB" sz="1200" b="1" dirty="0">
                <a:solidFill>
                  <a:srgbClr val="008A88"/>
                </a:solidFill>
                <a:latin typeface="+mn-lt"/>
              </a:rPr>
              <a:t>chemical products </a:t>
            </a:r>
            <a:r>
              <a:rPr lang="en-GB" sz="1200" dirty="0">
                <a:latin typeface="+mn-lt"/>
              </a:rPr>
              <a:t>(e.g. for cleaning) containing toxic substances - can lead to health problems</a:t>
            </a:r>
          </a:p>
          <a:p>
            <a:pPr>
              <a:spcAft>
                <a:spcPts val="708"/>
              </a:spcAft>
            </a:pPr>
            <a:r>
              <a:rPr lang="en-GB" sz="1200" dirty="0">
                <a:latin typeface="+mn-lt"/>
              </a:rPr>
              <a:t>Use of chemical-based pesticides and fertiliser in food production</a:t>
            </a:r>
          </a:p>
          <a:p>
            <a:pPr>
              <a:spcAft>
                <a:spcPts val="708"/>
              </a:spcAft>
            </a:pPr>
            <a:endParaRPr lang="en-GB" sz="1200" dirty="0">
              <a:latin typeface="+mn-lt"/>
            </a:endParaRPr>
          </a:p>
          <a:p>
            <a:pPr>
              <a:buNone/>
            </a:pPr>
            <a:r>
              <a:rPr lang="en-GB" sz="1200" b="1" dirty="0">
                <a:latin typeface="+mn-lt"/>
              </a:rPr>
              <a:t>SPP actions:</a:t>
            </a:r>
          </a:p>
          <a:p>
            <a:pPr>
              <a:spcAft>
                <a:spcPts val="708"/>
              </a:spcAft>
            </a:pPr>
            <a:r>
              <a:rPr lang="en-GB" sz="1200" dirty="0">
                <a:latin typeface="+mn-lt"/>
              </a:rPr>
              <a:t>Shift to </a:t>
            </a:r>
            <a:r>
              <a:rPr lang="en-GB" sz="1200" b="1" dirty="0">
                <a:solidFill>
                  <a:srgbClr val="008A88"/>
                </a:solidFill>
                <a:latin typeface="+mn-lt"/>
              </a:rPr>
              <a:t>zero emission vehicles </a:t>
            </a:r>
            <a:r>
              <a:rPr lang="en-GB" sz="1200" dirty="0">
                <a:latin typeface="+mn-lt"/>
              </a:rPr>
              <a:t>(and encourage suppliers to do the same)</a:t>
            </a:r>
          </a:p>
          <a:p>
            <a:pPr>
              <a:spcAft>
                <a:spcPts val="708"/>
              </a:spcAft>
            </a:pPr>
            <a:r>
              <a:rPr lang="en-US" sz="1200" dirty="0">
                <a:latin typeface="+mn-lt"/>
              </a:rPr>
              <a:t>Require cleaning services to be carried out with </a:t>
            </a:r>
            <a:r>
              <a:rPr lang="en-US" sz="1200" b="1" dirty="0">
                <a:solidFill>
                  <a:srgbClr val="008A88"/>
                </a:solidFill>
                <a:latin typeface="+mn-lt"/>
              </a:rPr>
              <a:t>ecolabel compliant products</a:t>
            </a:r>
          </a:p>
          <a:p>
            <a:pPr>
              <a:spcAft>
                <a:spcPts val="708"/>
              </a:spcAft>
            </a:pPr>
            <a:r>
              <a:rPr lang="en-US" sz="1200" dirty="0">
                <a:latin typeface="+mn-lt"/>
              </a:rPr>
              <a:t>Specifying </a:t>
            </a:r>
            <a:r>
              <a:rPr lang="en-US" sz="1200" b="1" dirty="0">
                <a:solidFill>
                  <a:srgbClr val="008A88"/>
                </a:solidFill>
                <a:latin typeface="+mn-lt"/>
              </a:rPr>
              <a:t>organic </a:t>
            </a:r>
            <a:r>
              <a:rPr lang="en-US" sz="1200" dirty="0">
                <a:latin typeface="+mn-lt"/>
              </a:rPr>
              <a:t>in food and catering contracts </a:t>
            </a:r>
          </a:p>
          <a:p>
            <a:pPr defTabSz="1021032">
              <a:spcAft>
                <a:spcPts val="670"/>
              </a:spcAft>
              <a:defRPr/>
            </a:pPr>
            <a:r>
              <a:rPr lang="en-US" sz="1200" dirty="0">
                <a:solidFill>
                  <a:prstClr val="black"/>
                </a:solidFill>
                <a:latin typeface="+mn-lt"/>
              </a:rPr>
              <a:t>Buying from responsible suppliers</a:t>
            </a:r>
          </a:p>
          <a:p>
            <a:pPr algn="r" defTabSz="1021032">
              <a:spcAft>
                <a:spcPts val="670"/>
              </a:spcAft>
              <a:defRPr/>
            </a:pPr>
            <a:endParaRPr lang="en-US" sz="1200" b="1" dirty="0">
              <a:solidFill>
                <a:srgbClr val="008A88"/>
              </a:solidFill>
              <a:latin typeface="+mn-lt"/>
            </a:endParaRPr>
          </a:p>
        </p:txBody>
      </p:sp>
      <p:sp>
        <p:nvSpPr>
          <p:cNvPr id="4" name="Slide Number Placeholder 3"/>
          <p:cNvSpPr>
            <a:spLocks noGrp="1"/>
          </p:cNvSpPr>
          <p:nvPr>
            <p:ph type="sldNum" sz="quarter" idx="5"/>
          </p:nvPr>
        </p:nvSpPr>
        <p:spPr/>
        <p:txBody>
          <a:bodyPr/>
          <a:lstStyle/>
          <a:p>
            <a:pPr defTabSz="1078925">
              <a:defRPr/>
            </a:pPr>
            <a:fld id="{71C2A054-9C05-4270-A52F-B3545D52E8BA}" type="slidenum">
              <a:rPr lang="en-US" sz="1500">
                <a:solidFill>
                  <a:prstClr val="black"/>
                </a:solidFill>
                <a:latin typeface="Calibri" panose="020F0502020204030204"/>
              </a:rPr>
              <a:pPr defTabSz="1078925">
                <a:defRPr/>
              </a:pPr>
              <a:t>10</a:t>
            </a:fld>
            <a:endParaRPr lang="en-US" sz="1500" dirty="0">
              <a:solidFill>
                <a:prstClr val="black"/>
              </a:solidFill>
              <a:latin typeface="Calibri" panose="020F0502020204030204"/>
            </a:endParaRPr>
          </a:p>
        </p:txBody>
      </p:sp>
    </p:spTree>
    <p:extLst>
      <p:ext uri="{BB962C8B-B14F-4D97-AF65-F5344CB8AC3E}">
        <p14:creationId xmlns:p14="http://schemas.microsoft.com/office/powerpoint/2010/main" val="857421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9DBC7-3FC2-B04B-D3E1-B6BD8222B7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84B3529-B879-7F1E-799C-1E34116F80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5" name="Footer Placeholder 4">
            <a:extLst>
              <a:ext uri="{FF2B5EF4-FFF2-40B4-BE49-F238E27FC236}">
                <a16:creationId xmlns:a16="http://schemas.microsoft.com/office/drawing/2014/main" id="{4E1FD0C6-C410-C23A-30E7-CF18D339318A}"/>
              </a:ext>
            </a:extLst>
          </p:cNvPr>
          <p:cNvSpPr>
            <a:spLocks noGrp="1"/>
          </p:cNvSpPr>
          <p:nvPr>
            <p:ph type="ftr" sz="quarter" idx="11"/>
          </p:nvPr>
        </p:nvSpPr>
        <p:spPr/>
        <p:txBody>
          <a:bodyPr/>
          <a:lstStyle/>
          <a:p>
            <a:endParaRPr lang="en-GB"/>
          </a:p>
        </p:txBody>
      </p:sp>
      <p:sp>
        <p:nvSpPr>
          <p:cNvPr id="7" name="Date Placeholder 3">
            <a:extLst>
              <a:ext uri="{FF2B5EF4-FFF2-40B4-BE49-F238E27FC236}">
                <a16:creationId xmlns:a16="http://schemas.microsoft.com/office/drawing/2014/main" id="{BEF71024-1423-FA79-EEB1-1ED0F5202EC1}"/>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Tree>
    <p:extLst>
      <p:ext uri="{BB962C8B-B14F-4D97-AF65-F5344CB8AC3E}">
        <p14:creationId xmlns:p14="http://schemas.microsoft.com/office/powerpoint/2010/main" val="14514965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19E76-7292-F957-6B4C-9450668162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D20966F-EAC3-3C02-51F6-56AB24F25B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F50099-F323-7740-2EAD-77109713471F}"/>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5" name="Footer Placeholder 4">
            <a:extLst>
              <a:ext uri="{FF2B5EF4-FFF2-40B4-BE49-F238E27FC236}">
                <a16:creationId xmlns:a16="http://schemas.microsoft.com/office/drawing/2014/main" id="{68E806E5-B935-2870-6E0C-9C263EF38105}"/>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4377039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BCF5F0-643D-8092-5A02-C9FE0EB26AC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8E9CC28-26A3-9FDA-79A4-DAC86BEC70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B314FEC-4D70-10F8-AB01-B58E9861245F}"/>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5" name="Footer Placeholder 4">
            <a:extLst>
              <a:ext uri="{FF2B5EF4-FFF2-40B4-BE49-F238E27FC236}">
                <a16:creationId xmlns:a16="http://schemas.microsoft.com/office/drawing/2014/main" id="{34023F25-CB0C-114D-3AD0-BF6591E4044C}"/>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4637816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FA25C-2A57-FB25-554C-C4EE9E2F85E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CC18337-0053-93AD-8584-13A9DA18C2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76F6A5FB-9271-5F8F-0BF4-43BB0E74E7FC}"/>
              </a:ext>
            </a:extLst>
          </p:cNvPr>
          <p:cNvSpPr>
            <a:spLocks noGrp="1"/>
          </p:cNvSpPr>
          <p:nvPr>
            <p:ph type="ftr" sz="quarter" idx="11"/>
          </p:nvPr>
        </p:nvSpPr>
        <p:spPr/>
        <p:txBody>
          <a:bodyPr/>
          <a:lstStyle/>
          <a:p>
            <a:endParaRPr lang="en-GB"/>
          </a:p>
        </p:txBody>
      </p:sp>
      <p:sp>
        <p:nvSpPr>
          <p:cNvPr id="7" name="Date Placeholder 3">
            <a:extLst>
              <a:ext uri="{FF2B5EF4-FFF2-40B4-BE49-F238E27FC236}">
                <a16:creationId xmlns:a16="http://schemas.microsoft.com/office/drawing/2014/main" id="{A5AAB534-7914-8ABD-6A3C-F5FF60C816E8}"/>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Tree>
    <p:extLst>
      <p:ext uri="{BB962C8B-B14F-4D97-AF65-F5344CB8AC3E}">
        <p14:creationId xmlns:p14="http://schemas.microsoft.com/office/powerpoint/2010/main" val="28609403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1B934-C6D2-A799-3954-1D125FA2E4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F38E58D-AF3B-7B75-AE86-CE9BA28A42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2F35AC-681B-4547-108E-A895B24AB9D4}"/>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5" name="Footer Placeholder 4">
            <a:extLst>
              <a:ext uri="{FF2B5EF4-FFF2-40B4-BE49-F238E27FC236}">
                <a16:creationId xmlns:a16="http://schemas.microsoft.com/office/drawing/2014/main" id="{D934E957-AFC4-688C-85FE-1BC851701F44}"/>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2697610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E3556-0268-52B9-B4F7-427BD1F4B4E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4DCECE-18E9-82AC-0F90-CF6DE05174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D38A0B4-0763-BD49-6DDC-B9032EF947A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6640CCB-E3E8-3DE2-49F2-1330F85A8FD0}"/>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6" name="Footer Placeholder 5">
            <a:extLst>
              <a:ext uri="{FF2B5EF4-FFF2-40B4-BE49-F238E27FC236}">
                <a16:creationId xmlns:a16="http://schemas.microsoft.com/office/drawing/2014/main" id="{B2E59693-D412-2B6D-B8C7-3B012C1A7C66}"/>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2786392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914DA-4E79-81F0-D082-330AB3F02CF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DA6F548-BFED-C726-C108-3C31E0DC8C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6F6F50-A943-3D81-60F1-048C20D6515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EAB921F-4308-4B75-EF18-E15A465F3D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D5202F-B688-57DB-EE95-60BEEF36991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5C84922-FFA9-F669-BAD2-12494FD094DB}"/>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8" name="Footer Placeholder 7">
            <a:extLst>
              <a:ext uri="{FF2B5EF4-FFF2-40B4-BE49-F238E27FC236}">
                <a16:creationId xmlns:a16="http://schemas.microsoft.com/office/drawing/2014/main" id="{C4D1B9F2-1F34-3B78-6704-D374CC93DD81}"/>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441142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CCC21-0CBE-F66B-6D29-4D5C9E9603F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4068941-962C-059B-525B-D16ED80D4F6A}"/>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4" name="Footer Placeholder 3">
            <a:extLst>
              <a:ext uri="{FF2B5EF4-FFF2-40B4-BE49-F238E27FC236}">
                <a16:creationId xmlns:a16="http://schemas.microsoft.com/office/drawing/2014/main" id="{00332D3B-69B6-1700-D30C-4D5C5315257C}"/>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5717452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gradFill flip="none" rotWithShape="1">
          <a:gsLst>
            <a:gs pos="0">
              <a:schemeClr val="bg1"/>
            </a:gs>
            <a:gs pos="21000">
              <a:schemeClr val="bg1"/>
            </a:gs>
            <a:gs pos="75000">
              <a:schemeClr val="accent1">
                <a:lumMod val="40000"/>
                <a:lumOff val="60000"/>
              </a:schemeClr>
            </a:gs>
            <a:gs pos="99000">
              <a:schemeClr val="accent1">
                <a:lumMod val="20000"/>
                <a:lumOff val="80000"/>
              </a:schemeClr>
            </a:gs>
          </a:gsLst>
          <a:lin ang="13800000" scaled="0"/>
          <a:tileRect/>
        </a:gra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224345-5F59-3D98-EECA-EE65C321AA29}"/>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dirty="0"/>
          </a:p>
        </p:txBody>
      </p:sp>
      <p:sp>
        <p:nvSpPr>
          <p:cNvPr id="3" name="Footer Placeholder 2">
            <a:extLst>
              <a:ext uri="{FF2B5EF4-FFF2-40B4-BE49-F238E27FC236}">
                <a16:creationId xmlns:a16="http://schemas.microsoft.com/office/drawing/2014/main" id="{480B7F13-BC8B-46A7-50BC-6AFDD9CFE06B}"/>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34580350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12B10-0AD4-1C08-B1A6-5EF567716D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94CC5A4-F5F0-0F3C-6E21-2AB0F09159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8AD170E-AA99-2EF2-9FCE-FAE014AF0F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DF55E3-49DD-71B7-EB68-5D7B41282880}"/>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6" name="Footer Placeholder 5">
            <a:extLst>
              <a:ext uri="{FF2B5EF4-FFF2-40B4-BE49-F238E27FC236}">
                <a16:creationId xmlns:a16="http://schemas.microsoft.com/office/drawing/2014/main" id="{47EC581A-B3DF-5673-D8AF-569CED0DB64F}"/>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14645554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E2D4B-AECD-442E-C6EF-7B83E3B558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E58F6FD-C09A-7B6F-B760-ACE0C34194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346AE605-2FA5-A379-EDCC-C8E2456F12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EC23B1-3C51-E7F7-DC40-C5FAD1E023AF}"/>
              </a:ext>
            </a:extLst>
          </p:cNvPr>
          <p:cNvSpPr>
            <a:spLocks noGrp="1"/>
          </p:cNvSpPr>
          <p:nvPr>
            <p:ph type="dt" sz="half" idx="10"/>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sp>
        <p:nvSpPr>
          <p:cNvPr id="6" name="Footer Placeholder 5">
            <a:extLst>
              <a:ext uri="{FF2B5EF4-FFF2-40B4-BE49-F238E27FC236}">
                <a16:creationId xmlns:a16="http://schemas.microsoft.com/office/drawing/2014/main" id="{00058AD8-9952-D930-CC35-E125B04A11BC}"/>
              </a:ext>
            </a:extLst>
          </p:cNvPr>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6529847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21000">
              <a:schemeClr val="bg1"/>
            </a:gs>
            <a:gs pos="75000">
              <a:schemeClr val="accent1">
                <a:lumMod val="45000"/>
                <a:lumOff val="55000"/>
              </a:schemeClr>
            </a:gs>
            <a:gs pos="100000">
              <a:schemeClr val="accent1">
                <a:lumMod val="30000"/>
                <a:lumOff val="70000"/>
              </a:schemeClr>
            </a:gs>
          </a:gsLst>
          <a:lin ang="10800000" scaled="0"/>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1EDC18-0261-F493-4AD8-8118ADB741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D0C3644-B85A-B367-0190-95ADE9F4CB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29E8C50-647C-6DE6-3CC0-EC5D548BE9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8" name="TextBox 7">
            <a:extLst>
              <a:ext uri="{FF2B5EF4-FFF2-40B4-BE49-F238E27FC236}">
                <a16:creationId xmlns:a16="http://schemas.microsoft.com/office/drawing/2014/main" id="{39F173C5-4A79-B5E3-DE24-98CADB3B706E}"/>
              </a:ext>
            </a:extLst>
          </p:cNvPr>
          <p:cNvSpPr txBox="1"/>
          <p:nvPr userDrawn="1"/>
        </p:nvSpPr>
        <p:spPr>
          <a:xfrm>
            <a:off x="9600649" y="6458384"/>
            <a:ext cx="2782111" cy="307777"/>
          </a:xfrm>
          <a:prstGeom prst="rect">
            <a:avLst/>
          </a:prstGeom>
          <a:noFill/>
        </p:spPr>
        <p:txBody>
          <a:bodyPr wrap="square" rtlCol="0">
            <a:spAutoFit/>
          </a:bodyPr>
          <a:lstStyle/>
          <a:p>
            <a:pPr algn="ctr"/>
            <a:r>
              <a:rPr lang="en-GB" sz="1400" dirty="0">
                <a:solidFill>
                  <a:schemeClr val="accent1">
                    <a:lumMod val="75000"/>
                  </a:schemeClr>
                </a:solidFill>
              </a:rPr>
              <a:t>www.merrill-solutions.com</a:t>
            </a:r>
          </a:p>
        </p:txBody>
      </p:sp>
      <p:sp>
        <p:nvSpPr>
          <p:cNvPr id="9" name="Date Placeholder 3">
            <a:extLst>
              <a:ext uri="{FF2B5EF4-FFF2-40B4-BE49-F238E27FC236}">
                <a16:creationId xmlns:a16="http://schemas.microsoft.com/office/drawing/2014/main" id="{AF480760-8414-2B20-0323-EB1A85DB2520}"/>
              </a:ext>
            </a:extLst>
          </p:cNvPr>
          <p:cNvSpPr>
            <a:spLocks noGrp="1"/>
          </p:cNvSpPr>
          <p:nvPr>
            <p:ph type="dt" sz="half" idx="2"/>
          </p:nvPr>
        </p:nvSpPr>
        <p:spPr>
          <a:xfrm>
            <a:off x="838200" y="6356350"/>
            <a:ext cx="2743200" cy="365125"/>
          </a:xfrm>
          <a:prstGeom prst="rect">
            <a:avLst/>
          </a:prstGeom>
        </p:spPr>
        <p:txBody>
          <a:bodyPr/>
          <a:lstStyle/>
          <a:p>
            <a:fld id="{03ABDF95-94E0-46C3-AA0D-D8F564803062}" type="datetimeFigureOut">
              <a:rPr lang="en-GB" smtClean="0"/>
              <a:t>31/10/2024</a:t>
            </a:fld>
            <a:endParaRPr lang="en-GB"/>
          </a:p>
        </p:txBody>
      </p:sp>
      <p:pic>
        <p:nvPicPr>
          <p:cNvPr id="11" name="Picture 10" descr="A blue and white logo&#10;&#10;Description automatically generated">
            <a:extLst>
              <a:ext uri="{FF2B5EF4-FFF2-40B4-BE49-F238E27FC236}">
                <a16:creationId xmlns:a16="http://schemas.microsoft.com/office/drawing/2014/main" id="{1D278CC7-06C4-F68C-B4A9-63E07FA46BB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439400" y="5709084"/>
            <a:ext cx="1143000" cy="749300"/>
          </a:xfrm>
          <a:prstGeom prst="rect">
            <a:avLst/>
          </a:prstGeom>
        </p:spPr>
      </p:pic>
    </p:spTree>
    <p:extLst>
      <p:ext uri="{BB962C8B-B14F-4D97-AF65-F5344CB8AC3E}">
        <p14:creationId xmlns:p14="http://schemas.microsoft.com/office/powerpoint/2010/main" val="11502576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7.png"/><Relationship Id="rId4" Type="http://schemas.openxmlformats.org/officeDocument/2006/relationships/hyperlink" Target="https://documents1.worldbank.org/curated/en/173331642410951798/pdf/Synthesis-Report.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hyperlink" Target="https://www.sciencedirect.com/science/article/pii/S2214509520301224" TargetMode="Externa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27.png"/><Relationship Id="rId5" Type="http://schemas.openxmlformats.org/officeDocument/2006/relationships/hyperlink" Target="https://www.weforum.org/agenda/2021/11/how-construction-innovations-enabling-circular-economy/#:~:text=In%202019%20and%202020%20on,to%20manufacturing%20industries%20and%20construction" TargetMode="External"/><Relationship Id="rId4" Type="http://schemas.openxmlformats.org/officeDocument/2006/relationships/hyperlink" Target="https://unfccc.int/sites/default/files/resource/5769410_Chile-BUR3-1-Chile_3BUR_English.pdf"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hyperlink" Target="http://www.procurementjourney.scot/"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hyperlink" Target="https://climateknowledgeportal.worldbank.org/#home-intro-right" TargetMode="External"/><Relationship Id="rId3" Type="http://schemas.openxmlformats.org/officeDocument/2006/relationships/notesSlide" Target="../notesSlides/notesSlide29.xml"/><Relationship Id="rId7"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45.png"/><Relationship Id="rId5" Type="http://schemas.openxmlformats.org/officeDocument/2006/relationships/hyperlink" Target="https://openknowledge.worldbank.org/server/api/core/bitstreams/5ee88e6e-a161-58b6-8126-e8a885e3acef/content" TargetMode="External"/><Relationship Id="rId4" Type="http://schemas.openxmlformats.org/officeDocument/2006/relationships/image" Target="../media/image44.png"/><Relationship Id="rId9"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FE1D8-091A-72B0-CB79-97ADD8F8C582}"/>
              </a:ext>
            </a:extLst>
          </p:cNvPr>
          <p:cNvSpPr>
            <a:spLocks noGrp="1"/>
          </p:cNvSpPr>
          <p:nvPr>
            <p:ph type="ctrTitle"/>
          </p:nvPr>
        </p:nvSpPr>
        <p:spPr>
          <a:xfrm>
            <a:off x="1013791" y="1135615"/>
            <a:ext cx="10164417" cy="3110970"/>
          </a:xfrm>
        </p:spPr>
        <p:txBody>
          <a:bodyPr>
            <a:normAutofit/>
          </a:bodyPr>
          <a:lstStyle/>
          <a:p>
            <a:r>
              <a:rPr lang="en-GB" dirty="0"/>
              <a:t>Out of the Shadows:</a:t>
            </a:r>
            <a:br>
              <a:rPr lang="en-GB" dirty="0"/>
            </a:br>
            <a:r>
              <a:rPr lang="en-GB" sz="4000" dirty="0"/>
              <a:t>Promoting Green &amp; Ethical Public Procurement – </a:t>
            </a:r>
            <a:br>
              <a:rPr lang="en-GB" sz="4000" dirty="0"/>
            </a:br>
            <a:r>
              <a:rPr lang="en-GB" sz="4000" dirty="0"/>
              <a:t>From theory to practice</a:t>
            </a:r>
            <a:endParaRPr lang="en-GB" dirty="0"/>
          </a:p>
        </p:txBody>
      </p:sp>
      <p:sp>
        <p:nvSpPr>
          <p:cNvPr id="3" name="Content Placeholder 2">
            <a:extLst>
              <a:ext uri="{FF2B5EF4-FFF2-40B4-BE49-F238E27FC236}">
                <a16:creationId xmlns:a16="http://schemas.microsoft.com/office/drawing/2014/main" id="{4256C2E3-5A37-AB33-5EF0-7CD2F2E688B5}"/>
              </a:ext>
            </a:extLst>
          </p:cNvPr>
          <p:cNvSpPr>
            <a:spLocks noGrp="1"/>
          </p:cNvSpPr>
          <p:nvPr>
            <p:ph type="subTitle" idx="1"/>
          </p:nvPr>
        </p:nvSpPr>
        <p:spPr>
          <a:xfrm>
            <a:off x="1524000" y="4918136"/>
            <a:ext cx="9144000" cy="1257549"/>
          </a:xfrm>
        </p:spPr>
        <p:txBody>
          <a:bodyPr/>
          <a:lstStyle/>
          <a:p>
            <a:r>
              <a:rPr lang="en-GB" dirty="0"/>
              <a:t>Alastair Merrill</a:t>
            </a:r>
          </a:p>
          <a:p>
            <a:r>
              <a:rPr lang="en-GB" dirty="0"/>
              <a:t>Merrill Solutions Ltd</a:t>
            </a:r>
          </a:p>
        </p:txBody>
      </p:sp>
    </p:spTree>
    <p:extLst>
      <p:ext uri="{BB962C8B-B14F-4D97-AF65-F5344CB8AC3E}">
        <p14:creationId xmlns:p14="http://schemas.microsoft.com/office/powerpoint/2010/main" val="35604792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0" y="420565"/>
            <a:ext cx="12192000" cy="544634"/>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365126"/>
            <a:ext cx="10515600" cy="902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IMPACTS: AIR AND WATER QUALITY</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3" name="Content Placeholder 2">
            <a:extLst>
              <a:ext uri="{FF2B5EF4-FFF2-40B4-BE49-F238E27FC236}">
                <a16:creationId xmlns:a16="http://schemas.microsoft.com/office/drawing/2014/main" id="{C8E92DE6-9CD7-AD6B-C6C7-42F584730366}"/>
              </a:ext>
            </a:extLst>
          </p:cNvPr>
          <p:cNvSpPr>
            <a:spLocks noGrp="1"/>
          </p:cNvSpPr>
          <p:nvPr>
            <p:ph idx="1"/>
          </p:nvPr>
        </p:nvSpPr>
        <p:spPr>
          <a:xfrm>
            <a:off x="241300" y="1682083"/>
            <a:ext cx="7956216" cy="2071770"/>
          </a:xfrm>
        </p:spPr>
        <p:txBody>
          <a:bodyPr>
            <a:normAutofit fontScale="92500" lnSpcReduction="20000"/>
          </a:bodyPr>
          <a:lstStyle/>
          <a:p>
            <a:pPr>
              <a:buNone/>
            </a:pPr>
            <a:r>
              <a:rPr lang="en-GB" sz="2000" b="1" dirty="0"/>
              <a:t>Impacts of our purchases</a:t>
            </a:r>
            <a:r>
              <a:rPr lang="en-GB" sz="2000" noProof="0" dirty="0"/>
              <a:t>:</a:t>
            </a:r>
          </a:p>
          <a:p>
            <a:pPr marL="0">
              <a:spcAft>
                <a:spcPts val="600"/>
              </a:spcAft>
              <a:buNone/>
            </a:pPr>
            <a:r>
              <a:rPr lang="en-GB" sz="2000" dirty="0"/>
              <a:t>Pollution from </a:t>
            </a:r>
            <a:r>
              <a:rPr lang="en-GB" sz="2000" b="1" dirty="0">
                <a:solidFill>
                  <a:srgbClr val="008A88"/>
                </a:solidFill>
              </a:rPr>
              <a:t>vehicles </a:t>
            </a:r>
            <a:r>
              <a:rPr lang="en-GB" sz="2000" dirty="0"/>
              <a:t>owned by the public sector, running our services or delivering our products – can result in poor health</a:t>
            </a:r>
          </a:p>
          <a:p>
            <a:pPr marL="0">
              <a:spcAft>
                <a:spcPts val="600"/>
              </a:spcAft>
              <a:buNone/>
            </a:pPr>
            <a:r>
              <a:rPr lang="en-GB" sz="2000" dirty="0"/>
              <a:t>Use of </a:t>
            </a:r>
            <a:r>
              <a:rPr lang="en-GB" sz="2000" b="1" dirty="0">
                <a:solidFill>
                  <a:srgbClr val="008A88"/>
                </a:solidFill>
              </a:rPr>
              <a:t>chemical products </a:t>
            </a:r>
            <a:r>
              <a:rPr lang="en-GB" sz="2000" dirty="0"/>
              <a:t>(e.g. for cleaning) containing toxic substances can lead to health problems</a:t>
            </a:r>
          </a:p>
          <a:p>
            <a:pPr marL="0">
              <a:spcAft>
                <a:spcPts val="600"/>
              </a:spcAft>
              <a:buNone/>
            </a:pPr>
            <a:r>
              <a:rPr lang="en-GB" sz="2000" dirty="0"/>
              <a:t>Use of chemical-based pesticides and fertiliser in food production</a:t>
            </a:r>
          </a:p>
          <a:p>
            <a:endParaRPr lang="en-US" dirty="0"/>
          </a:p>
        </p:txBody>
      </p:sp>
      <p:pic>
        <p:nvPicPr>
          <p:cNvPr id="5" name="Picture 2">
            <a:extLst>
              <a:ext uri="{FF2B5EF4-FFF2-40B4-BE49-F238E27FC236}">
                <a16:creationId xmlns:a16="http://schemas.microsoft.com/office/drawing/2014/main" id="{E4AEAD34-4A0F-F770-1B05-B4C48F3820E9}"/>
              </a:ext>
            </a:extLst>
          </p:cNvPr>
          <p:cNvPicPr>
            <a:picLocks noChangeAspect="1" noChangeArrowheads="1"/>
          </p:cNvPicPr>
          <p:nvPr/>
        </p:nvPicPr>
        <p:blipFill>
          <a:blip r:embed="rId4" cstate="print"/>
          <a:srcRect/>
          <a:stretch>
            <a:fillRect/>
          </a:stretch>
        </p:blipFill>
        <p:spPr bwMode="auto">
          <a:xfrm>
            <a:off x="8616865" y="1237860"/>
            <a:ext cx="3043878" cy="2251070"/>
          </a:xfrm>
          <a:prstGeom prst="rect">
            <a:avLst/>
          </a:prstGeom>
          <a:noFill/>
          <a:ln w="9525">
            <a:noFill/>
            <a:miter lim="800000"/>
            <a:headEnd/>
            <a:tailEnd/>
          </a:ln>
        </p:spPr>
      </p:pic>
      <p:sp>
        <p:nvSpPr>
          <p:cNvPr id="17" name="Rectangle 16">
            <a:extLst>
              <a:ext uri="{FF2B5EF4-FFF2-40B4-BE49-F238E27FC236}">
                <a16:creationId xmlns:a16="http://schemas.microsoft.com/office/drawing/2014/main" id="{03D94A9D-BFEF-AD34-115B-AB318FA861C9}"/>
              </a:ext>
            </a:extLst>
          </p:cNvPr>
          <p:cNvSpPr/>
          <p:nvPr/>
        </p:nvSpPr>
        <p:spPr>
          <a:xfrm>
            <a:off x="3820885" y="4077073"/>
            <a:ext cx="7839857" cy="2600712"/>
          </a:xfrm>
          <a:prstGeom prst="rect">
            <a:avLst/>
          </a:prstGeom>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prstClr val="black"/>
                </a:solidFill>
                <a:latin typeface="Calibri" panose="020F0502020204030204"/>
              </a:rPr>
              <a:t>G</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PP actions: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900" b="0" i="0" u="none" strike="noStrike" kern="1200" cap="none" spc="0" normalizeH="0" baseline="0" noProof="0" dirty="0">
                <a:ln>
                  <a:noFill/>
                </a:ln>
                <a:solidFill>
                  <a:prstClr val="black"/>
                </a:solidFill>
                <a:effectLst/>
                <a:uLnTx/>
                <a:uFillTx/>
                <a:latin typeface="Calibri" panose="020F0502020204030204"/>
                <a:ea typeface="+mn-ea"/>
                <a:cs typeface="+mn-cs"/>
              </a:rPr>
              <a:t>Shift to </a:t>
            </a:r>
            <a:r>
              <a:rPr kumimoji="0" lang="en-GB" sz="1900" b="1" i="0" u="none" strike="noStrike" kern="1200" cap="none" spc="0" normalizeH="0" baseline="0" noProof="0" dirty="0">
                <a:ln>
                  <a:noFill/>
                </a:ln>
                <a:solidFill>
                  <a:srgbClr val="008A88"/>
                </a:solidFill>
                <a:effectLst/>
                <a:uLnTx/>
                <a:uFillTx/>
                <a:latin typeface="Calibri" panose="020F0502020204030204"/>
                <a:ea typeface="+mn-ea"/>
                <a:cs typeface="+mn-cs"/>
              </a:rPr>
              <a:t>zero emission vehicles </a:t>
            </a:r>
            <a:r>
              <a:rPr kumimoji="0" lang="en-GB" sz="1900" b="0" i="0" u="none" strike="noStrike" kern="1200" cap="none" spc="0" normalizeH="0" baseline="0" noProof="0" dirty="0">
                <a:ln>
                  <a:noFill/>
                </a:ln>
                <a:solidFill>
                  <a:prstClr val="black"/>
                </a:solidFill>
                <a:effectLst/>
                <a:uLnTx/>
                <a:uFillTx/>
                <a:latin typeface="Calibri" panose="020F0502020204030204"/>
                <a:ea typeface="+mn-ea"/>
                <a:cs typeface="+mn-cs"/>
              </a:rPr>
              <a:t>(and encourage suppliers to do the same)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rPr>
              <a:t>Require cleaning services to be carried out with </a:t>
            </a:r>
            <a:r>
              <a:rPr kumimoji="0" lang="en-US" sz="1900" b="1" i="0" u="none" strike="noStrike" kern="1200" cap="none" spc="0" normalizeH="0" baseline="0" noProof="0" dirty="0">
                <a:ln>
                  <a:noFill/>
                </a:ln>
                <a:solidFill>
                  <a:srgbClr val="008A88"/>
                </a:solidFill>
                <a:effectLst/>
                <a:uLnTx/>
                <a:uFillTx/>
                <a:latin typeface="Calibri" panose="020F0502020204030204"/>
                <a:ea typeface="+mn-ea"/>
                <a:cs typeface="+mn-cs"/>
              </a:rPr>
              <a:t>ecolabel compliant products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rPr>
              <a:t>Specifying </a:t>
            </a:r>
            <a:r>
              <a:rPr kumimoji="0" lang="en-US" sz="1900" b="1" i="0" u="none" strike="noStrike" kern="1200" cap="none" spc="0" normalizeH="0" baseline="0" noProof="0" dirty="0">
                <a:ln>
                  <a:noFill/>
                </a:ln>
                <a:solidFill>
                  <a:srgbClr val="008A88"/>
                </a:solidFill>
                <a:effectLst/>
                <a:uLnTx/>
                <a:uFillTx/>
                <a:latin typeface="Calibri" panose="020F0502020204030204"/>
                <a:ea typeface="+mn-ea"/>
                <a:cs typeface="+mn-cs"/>
              </a:rPr>
              <a:t>organic </a:t>
            </a:r>
            <a:r>
              <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rPr>
              <a:t>in food and catering contracts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rPr>
              <a:t>Buying from responsible suppliers</a:t>
            </a:r>
          </a:p>
          <a:p>
            <a:pPr marL="0" marR="0" lvl="0" indent="0" algn="r" defTabSz="914400" rtl="0" eaLnBrk="1" fontAlgn="auto" latinLnBrk="0" hangingPunct="1">
              <a:lnSpc>
                <a:spcPct val="100000"/>
              </a:lnSpc>
              <a:spcBef>
                <a:spcPts val="0"/>
              </a:spcBef>
              <a:spcAft>
                <a:spcPts val="600"/>
              </a:spcAft>
              <a:buClrTx/>
              <a:buSzTx/>
              <a:buFontTx/>
              <a:buNone/>
              <a:tabLst/>
              <a:defRPr/>
            </a:pPr>
            <a:endParaRPr kumimoji="0" lang="en-US" sz="1900" b="1" i="0" u="none" strike="noStrike" kern="1200" cap="none" spc="0" normalizeH="0" baseline="0" noProof="0" dirty="0">
              <a:ln>
                <a:noFill/>
              </a:ln>
              <a:solidFill>
                <a:srgbClr val="008A88"/>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600"/>
              </a:spcAft>
              <a:buClrTx/>
              <a:buSzTx/>
              <a:buFontTx/>
              <a:buNone/>
              <a:tabLst/>
              <a:defRPr/>
            </a:pPr>
            <a:endParaRPr kumimoji="0" lang="en-GB" sz="1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8" name="Picture 3">
            <a:extLst>
              <a:ext uri="{FF2B5EF4-FFF2-40B4-BE49-F238E27FC236}">
                <a16:creationId xmlns:a16="http://schemas.microsoft.com/office/drawing/2014/main" id="{4B3764D7-466F-E043-85B2-20968BFEC43B}"/>
              </a:ext>
            </a:extLst>
          </p:cNvPr>
          <p:cNvPicPr>
            <a:picLocks noChangeAspect="1" noChangeArrowheads="1"/>
          </p:cNvPicPr>
          <p:nvPr/>
        </p:nvPicPr>
        <p:blipFill>
          <a:blip r:embed="rId5" cstate="print"/>
          <a:srcRect/>
          <a:stretch>
            <a:fillRect/>
          </a:stretch>
        </p:blipFill>
        <p:spPr bwMode="auto">
          <a:xfrm>
            <a:off x="330459" y="3945741"/>
            <a:ext cx="3036168" cy="2020950"/>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7864888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669842"/>
            <a:ext cx="10515600" cy="750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IMPACTS: WASTE AND RESOURCE USE</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3" name="Content Placeholder 2">
            <a:extLst>
              <a:ext uri="{FF2B5EF4-FFF2-40B4-BE49-F238E27FC236}">
                <a16:creationId xmlns:a16="http://schemas.microsoft.com/office/drawing/2014/main" id="{B116BA19-3EE7-92DD-47DC-E9BBE50F7D8D}"/>
              </a:ext>
            </a:extLst>
          </p:cNvPr>
          <p:cNvSpPr txBox="1">
            <a:spLocks noGrp="1"/>
          </p:cNvSpPr>
          <p:nvPr>
            <p:ph idx="1"/>
          </p:nvPr>
        </p:nvSpPr>
        <p:spPr>
          <a:xfrm>
            <a:off x="241300" y="1781176"/>
            <a:ext cx="8613942" cy="1960537"/>
          </a:xfrm>
          <a:prstGeom prst="rect">
            <a:avLst/>
          </a:prstGeom>
          <a:noFill/>
        </p:spPr>
        <p:txBody>
          <a:bodyPr wrap="square">
            <a:spAutoFit/>
          </a:bodyPr>
          <a:lstStyle/>
          <a:p>
            <a:pPr>
              <a:buNone/>
            </a:pPr>
            <a:r>
              <a:rPr lang="en-GB" sz="2400" b="1" dirty="0"/>
              <a:t>Impacts of our purchases:</a:t>
            </a:r>
          </a:p>
          <a:p>
            <a:pPr marL="0">
              <a:spcAft>
                <a:spcPts val="600"/>
              </a:spcAft>
              <a:buNone/>
            </a:pPr>
            <a:r>
              <a:rPr lang="en-GB" sz="2400" dirty="0"/>
              <a:t>Disposal of </a:t>
            </a:r>
            <a:r>
              <a:rPr lang="en-GB" sz="2400" b="1" dirty="0">
                <a:solidFill>
                  <a:srgbClr val="008A88"/>
                </a:solidFill>
              </a:rPr>
              <a:t>electrical products </a:t>
            </a:r>
            <a:r>
              <a:rPr lang="en-GB" sz="2400" dirty="0"/>
              <a:t>at end of life</a:t>
            </a:r>
          </a:p>
          <a:p>
            <a:pPr marL="0">
              <a:spcAft>
                <a:spcPts val="600"/>
              </a:spcAft>
              <a:buNone/>
            </a:pPr>
            <a:r>
              <a:rPr lang="en-GB" sz="2400" dirty="0"/>
              <a:t>Waste materials from </a:t>
            </a:r>
            <a:r>
              <a:rPr lang="en-GB" sz="2400" b="1" dirty="0">
                <a:solidFill>
                  <a:srgbClr val="008A88"/>
                </a:solidFill>
              </a:rPr>
              <a:t>construction and demolition</a:t>
            </a:r>
            <a:r>
              <a:rPr lang="en-GB" sz="2400" dirty="0"/>
              <a:t> work</a:t>
            </a:r>
          </a:p>
          <a:p>
            <a:pPr marL="0">
              <a:spcAft>
                <a:spcPts val="600"/>
              </a:spcAft>
              <a:buNone/>
            </a:pPr>
            <a:r>
              <a:rPr lang="en-GB" sz="2400" b="1" dirty="0">
                <a:solidFill>
                  <a:srgbClr val="008A88"/>
                </a:solidFill>
              </a:rPr>
              <a:t>Packaging</a:t>
            </a:r>
            <a:r>
              <a:rPr lang="en-GB" sz="2400" dirty="0"/>
              <a:t> used in delivery of goods</a:t>
            </a:r>
          </a:p>
        </p:txBody>
      </p:sp>
      <p:pic>
        <p:nvPicPr>
          <p:cNvPr id="5" name="Picture 3">
            <a:extLst>
              <a:ext uri="{FF2B5EF4-FFF2-40B4-BE49-F238E27FC236}">
                <a16:creationId xmlns:a16="http://schemas.microsoft.com/office/drawing/2014/main" id="{0566A87E-B917-32BB-D27E-3E7F0CB5DD92}"/>
              </a:ext>
            </a:extLst>
          </p:cNvPr>
          <p:cNvPicPr>
            <a:picLocks noChangeAspect="1" noChangeArrowheads="1"/>
          </p:cNvPicPr>
          <p:nvPr/>
        </p:nvPicPr>
        <p:blipFill>
          <a:blip r:embed="rId4" cstate="print"/>
          <a:srcRect/>
          <a:stretch>
            <a:fillRect/>
          </a:stretch>
        </p:blipFill>
        <p:spPr bwMode="auto">
          <a:xfrm>
            <a:off x="8629172" y="1399886"/>
            <a:ext cx="2983445" cy="1986974"/>
          </a:xfrm>
          <a:prstGeom prst="rect">
            <a:avLst/>
          </a:prstGeom>
          <a:noFill/>
          <a:ln w="9525">
            <a:noFill/>
            <a:miter lim="800000"/>
            <a:headEnd/>
            <a:tailEnd/>
          </a:ln>
        </p:spPr>
      </p:pic>
      <p:sp>
        <p:nvSpPr>
          <p:cNvPr id="10" name="TextBox 9">
            <a:extLst>
              <a:ext uri="{FF2B5EF4-FFF2-40B4-BE49-F238E27FC236}">
                <a16:creationId xmlns:a16="http://schemas.microsoft.com/office/drawing/2014/main" id="{59EFC3B0-0596-3A3B-16C5-35530344D50C}"/>
              </a:ext>
            </a:extLst>
          </p:cNvPr>
          <p:cNvSpPr txBox="1"/>
          <p:nvPr/>
        </p:nvSpPr>
        <p:spPr>
          <a:xfrm>
            <a:off x="3632028" y="3852188"/>
            <a:ext cx="8454117" cy="21698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prstClr val="black"/>
                </a:solidFill>
                <a:latin typeface="Calibri" panose="020F0502020204030204"/>
              </a:rPr>
              <a:t>G</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PP actions: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Promote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circular economy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solutions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Require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extended product lifetimes</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and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guarantee of spare parts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Demand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reduced or reusable packaging</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Encourage the use of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recycled materials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in construction</a:t>
            </a:r>
            <a:endParaRPr kumimoji="0" lang="en-US" sz="2400" b="1" i="0" u="none" strike="noStrike" kern="1200" cap="none" spc="0" normalizeH="0" baseline="0" noProof="0" dirty="0">
              <a:ln>
                <a:noFill/>
              </a:ln>
              <a:solidFill>
                <a:srgbClr val="008A88"/>
              </a:solidFill>
              <a:effectLst/>
              <a:uLnTx/>
              <a:uFillTx/>
              <a:latin typeface="Calibri" panose="020F0502020204030204"/>
              <a:ea typeface="+mn-ea"/>
              <a:cs typeface="+mn-cs"/>
            </a:endParaRPr>
          </a:p>
        </p:txBody>
      </p:sp>
      <p:pic>
        <p:nvPicPr>
          <p:cNvPr id="14" name="Picture 2">
            <a:extLst>
              <a:ext uri="{FF2B5EF4-FFF2-40B4-BE49-F238E27FC236}">
                <a16:creationId xmlns:a16="http://schemas.microsoft.com/office/drawing/2014/main" id="{C37FC768-CC1B-95CA-8D70-AB079F970B35}"/>
              </a:ext>
            </a:extLst>
          </p:cNvPr>
          <p:cNvPicPr>
            <a:picLocks noChangeAspect="1" noChangeArrowheads="1"/>
          </p:cNvPicPr>
          <p:nvPr/>
        </p:nvPicPr>
        <p:blipFill>
          <a:blip r:embed="rId5" cstate="print"/>
          <a:srcRect/>
          <a:stretch>
            <a:fillRect/>
          </a:stretch>
        </p:blipFill>
        <p:spPr bwMode="auto">
          <a:xfrm>
            <a:off x="430695" y="3946444"/>
            <a:ext cx="3038534" cy="2022525"/>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3949393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21000">
              <a:schemeClr val="bg1"/>
            </a:gs>
            <a:gs pos="75000">
              <a:schemeClr val="accent1">
                <a:lumMod val="45000"/>
                <a:lumOff val="55000"/>
              </a:schemeClr>
            </a:gs>
            <a:gs pos="100000">
              <a:schemeClr val="accent1">
                <a:lumMod val="30000"/>
                <a:lumOff val="70000"/>
              </a:schemeClr>
            </a:gs>
          </a:gsLst>
          <a:lin ang="10800000" scaled="0"/>
          <a:tileRect/>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2CA336-8620-97E1-17D1-44DF552CA50E}"/>
              </a:ext>
            </a:extLst>
          </p:cNvPr>
          <p:cNvPicPr>
            <a:picLocks noChangeAspect="1"/>
          </p:cNvPicPr>
          <p:nvPr/>
        </p:nvPicPr>
        <p:blipFill>
          <a:blip r:embed="rId3"/>
          <a:stretch>
            <a:fillRect/>
          </a:stretch>
        </p:blipFill>
        <p:spPr>
          <a:xfrm>
            <a:off x="834888" y="948370"/>
            <a:ext cx="9634330" cy="5546035"/>
          </a:xfrm>
          <a:prstGeom prst="rect">
            <a:avLst/>
          </a:prstGeom>
        </p:spPr>
      </p:pic>
      <p:sp>
        <p:nvSpPr>
          <p:cNvPr id="5" name="TextBox 4">
            <a:extLst>
              <a:ext uri="{FF2B5EF4-FFF2-40B4-BE49-F238E27FC236}">
                <a16:creationId xmlns:a16="http://schemas.microsoft.com/office/drawing/2014/main" id="{1B7041A1-F692-3E9A-833B-1D6E3E0328C6}"/>
              </a:ext>
            </a:extLst>
          </p:cNvPr>
          <p:cNvSpPr txBox="1"/>
          <p:nvPr/>
        </p:nvSpPr>
        <p:spPr>
          <a:xfrm>
            <a:off x="1378224" y="363595"/>
            <a:ext cx="8735295" cy="584775"/>
          </a:xfrm>
          <a:prstGeom prst="rect">
            <a:avLst/>
          </a:prstGeom>
          <a:noFill/>
        </p:spPr>
        <p:txBody>
          <a:bodyPr wrap="square">
            <a:spAutoFit/>
          </a:bodyPr>
          <a:lstStyle/>
          <a:p>
            <a:r>
              <a:rPr lang="fr-FR" sz="3200" dirty="0">
                <a:solidFill>
                  <a:srgbClr val="0070C0"/>
                </a:solidFill>
              </a:rPr>
              <a:t>Green Public Procurement – </a:t>
            </a:r>
            <a:r>
              <a:rPr lang="fr-FR" sz="3200" dirty="0" err="1">
                <a:solidFill>
                  <a:srgbClr val="0070C0"/>
                </a:solidFill>
              </a:rPr>
              <a:t>barriers</a:t>
            </a:r>
            <a:r>
              <a:rPr lang="fr-FR" sz="3200" dirty="0">
                <a:solidFill>
                  <a:srgbClr val="0070C0"/>
                </a:solidFill>
              </a:rPr>
              <a:t> to </a:t>
            </a:r>
            <a:r>
              <a:rPr lang="fr-FR" sz="3200" dirty="0" err="1">
                <a:solidFill>
                  <a:srgbClr val="0070C0"/>
                </a:solidFill>
              </a:rPr>
              <a:t>progress</a:t>
            </a:r>
            <a:endParaRPr lang="en-US" sz="3200" dirty="0">
              <a:solidFill>
                <a:srgbClr val="0070C0"/>
              </a:solidFill>
            </a:endParaRPr>
          </a:p>
        </p:txBody>
      </p:sp>
    </p:spTree>
    <p:extLst>
      <p:ext uri="{BB962C8B-B14F-4D97-AF65-F5344CB8AC3E}">
        <p14:creationId xmlns:p14="http://schemas.microsoft.com/office/powerpoint/2010/main" val="21116240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157162" y="626440"/>
            <a:ext cx="10515600" cy="1066801"/>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GREEN PUBLIC PROCUREMENT: THE BUSINESS CASE</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dirty="0">
              <a:latin typeface="Calibri" panose="020F0502020204030204"/>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 Value beyond savings</a:t>
            </a:r>
          </a:p>
        </p:txBody>
      </p:sp>
      <p:sp>
        <p:nvSpPr>
          <p:cNvPr id="6" name="Content Placeholder 5">
            <a:extLst>
              <a:ext uri="{FF2B5EF4-FFF2-40B4-BE49-F238E27FC236}">
                <a16:creationId xmlns:a16="http://schemas.microsoft.com/office/drawing/2014/main" id="{38E90E38-788F-BD9A-C998-D06EA787AA28}"/>
              </a:ext>
            </a:extLst>
          </p:cNvPr>
          <p:cNvSpPr>
            <a:spLocks noGrp="1"/>
          </p:cNvSpPr>
          <p:nvPr>
            <p:ph idx="1"/>
          </p:nvPr>
        </p:nvSpPr>
        <p:spPr/>
        <p:txBody>
          <a:bodyPr>
            <a:normAutofit lnSpcReduction="10000"/>
          </a:bodyPr>
          <a:lstStyle/>
          <a:p>
            <a:r>
              <a:rPr lang="en-GB" dirty="0"/>
              <a:t>Value for money on a whole life basis</a:t>
            </a:r>
          </a:p>
          <a:p>
            <a:r>
              <a:rPr lang="en-GB" dirty="0"/>
              <a:t>Cost-effective</a:t>
            </a:r>
          </a:p>
          <a:p>
            <a:r>
              <a:rPr lang="en-GB" dirty="0"/>
              <a:t>Legitimate</a:t>
            </a:r>
          </a:p>
          <a:p>
            <a:r>
              <a:rPr lang="en-GB" dirty="0"/>
              <a:t>Future-proofing</a:t>
            </a:r>
          </a:p>
          <a:p>
            <a:r>
              <a:rPr lang="en-GB" dirty="0"/>
              <a:t>Resilient supply chains</a:t>
            </a:r>
          </a:p>
          <a:p>
            <a:r>
              <a:rPr lang="en-GB" dirty="0"/>
              <a:t>Quality &amp; fitness for purpose</a:t>
            </a:r>
          </a:p>
          <a:p>
            <a:r>
              <a:rPr lang="en-GB" dirty="0"/>
              <a:t>Innovation</a:t>
            </a:r>
          </a:p>
          <a:p>
            <a:endParaRPr lang="en-GB" dirty="0"/>
          </a:p>
          <a:p>
            <a:r>
              <a:rPr lang="en-GB" sz="1700" dirty="0">
                <a:hlinkClick r:id="rId4"/>
              </a:rPr>
              <a:t>https://documents1.worldbank.org/curated/en/173331642410951798/pdf/Synthesis-Report.pdf</a:t>
            </a:r>
            <a:endParaRPr lang="en-GB" sz="1700" dirty="0"/>
          </a:p>
          <a:p>
            <a:endParaRPr lang="en-GB" dirty="0"/>
          </a:p>
        </p:txBody>
      </p:sp>
      <p:pic>
        <p:nvPicPr>
          <p:cNvPr id="3" name="Content Placeholder 4" descr="Diagram&#10;&#10;Description automatically generated">
            <a:extLst>
              <a:ext uri="{FF2B5EF4-FFF2-40B4-BE49-F238E27FC236}">
                <a16:creationId xmlns:a16="http://schemas.microsoft.com/office/drawing/2014/main" id="{FD989DF0-8CAA-1F12-841B-DCA3EC9189BA}"/>
              </a:ext>
            </a:extLst>
          </p:cNvPr>
          <p:cNvPicPr>
            <a:picLocks noChangeAspect="1"/>
          </p:cNvPicPr>
          <p:nvPr/>
        </p:nvPicPr>
        <p:blipFill>
          <a:blip r:embed="rId5"/>
          <a:stretch>
            <a:fillRect/>
          </a:stretch>
        </p:blipFill>
        <p:spPr>
          <a:xfrm>
            <a:off x="7459578" y="1261077"/>
            <a:ext cx="3213184" cy="4132713"/>
          </a:xfrm>
          <a:prstGeom prst="rect">
            <a:avLst/>
          </a:prstGeom>
        </p:spPr>
      </p:pic>
    </p:spTree>
    <p:custDataLst>
      <p:tags r:id="rId1"/>
    </p:custDataLst>
    <p:extLst>
      <p:ext uri="{BB962C8B-B14F-4D97-AF65-F5344CB8AC3E}">
        <p14:creationId xmlns:p14="http://schemas.microsoft.com/office/powerpoint/2010/main" val="14680794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96926AB2-00B0-D9DF-9784-B584CB393ABF}"/>
              </a:ext>
            </a:extLst>
          </p:cNvPr>
          <p:cNvPicPr>
            <a:picLocks noGrp="1" noChangeAspect="1"/>
          </p:cNvPicPr>
          <p:nvPr>
            <p:ph idx="1"/>
          </p:nvPr>
        </p:nvPicPr>
        <p:blipFill>
          <a:blip r:embed="rId3"/>
          <a:stretch>
            <a:fillRect/>
          </a:stretch>
        </p:blipFill>
        <p:spPr>
          <a:xfrm>
            <a:off x="1388421" y="1426167"/>
            <a:ext cx="8802502" cy="4603142"/>
          </a:xfrm>
        </p:spPr>
      </p:pic>
      <p:sp>
        <p:nvSpPr>
          <p:cNvPr id="16" name="Title 1">
            <a:extLst>
              <a:ext uri="{FF2B5EF4-FFF2-40B4-BE49-F238E27FC236}">
                <a16:creationId xmlns:a16="http://schemas.microsoft.com/office/drawing/2014/main" id="{66F38959-F1DC-C788-DDDA-BAC2BCD729D9}"/>
              </a:ext>
            </a:extLst>
          </p:cNvPr>
          <p:cNvSpPr txBox="1">
            <a:spLocks/>
          </p:cNvSpPr>
          <p:nvPr/>
        </p:nvSpPr>
        <p:spPr>
          <a:xfrm>
            <a:off x="126428" y="445782"/>
            <a:ext cx="12192000" cy="980385"/>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latin typeface="Calibri" panose="020F0502020204030204"/>
              </a:rPr>
              <a:t>FROM THEORY TO PRACTICE:</a:t>
            </a:r>
          </a:p>
          <a:p>
            <a:pPr marL="0" marR="0" lvl="0" indent="0" algn="l" defTabSz="914400" rtl="0" eaLnBrk="1" fontAlgn="auto" latinLnBrk="0" hangingPunct="1">
              <a:lnSpc>
                <a:spcPct val="90000"/>
              </a:lnSpc>
              <a:spcBef>
                <a:spcPct val="0"/>
              </a:spcBef>
              <a:spcAft>
                <a:spcPts val="0"/>
              </a:spcAft>
              <a:buClrTx/>
              <a:buSzTx/>
              <a:buFontTx/>
              <a:buNone/>
              <a:tabLst/>
              <a:defRPr/>
            </a:pPr>
            <a:r>
              <a:rPr lang="en-US" dirty="0">
                <a:latin typeface="Calibri" panose="020F0502020204030204"/>
              </a:rPr>
              <a:t>THE BIGGEST OPPORTUNITY IS RIGHT AT THE START</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27560931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584877"/>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ALL GOODS, WORKS AND SERVICES HAVE A LIFE CYCLE</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graphicFrame>
        <p:nvGraphicFramePr>
          <p:cNvPr id="2" name="Content Placeholder 3">
            <a:extLst>
              <a:ext uri="{FF2B5EF4-FFF2-40B4-BE49-F238E27FC236}">
                <a16:creationId xmlns:a16="http://schemas.microsoft.com/office/drawing/2014/main" id="{DB9BEDBC-F79D-A03B-883A-0AE1B997163A}"/>
              </a:ext>
            </a:extLst>
          </p:cNvPr>
          <p:cNvGraphicFramePr>
            <a:graphicFrameLocks noGrp="1"/>
          </p:cNvGraphicFramePr>
          <p:nvPr>
            <p:ph idx="1"/>
            <p:extLst>
              <p:ext uri="{D42A27DB-BD31-4B8C-83A1-F6EECF244321}">
                <p14:modId xmlns:p14="http://schemas.microsoft.com/office/powerpoint/2010/main" val="19706821"/>
              </p:ext>
            </p:extLst>
          </p:nvPr>
        </p:nvGraphicFramePr>
        <p:xfrm>
          <a:off x="225367" y="1309931"/>
          <a:ext cx="11397138" cy="4549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0E031663-6765-FD94-AAAF-3FC9C96958DA}"/>
              </a:ext>
            </a:extLst>
          </p:cNvPr>
          <p:cNvSpPr/>
          <p:nvPr/>
        </p:nvSpPr>
        <p:spPr>
          <a:xfrm>
            <a:off x="5749419" y="2459134"/>
            <a:ext cx="963383" cy="597436"/>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8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Raw materials - design</a:t>
            </a:r>
          </a:p>
        </p:txBody>
      </p:sp>
      <p:sp>
        <p:nvSpPr>
          <p:cNvPr id="14" name="Rectangle 13">
            <a:extLst>
              <a:ext uri="{FF2B5EF4-FFF2-40B4-BE49-F238E27FC236}">
                <a16:creationId xmlns:a16="http://schemas.microsoft.com/office/drawing/2014/main" id="{02208869-BF8C-C1C3-EC99-CC034F296353}"/>
              </a:ext>
            </a:extLst>
          </p:cNvPr>
          <p:cNvSpPr/>
          <p:nvPr/>
        </p:nvSpPr>
        <p:spPr>
          <a:xfrm>
            <a:off x="7450153" y="4143743"/>
            <a:ext cx="1143000" cy="42424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Manufacture - setup</a:t>
            </a:r>
          </a:p>
        </p:txBody>
      </p:sp>
      <p:sp>
        <p:nvSpPr>
          <p:cNvPr id="17" name="Rectangle 16">
            <a:extLst>
              <a:ext uri="{FF2B5EF4-FFF2-40B4-BE49-F238E27FC236}">
                <a16:creationId xmlns:a16="http://schemas.microsoft.com/office/drawing/2014/main" id="{5B6D00A8-E536-6177-58E2-37588C8DAC93}"/>
              </a:ext>
            </a:extLst>
          </p:cNvPr>
          <p:cNvSpPr/>
          <p:nvPr/>
        </p:nvSpPr>
        <p:spPr>
          <a:xfrm>
            <a:off x="5659552" y="5638676"/>
            <a:ext cx="1322962" cy="55579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8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Use – service delivery</a:t>
            </a:r>
          </a:p>
        </p:txBody>
      </p:sp>
      <p:sp>
        <p:nvSpPr>
          <p:cNvPr id="18" name="Rectangle 17">
            <a:extLst>
              <a:ext uri="{FF2B5EF4-FFF2-40B4-BE49-F238E27FC236}">
                <a16:creationId xmlns:a16="http://schemas.microsoft.com/office/drawing/2014/main" id="{91E6034F-48F8-887E-7007-FB3166D916A1}"/>
              </a:ext>
            </a:extLst>
          </p:cNvPr>
          <p:cNvSpPr/>
          <p:nvPr/>
        </p:nvSpPr>
        <p:spPr>
          <a:xfrm>
            <a:off x="4109615" y="4304210"/>
            <a:ext cx="1040346" cy="424245"/>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a:ea typeface="+mn-ea"/>
                <a:cs typeface="+mn-cs"/>
              </a:rPr>
              <a:t>End of life - transfer</a:t>
            </a:r>
          </a:p>
        </p:txBody>
      </p:sp>
    </p:spTree>
    <p:extLst>
      <p:ext uri="{BB962C8B-B14F-4D97-AF65-F5344CB8AC3E}">
        <p14:creationId xmlns:p14="http://schemas.microsoft.com/office/powerpoint/2010/main" val="38351905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graphicFrame>
        <p:nvGraphicFramePr>
          <p:cNvPr id="5" name="Group 3">
            <a:extLst>
              <a:ext uri="{FF2B5EF4-FFF2-40B4-BE49-F238E27FC236}">
                <a16:creationId xmlns:a16="http://schemas.microsoft.com/office/drawing/2014/main" id="{8A6E2BDF-56D8-03F1-BEBD-ADD751534896}"/>
              </a:ext>
            </a:extLst>
          </p:cNvPr>
          <p:cNvGraphicFramePr>
            <a:graphicFrameLocks/>
          </p:cNvGraphicFramePr>
          <p:nvPr/>
        </p:nvGraphicFramePr>
        <p:xfrm>
          <a:off x="1828800" y="2519680"/>
          <a:ext cx="7047793" cy="3576179"/>
        </p:xfrm>
        <a:graphic>
          <a:graphicData uri="http://schemas.openxmlformats.org/drawingml/2006/table">
            <a:tbl>
              <a:tblPr/>
              <a:tblGrid>
                <a:gridCol w="3504737">
                  <a:extLst>
                    <a:ext uri="{9D8B030D-6E8A-4147-A177-3AD203B41FA5}">
                      <a16:colId xmlns:a16="http://schemas.microsoft.com/office/drawing/2014/main" val="20000"/>
                    </a:ext>
                  </a:extLst>
                </a:gridCol>
                <a:gridCol w="3543056">
                  <a:extLst>
                    <a:ext uri="{9D8B030D-6E8A-4147-A177-3AD203B41FA5}">
                      <a16:colId xmlns:a16="http://schemas.microsoft.com/office/drawing/2014/main" val="20001"/>
                    </a:ext>
                  </a:extLst>
                </a:gridCol>
              </a:tblGrid>
              <a:tr h="1771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a:ln>
                            <a:noFill/>
                          </a:ln>
                          <a:solidFill>
                            <a:schemeClr val="accent6">
                              <a:lumMod val="75000"/>
                            </a:schemeClr>
                          </a:solidFill>
                          <a:effectLst/>
                          <a:latin typeface="+mn-lt"/>
                          <a:ea typeface="Verdana" panose="020B0604030504040204" pitchFamily="34" charset="0"/>
                          <a:cs typeface="Arial" panose="020B0604020202020204" pitchFamily="34" charset="0"/>
                        </a:rPr>
                        <a:t>1. Impacts of obtaining raw materials/resource needed for service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1" i="1" u="none" strike="noStrike" cap="none" normalizeH="0" baseline="0" dirty="0">
                        <a:ln>
                          <a:noFill/>
                        </a:ln>
                        <a:solidFill>
                          <a:schemeClr val="accent6">
                            <a:lumMod val="75000"/>
                          </a:schemeClr>
                        </a:solidFill>
                        <a:effectLst/>
                        <a:latin typeface="+mn-lt"/>
                        <a:ea typeface="Verdana" panose="020B060403050404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1" u="none" strike="noStrike" cap="none" normalizeH="0" baseline="0" dirty="0">
                        <a:ln>
                          <a:noFill/>
                        </a:ln>
                        <a:solidFill>
                          <a:schemeClr val="accent6">
                            <a:lumMod val="75000"/>
                          </a:schemeClr>
                        </a:solidFill>
                        <a:effectLst/>
                        <a:latin typeface="+mn-lt"/>
                        <a:ea typeface="Verdana" panose="020B0604030504040204" pitchFamily="34" charset="0"/>
                        <a:cs typeface="Arial" panose="020B0604020202020204" pitchFamily="34" charset="0"/>
                      </a:endParaRPr>
                    </a:p>
                  </a:txBody>
                  <a:tcPr marL="117246" marR="117246"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a:ln>
                            <a:noFill/>
                          </a:ln>
                          <a:solidFill>
                            <a:srgbClr val="8D73A6"/>
                          </a:solidFill>
                          <a:effectLst/>
                          <a:latin typeface="+mn-lt"/>
                          <a:ea typeface="Verdana" panose="020B0604030504040204" pitchFamily="34" charset="0"/>
                          <a:cs typeface="Arial" panose="020B0604020202020204" pitchFamily="34" charset="0"/>
                        </a:rPr>
                        <a:t>2. Impacts of manufacturing &amp; logistics/set up of service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1" i="1" u="none" strike="noStrike" cap="none" normalizeH="0" baseline="0" dirty="0">
                        <a:ln>
                          <a:noFill/>
                        </a:ln>
                        <a:solidFill>
                          <a:srgbClr val="8D73A6"/>
                        </a:solidFill>
                        <a:effectLst/>
                        <a:latin typeface="+mn-lt"/>
                        <a:ea typeface="Verdana" panose="020B060403050404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1" i="1" u="none" strike="noStrike" cap="none" normalizeH="0" baseline="0" dirty="0">
                        <a:ln>
                          <a:noFill/>
                        </a:ln>
                        <a:solidFill>
                          <a:srgbClr val="8D73A6"/>
                        </a:solidFill>
                        <a:effectLst/>
                        <a:latin typeface="+mn-lt"/>
                        <a:ea typeface="Verdana" panose="020B060403050404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1" u="none" strike="noStrike" cap="none" normalizeH="0" baseline="0" dirty="0">
                        <a:ln>
                          <a:noFill/>
                        </a:ln>
                        <a:solidFill>
                          <a:srgbClr val="8D73A6"/>
                        </a:solidFill>
                        <a:effectLst/>
                        <a:latin typeface="+mn-lt"/>
                        <a:ea typeface="Verdana" panose="020B0604030504040204" pitchFamily="34" charset="0"/>
                        <a:cs typeface="Arial" panose="020B0604020202020204" pitchFamily="34" charset="0"/>
                      </a:endParaRPr>
                    </a:p>
                  </a:txBody>
                  <a:tcPr marL="117246" marR="117246"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0516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a:ln>
                            <a:noFill/>
                          </a:ln>
                          <a:solidFill>
                            <a:schemeClr val="accent1">
                              <a:lumMod val="75000"/>
                            </a:schemeClr>
                          </a:solidFill>
                          <a:effectLst/>
                          <a:latin typeface="+mn-lt"/>
                          <a:ea typeface="Verdana" panose="020B0604030504040204" pitchFamily="34" charset="0"/>
                          <a:cs typeface="Arial" panose="020B0604020202020204" pitchFamily="34" charset="0"/>
                        </a:rPr>
                        <a:t>3. Impacts during use of product/ delivery of service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dirty="0">
                        <a:ln>
                          <a:noFill/>
                        </a:ln>
                        <a:solidFill>
                          <a:schemeClr val="accent1">
                            <a:lumMod val="75000"/>
                          </a:schemeClr>
                        </a:solidFill>
                        <a:effectLst/>
                        <a:latin typeface="+mn-lt"/>
                        <a:ea typeface="Verdana" panose="020B060403050404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chemeClr val="accent1">
                            <a:lumMod val="75000"/>
                          </a:schemeClr>
                        </a:solidFill>
                        <a:effectLst/>
                        <a:latin typeface="+mn-lt"/>
                        <a:ea typeface="Verdana" panose="020B0604030504040204" pitchFamily="34" charset="0"/>
                        <a:cs typeface="Arial" panose="020B0604020202020204" pitchFamily="34" charset="0"/>
                      </a:endParaRPr>
                    </a:p>
                  </a:txBody>
                  <a:tcPr marL="117246" marR="117246"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a:ln>
                            <a:noFill/>
                          </a:ln>
                          <a:solidFill>
                            <a:srgbClr val="C95784"/>
                          </a:solidFill>
                          <a:effectLst/>
                          <a:latin typeface="+mn-lt"/>
                          <a:ea typeface="Verdana" panose="020B0604030504040204" pitchFamily="34" charset="0"/>
                          <a:cs typeface="Arial" panose="020B0604020202020204" pitchFamily="34" charset="0"/>
                        </a:rPr>
                        <a:t>4. Impacts at end-of-life / disposal</a:t>
                      </a:r>
                    </a:p>
                    <a:p>
                      <a:pPr marL="0" marR="0" lvl="0" indent="0" algn="l" defTabSz="914400" rtl="0" eaLnBrk="1" fontAlgn="base" latinLnBrk="0" hangingPunct="1">
                        <a:lnSpc>
                          <a:spcPct val="100000"/>
                        </a:lnSpc>
                        <a:spcBef>
                          <a:spcPct val="20000"/>
                        </a:spcBef>
                        <a:spcAft>
                          <a:spcPct val="0"/>
                        </a:spcAft>
                        <a:buClrTx/>
                        <a:buSzTx/>
                        <a:buFontTx/>
                        <a:buNone/>
                        <a:tabLst/>
                        <a:defRPr/>
                      </a:pPr>
                      <a:endParaRPr lang="en-US" sz="1600" dirty="0">
                        <a:latin typeface="+mn-lt"/>
                        <a:ea typeface="Verdana" panose="020B060403050404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lang="en-US" sz="1600" dirty="0">
                        <a:latin typeface="+mn-lt"/>
                        <a:ea typeface="Verdana" panose="020B060403050404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i="0" u="none" strike="noStrike" cap="none" normalizeH="0" baseline="0" dirty="0">
                        <a:ln>
                          <a:noFill/>
                        </a:ln>
                        <a:solidFill>
                          <a:srgbClr val="C95784"/>
                        </a:solidFill>
                        <a:effectLst/>
                        <a:latin typeface="+mn-lt"/>
                        <a:ea typeface="Verdana" panose="020B0604030504040204" pitchFamily="34" charset="0"/>
                        <a:cs typeface="Arial" panose="020B0604020202020204" pitchFamily="34" charset="0"/>
                      </a:endParaRPr>
                    </a:p>
                  </a:txBody>
                  <a:tcPr marL="117246" marR="117246" horzOverflow="overflow">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17" name="Picture 16">
            <a:extLst>
              <a:ext uri="{FF2B5EF4-FFF2-40B4-BE49-F238E27FC236}">
                <a16:creationId xmlns:a16="http://schemas.microsoft.com/office/drawing/2014/main" id="{03BD8312-FA4D-B8AA-8171-EA95701F613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719704" y="400685"/>
            <a:ext cx="3325090" cy="3322629"/>
          </a:xfrm>
          <a:prstGeom prst="rect">
            <a:avLst/>
          </a:prstGeom>
        </p:spPr>
      </p:pic>
      <p:sp>
        <p:nvSpPr>
          <p:cNvPr id="18" name="AutoShape 5">
            <a:extLst>
              <a:ext uri="{FF2B5EF4-FFF2-40B4-BE49-F238E27FC236}">
                <a16:creationId xmlns:a16="http://schemas.microsoft.com/office/drawing/2014/main" id="{3A4DA3AE-7D1D-8FFA-07F7-C3B58B86AECA}"/>
              </a:ext>
            </a:extLst>
          </p:cNvPr>
          <p:cNvSpPr>
            <a:spLocks noChangeArrowheads="1"/>
          </p:cNvSpPr>
          <p:nvPr/>
        </p:nvSpPr>
        <p:spPr bwMode="auto">
          <a:xfrm>
            <a:off x="1828800" y="737801"/>
            <a:ext cx="6701183" cy="1532334"/>
          </a:xfrm>
          <a:prstGeom prst="roundRect">
            <a:avLst/>
          </a:prstGeom>
          <a:solidFill>
            <a:schemeClr val="accent1">
              <a:lumMod val="20000"/>
              <a:lumOff val="80000"/>
            </a:schemeClr>
          </a:solidFill>
          <a:ln>
            <a:noFill/>
            <a:headEnd/>
            <a:tailEnd/>
          </a:ln>
        </p:spPr>
        <p:style>
          <a:lnRef idx="2">
            <a:schemeClr val="accent2"/>
          </a:lnRef>
          <a:fillRef idx="1">
            <a:schemeClr val="lt1"/>
          </a:fillRef>
          <a:effectRef idx="0">
            <a:schemeClr val="accent2"/>
          </a:effectRef>
          <a:fontRef idx="minor">
            <a:schemeClr val="dk1"/>
          </a:fontRef>
        </p:style>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Life Cycle thinking: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Employing  a Life Cycle Approach helps clarify relevant risks and opportunities and actions to manage sustainability at relevant stages of the procurement process. </a:t>
            </a:r>
          </a:p>
        </p:txBody>
      </p:sp>
    </p:spTree>
    <p:extLst>
      <p:ext uri="{BB962C8B-B14F-4D97-AF65-F5344CB8AC3E}">
        <p14:creationId xmlns:p14="http://schemas.microsoft.com/office/powerpoint/2010/main" val="36111131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F7223-7471-4EED-9091-3EDBAABCD3D6}"/>
              </a:ext>
            </a:extLst>
          </p:cNvPr>
          <p:cNvSpPr>
            <a:spLocks noGrp="1"/>
          </p:cNvSpPr>
          <p:nvPr>
            <p:ph type="title"/>
          </p:nvPr>
        </p:nvSpPr>
        <p:spPr>
          <a:xfrm>
            <a:off x="392520" y="320571"/>
            <a:ext cx="10972800" cy="530225"/>
          </a:xfrm>
        </p:spPr>
        <p:txBody>
          <a:bodyPr>
            <a:normAutofit fontScale="90000"/>
          </a:bodyPr>
          <a:lstStyle/>
          <a:p>
            <a:r>
              <a:rPr lang="en-GB" sz="3200" b="1" dirty="0">
                <a:latin typeface="Calibri" panose="020F0502020204030204" pitchFamily="34" charset="0"/>
                <a:ea typeface="Calibri" panose="020F0502020204030204" pitchFamily="34" charset="0"/>
                <a:cs typeface="Calibri" panose="020F0502020204030204" pitchFamily="34" charset="0"/>
              </a:rPr>
              <a:t>LIFE CYCLE CONSIDERATIONS</a:t>
            </a:r>
          </a:p>
        </p:txBody>
      </p:sp>
      <p:sp>
        <p:nvSpPr>
          <p:cNvPr id="7" name="Content Placeholder 4">
            <a:extLst>
              <a:ext uri="{FF2B5EF4-FFF2-40B4-BE49-F238E27FC236}">
                <a16:creationId xmlns:a16="http://schemas.microsoft.com/office/drawing/2014/main" id="{8C76B81A-E779-4066-843A-A03CB346D646}"/>
              </a:ext>
            </a:extLst>
          </p:cNvPr>
          <p:cNvSpPr>
            <a:spLocks noGrp="1"/>
          </p:cNvSpPr>
          <p:nvPr>
            <p:ph idx="1"/>
          </p:nvPr>
        </p:nvSpPr>
        <p:spPr>
          <a:xfrm>
            <a:off x="392520" y="1277656"/>
            <a:ext cx="5181561" cy="4258850"/>
          </a:xfrm>
          <a:solidFill>
            <a:schemeClr val="accent3">
              <a:lumMod val="20000"/>
              <a:lumOff val="80000"/>
            </a:schemeClr>
          </a:solidFill>
        </p:spPr>
        <p:txBody>
          <a:bodyPr>
            <a:normAutofit/>
          </a:bodyPr>
          <a:lstStyle/>
          <a:p>
            <a:pPr marL="0" indent="0">
              <a:buNone/>
            </a:pPr>
            <a:r>
              <a:rPr lang="en-GB" b="1" dirty="0"/>
              <a:t>Environmental</a:t>
            </a:r>
          </a:p>
          <a:p>
            <a:pPr fontAlgn="b"/>
            <a:r>
              <a:rPr lang="en-GB" dirty="0"/>
              <a:t>Climate Change</a:t>
            </a:r>
          </a:p>
          <a:p>
            <a:pPr fontAlgn="b"/>
            <a:r>
              <a:rPr lang="en-GB" dirty="0"/>
              <a:t>Materials </a:t>
            </a:r>
          </a:p>
          <a:p>
            <a:pPr fontAlgn="b"/>
            <a:r>
              <a:rPr lang="en-GB" dirty="0"/>
              <a:t>Waste</a:t>
            </a:r>
          </a:p>
          <a:p>
            <a:pPr fontAlgn="b"/>
            <a:r>
              <a:rPr lang="en-GB" dirty="0"/>
              <a:t>Hazardous materials</a:t>
            </a:r>
          </a:p>
          <a:p>
            <a:pPr fontAlgn="b"/>
            <a:r>
              <a:rPr lang="en-GB" dirty="0"/>
              <a:t>Biodiversity</a:t>
            </a:r>
          </a:p>
          <a:p>
            <a:pPr fontAlgn="b"/>
            <a:r>
              <a:rPr lang="en-GB" dirty="0"/>
              <a:t>Heritage</a:t>
            </a:r>
          </a:p>
          <a:p>
            <a:pPr fontAlgn="b"/>
            <a:r>
              <a:rPr lang="en-GB" dirty="0"/>
              <a:t>Water</a:t>
            </a:r>
          </a:p>
          <a:p>
            <a:endParaRPr lang="en-US" sz="2800" b="0" dirty="0">
              <a:solidFill>
                <a:schemeClr val="tx1"/>
              </a:solidFill>
              <a:highlight>
                <a:srgbClr val="9ED8D2"/>
              </a:highlight>
            </a:endParaRPr>
          </a:p>
          <a:p>
            <a:pPr marL="0" indent="0">
              <a:buNone/>
            </a:pPr>
            <a:endParaRPr lang="en-US" sz="2800" b="0" dirty="0">
              <a:solidFill>
                <a:schemeClr val="tx1"/>
              </a:solidFill>
              <a:highlight>
                <a:srgbClr val="9ED8D2"/>
              </a:highlight>
            </a:endParaRPr>
          </a:p>
          <a:p>
            <a:pPr marL="0" indent="0">
              <a:buNone/>
            </a:pPr>
            <a:endParaRPr lang="en-GB" dirty="0"/>
          </a:p>
        </p:txBody>
      </p:sp>
      <p:sp>
        <p:nvSpPr>
          <p:cNvPr id="8" name="Content Placeholder 5">
            <a:extLst>
              <a:ext uri="{FF2B5EF4-FFF2-40B4-BE49-F238E27FC236}">
                <a16:creationId xmlns:a16="http://schemas.microsoft.com/office/drawing/2014/main" id="{8467D9A8-6BCB-462B-A489-F255B7E59B89}"/>
              </a:ext>
            </a:extLst>
          </p:cNvPr>
          <p:cNvSpPr txBox="1">
            <a:spLocks/>
          </p:cNvSpPr>
          <p:nvPr/>
        </p:nvSpPr>
        <p:spPr>
          <a:xfrm>
            <a:off x="6288066" y="1365338"/>
            <a:ext cx="5060515" cy="4121064"/>
          </a:xfrm>
          <a:prstGeom prst="rect">
            <a:avLst/>
          </a:prstGeom>
          <a:solidFill>
            <a:schemeClr val="accent2">
              <a:lumMod val="20000"/>
              <a:lumOff val="80000"/>
            </a:schemeClr>
          </a:solidFill>
        </p:spPr>
        <p:txBody>
          <a:bodyPr>
            <a:normAutofit fontScale="92500" lnSpcReduction="10000"/>
          </a:bodyPr>
          <a:lstStyle>
            <a:lvl1pPr marL="342900" indent="-34290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Arial"/>
                <a:ea typeface="MS PGothic" panose="020B0600070205080204" pitchFamily="34" charset="-128"/>
                <a:cs typeface="Arial"/>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Arial"/>
                <a:ea typeface="MS PGothic" panose="020B0600070205080204" pitchFamily="34" charset="-128"/>
                <a:cs typeface="Arial"/>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Arial"/>
                <a:ea typeface="MS PGothic" panose="020B0600070205080204" pitchFamily="34" charset="-128"/>
                <a:cs typeface="Arial"/>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Arial"/>
                <a:ea typeface="MS PGothic" panose="020B0600070205080204" pitchFamily="34" charset="-128"/>
                <a:cs typeface="Arial"/>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Arial"/>
                <a:ea typeface="MS PGothic" panose="020B0600070205080204"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0" fontAlgn="b" latinLnBrk="0" hangingPunct="0">
              <a:lnSpc>
                <a:spcPct val="100000"/>
              </a:lnSpc>
              <a:spcBef>
                <a:spcPct val="20000"/>
              </a:spcBef>
              <a:spcAft>
                <a:spcPct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Socio-economic</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Equality</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Fair Work</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Employment, skills and training</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Health and wellbeing</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Communities</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Security and crime</a:t>
            </a:r>
          </a:p>
          <a:p>
            <a:pPr marL="342900" marR="0" lvl="0" indent="-342900" algn="l" defTabSz="457200" rtl="0" eaLnBrk="0" fontAlgn="b" latinLnBrk="0" hangingPunct="0">
              <a:lnSpc>
                <a:spcPct val="100000"/>
              </a:lnSpc>
              <a:spcBef>
                <a:spcPct val="20000"/>
              </a:spcBef>
              <a:spcAft>
                <a:spcPct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rPr>
              <a:t>Fairly and Ethically Traded</a:t>
            </a:r>
          </a:p>
          <a:p>
            <a:pPr marL="342900" marR="0" lvl="0" indent="-342900" algn="l" defTabSz="4572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Arial"/>
              <a:ea typeface="MS PGothic" panose="020B0600070205080204" pitchFamily="34" charset="-128"/>
              <a:cs typeface="Arial"/>
            </a:endParaRPr>
          </a:p>
        </p:txBody>
      </p:sp>
    </p:spTree>
    <p:extLst>
      <p:ext uri="{BB962C8B-B14F-4D97-AF65-F5344CB8AC3E}">
        <p14:creationId xmlns:p14="http://schemas.microsoft.com/office/powerpoint/2010/main" val="39334183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0CD226B-0FF5-8B95-D2BB-6BCECBC4EB6E}"/>
              </a:ext>
            </a:extLst>
          </p:cNvPr>
          <p:cNvPicPr>
            <a:picLocks noGrp="1" noChangeAspect="1"/>
          </p:cNvPicPr>
          <p:nvPr>
            <p:ph idx="1"/>
          </p:nvPr>
        </p:nvPicPr>
        <p:blipFill>
          <a:blip r:embed="rId4"/>
          <a:stretch>
            <a:fillRect/>
          </a:stretch>
        </p:blipFill>
        <p:spPr>
          <a:xfrm>
            <a:off x="767146" y="1234241"/>
            <a:ext cx="4778799" cy="4887410"/>
          </a:xfrm>
        </p:spPr>
      </p:pic>
      <p:sp>
        <p:nvSpPr>
          <p:cNvPr id="16" name="Title 1">
            <a:extLst>
              <a:ext uri="{FF2B5EF4-FFF2-40B4-BE49-F238E27FC236}">
                <a16:creationId xmlns:a16="http://schemas.microsoft.com/office/drawing/2014/main" id="{66F38959-F1DC-C788-DDDA-BAC2BCD729D9}"/>
              </a:ext>
            </a:extLst>
          </p:cNvPr>
          <p:cNvSpPr txBox="1">
            <a:spLocks/>
          </p:cNvSpPr>
          <p:nvPr/>
        </p:nvSpPr>
        <p:spPr>
          <a:xfrm>
            <a:off x="665018" y="336878"/>
            <a:ext cx="11006052" cy="10415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Open Sans ExtraBold" panose="020B0906030804020204" pitchFamily="34" charset="0"/>
                <a:cs typeface="Open Sans ExtraBold" panose="020B0906030804020204" pitchFamily="34" charset="0"/>
              </a:rPr>
              <a:t>ASSESS THE NEED</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extBox 1">
            <a:extLst>
              <a:ext uri="{FF2B5EF4-FFF2-40B4-BE49-F238E27FC236}">
                <a16:creationId xmlns:a16="http://schemas.microsoft.com/office/drawing/2014/main" id="{0A74A895-9D53-A584-6719-26585AF3EC69}"/>
              </a:ext>
            </a:extLst>
          </p:cNvPr>
          <p:cNvSpPr txBox="1"/>
          <p:nvPr/>
        </p:nvSpPr>
        <p:spPr>
          <a:xfrm>
            <a:off x="6467579" y="1234241"/>
            <a:ext cx="5305619" cy="3970318"/>
          </a:xfrm>
          <a:prstGeom prst="rect">
            <a:avLst/>
          </a:prstGeom>
          <a:noFill/>
          <a:ln>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Calibri" panose="020F0502020204030204"/>
                <a:ea typeface="+mn-ea"/>
                <a:cs typeface="+mn-cs"/>
              </a:rPr>
              <a:t>Evaluate the Options: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Buy </a:t>
            </a:r>
            <a:r>
              <a:rPr lang="en-GB" sz="2800" dirty="0">
                <a:solidFill>
                  <a:prstClr val="black"/>
                </a:solidFill>
                <a:latin typeface="Calibri" panose="020F0502020204030204"/>
              </a:rPr>
              <a:t>new or refurbished</a:t>
            </a: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prstClr val="black"/>
                </a:solidFill>
                <a:latin typeface="Calibri" panose="020F0502020204030204"/>
              </a:rPr>
              <a:t>Physical goods or the provision of  service?</a:t>
            </a: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Reuse of materials?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800" dirty="0">
              <a:solidFill>
                <a:prstClr val="black"/>
              </a:solidFill>
              <a:latin typeface="Calibri" panose="020F0502020204030204"/>
            </a:endParaRPr>
          </a:p>
        </p:txBody>
      </p:sp>
    </p:spTree>
    <p:custDataLst>
      <p:tags r:id="rId1"/>
    </p:custDataLst>
    <p:extLst>
      <p:ext uri="{BB962C8B-B14F-4D97-AF65-F5344CB8AC3E}">
        <p14:creationId xmlns:p14="http://schemas.microsoft.com/office/powerpoint/2010/main" val="41860430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10422" y="513730"/>
            <a:ext cx="11607442" cy="7943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 panose="020B0604020202020204" pitchFamily="34" charset="0"/>
              </a:rPr>
              <a:t>EXAMPLE: GREEN SOCIAL HOUSING IN GHANA</a:t>
            </a:r>
            <a:endPar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3" name="Text Box 1508636189">
            <a:extLst>
              <a:ext uri="{FF2B5EF4-FFF2-40B4-BE49-F238E27FC236}">
                <a16:creationId xmlns:a16="http://schemas.microsoft.com/office/drawing/2014/main" id="{8C0AC22F-F143-E73A-78D8-9EA91C821A31}"/>
              </a:ext>
            </a:extLst>
          </p:cNvPr>
          <p:cNvSpPr txBox="1">
            <a:spLocks noGrp="1" noChangeArrowheads="1"/>
          </p:cNvSpPr>
          <p:nvPr>
            <p:ph idx="1"/>
          </p:nvPr>
        </p:nvSpPr>
        <p:spPr bwMode="auto">
          <a:xfrm>
            <a:off x="409408" y="1488156"/>
            <a:ext cx="11373184" cy="2343206"/>
          </a:xfrm>
          <a:prstGeom prst="rect">
            <a:avLst/>
          </a:prstGeom>
          <a:solidFill>
            <a:srgbClr val="E2F0D9">
              <a:alpha val="25000"/>
            </a:srgbClr>
          </a:solidFill>
          <a:ln w="9525">
            <a:solidFill>
              <a:srgbClr val="92D050"/>
            </a:solidFill>
            <a:miter lim="800000"/>
            <a:headEnd/>
            <a:tailEnd/>
          </a:ln>
        </p:spPr>
        <p:txBody>
          <a:bodyPr rot="0" vert="horz" wrap="square" lIns="91440" tIns="45720" rIns="91440" bIns="45720" anchor="t" anchorCtr="0">
            <a:spAutoFit/>
          </a:bodyPr>
          <a:lstStyle/>
          <a:p>
            <a:pPr marL="0" marR="0">
              <a:lnSpc>
                <a:spcPct val="107000"/>
              </a:lnSpc>
              <a:spcBef>
                <a:spcPts val="0"/>
              </a:spcBef>
              <a:spcAft>
                <a:spcPts val="800"/>
              </a:spcAft>
            </a:pPr>
            <a:r>
              <a:rPr lang="en-US" sz="2000" dirty="0">
                <a:effectLst/>
                <a:latin typeface="+mj-lt"/>
                <a:ea typeface="Calibri" panose="020F0502020204030204" pitchFamily="34" charset="0"/>
                <a:cs typeface="Calibri" panose="020F0502020204030204" pitchFamily="34" charset="0"/>
              </a:rPr>
              <a:t>The </a:t>
            </a:r>
            <a:r>
              <a:rPr lang="en-US" sz="2000" dirty="0" err="1">
                <a:effectLst/>
                <a:latin typeface="+mj-lt"/>
                <a:ea typeface="Calibri" panose="020F0502020204030204" pitchFamily="34" charset="0"/>
                <a:cs typeface="Calibri" panose="020F0502020204030204" pitchFamily="34" charset="0"/>
              </a:rPr>
              <a:t>Lahagu</a:t>
            </a:r>
            <a:r>
              <a:rPr lang="en-US" sz="2000" dirty="0">
                <a:effectLst/>
                <a:latin typeface="+mj-lt"/>
                <a:ea typeface="Calibri" panose="020F0502020204030204" pitchFamily="34" charset="0"/>
                <a:cs typeface="Calibri" panose="020F0502020204030204" pitchFamily="34" charset="0"/>
              </a:rPr>
              <a:t> Housing Project delivered 100 two-bedroom green affordable homes in Northern Ghana. It is the first EDGE-certified project in Northern Ghana, and achieved 34% improvements in energy efficiency, 31% improvements in water efficiency, and 56% improvements in embodied energy in materials, as compared with conventional local construction methods</a:t>
            </a:r>
            <a:endParaRPr lang="en-US" sz="2000" dirty="0">
              <a:effectLst/>
              <a:latin typeface="+mj-lt"/>
              <a:ea typeface="Calibri" panose="020F0502020204030204" pitchFamily="34" charset="0"/>
              <a:cs typeface="Arial" panose="020B0604020202020204" pitchFamily="34" charset="0"/>
            </a:endParaRPr>
          </a:p>
          <a:p>
            <a:pPr marL="0" marR="0" algn="just">
              <a:spcBef>
                <a:spcPts val="0"/>
              </a:spcBef>
              <a:spcAft>
                <a:spcPts val="600"/>
              </a:spcAft>
            </a:pPr>
            <a:r>
              <a:rPr lang="en-US" sz="2000" dirty="0">
                <a:effectLst/>
                <a:latin typeface="+mj-lt"/>
                <a:ea typeface="Calibri" panose="020F0502020204030204" pitchFamily="34" charset="0"/>
                <a:cs typeface="Calibri" panose="020F0502020204030204" pitchFamily="34" charset="0"/>
              </a:rPr>
              <a:t>The Contractor achieved improved green performance through measures such as low-flow water fittings, walls built with compressed earth blocks, and naturally ventilated spaces. </a:t>
            </a:r>
            <a:r>
              <a:rPr lang="en-US" sz="2000" dirty="0">
                <a:latin typeface="+mj-lt"/>
                <a:ea typeface="Calibri" panose="020F0502020204030204" pitchFamily="34" charset="0"/>
                <a:cs typeface="Calibri" panose="020F0502020204030204" pitchFamily="34" charset="0"/>
              </a:rPr>
              <a:t>The project delivered housing</a:t>
            </a:r>
            <a:r>
              <a:rPr lang="en-US" sz="2000" dirty="0">
                <a:effectLst/>
                <a:latin typeface="+mj-lt"/>
                <a:ea typeface="Calibri" panose="020F0502020204030204" pitchFamily="34" charset="0"/>
                <a:cs typeface="Calibri" panose="020F0502020204030204" pitchFamily="34" charset="0"/>
              </a:rPr>
              <a:t> which is affordable, climate-smart, and attractive to first-time buyers in the community.</a:t>
            </a:r>
          </a:p>
        </p:txBody>
      </p:sp>
      <p:pic>
        <p:nvPicPr>
          <p:cNvPr id="5" name="Picture 2" descr="Lahagu Housing Project">
            <a:extLst>
              <a:ext uri="{FF2B5EF4-FFF2-40B4-BE49-F238E27FC236}">
                <a16:creationId xmlns:a16="http://schemas.microsoft.com/office/drawing/2014/main" id="{0FBBEA7D-F5CD-4F2A-1B90-864FD4E509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3442" y="4165657"/>
            <a:ext cx="7652657" cy="180152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722599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5E8BC-7E40-13EF-BA29-2E02F8C3BD30}"/>
              </a:ext>
            </a:extLst>
          </p:cNvPr>
          <p:cNvSpPr>
            <a:spLocks noGrp="1"/>
          </p:cNvSpPr>
          <p:nvPr>
            <p:ph type="title"/>
          </p:nvPr>
        </p:nvSpPr>
        <p:spPr>
          <a:xfrm>
            <a:off x="838200" y="576073"/>
            <a:ext cx="9201150" cy="1114617"/>
          </a:xfrm>
        </p:spPr>
        <p:txBody>
          <a:bodyPr>
            <a:normAutofit fontScale="90000"/>
          </a:bodyPr>
          <a:lstStyle/>
          <a:p>
            <a:r>
              <a:rPr lang="en-GB" dirty="0"/>
              <a:t>Bringing procurement out of the shadows….</a:t>
            </a:r>
          </a:p>
        </p:txBody>
      </p:sp>
      <p:sp>
        <p:nvSpPr>
          <p:cNvPr id="3" name="Content Placeholder 2">
            <a:extLst>
              <a:ext uri="{FF2B5EF4-FFF2-40B4-BE49-F238E27FC236}">
                <a16:creationId xmlns:a16="http://schemas.microsoft.com/office/drawing/2014/main" id="{7D0A5548-F4A0-D891-647F-1D801284FFC7}"/>
              </a:ext>
            </a:extLst>
          </p:cNvPr>
          <p:cNvSpPr>
            <a:spLocks noGrp="1"/>
          </p:cNvSpPr>
          <p:nvPr>
            <p:ph sz="half" idx="1"/>
          </p:nvPr>
        </p:nvSpPr>
        <p:spPr/>
        <p:txBody>
          <a:bodyPr/>
          <a:lstStyle/>
          <a:p>
            <a:r>
              <a:rPr lang="en-GB" dirty="0"/>
              <a:t>From a technical, back office compliance function…..</a:t>
            </a:r>
          </a:p>
          <a:p>
            <a:pPr marL="0" indent="0">
              <a:buNone/>
            </a:pPr>
            <a:endParaRPr lang="en-GB" dirty="0"/>
          </a:p>
          <a:p>
            <a:r>
              <a:rPr lang="en-GB" dirty="0"/>
              <a:t>To a strategic enabler of policy development and public service delivery…..</a:t>
            </a:r>
          </a:p>
          <a:p>
            <a:endParaRPr lang="en-GB" dirty="0"/>
          </a:p>
          <a:p>
            <a:r>
              <a:rPr lang="en-GB" dirty="0"/>
              <a:t>Supporting social, economic and environmental objectives</a:t>
            </a:r>
          </a:p>
        </p:txBody>
      </p:sp>
      <p:pic>
        <p:nvPicPr>
          <p:cNvPr id="1026" name="Picture 2">
            <a:extLst>
              <a:ext uri="{FF2B5EF4-FFF2-40B4-BE49-F238E27FC236}">
                <a16:creationId xmlns:a16="http://schemas.microsoft.com/office/drawing/2014/main" id="{D8EE0C6F-1665-6629-9459-2C5CB353A9EB}"/>
              </a:ext>
            </a:extLst>
          </p:cNvPr>
          <p:cNvPicPr>
            <a:picLocks noGrp="1" noChangeAspect="1" noChangeArrowheads="1"/>
          </p:cNvPicPr>
          <p:nvPr>
            <p:ph sz="half" idx="2"/>
          </p:nvPr>
        </p:nvPicPr>
        <p:blipFill>
          <a:blip r:embed="rId3" cstate="screen">
            <a:extLst>
              <a:ext uri="{28A0092B-C50C-407E-A947-70E740481C1C}">
                <a14:useLocalDpi xmlns:a14="http://schemas.microsoft.com/office/drawing/2010/main"/>
              </a:ext>
            </a:extLst>
          </a:blip>
          <a:srcRect/>
          <a:stretch>
            <a:fillRect/>
          </a:stretch>
        </p:blipFill>
        <p:spPr bwMode="auto">
          <a:xfrm>
            <a:off x="7300687" y="1471561"/>
            <a:ext cx="3319234" cy="4423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5794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2A96DD-4DF2-649E-F194-9F27B0ABE4C6}"/>
              </a:ext>
            </a:extLst>
          </p:cNvPr>
          <p:cNvSpPr>
            <a:spLocks noGrp="1"/>
          </p:cNvSpPr>
          <p:nvPr>
            <p:ph idx="1"/>
          </p:nvPr>
        </p:nvSpPr>
        <p:spPr>
          <a:xfrm>
            <a:off x="220503" y="2194560"/>
            <a:ext cx="4966640" cy="3657600"/>
          </a:xfrm>
        </p:spPr>
        <p:txBody>
          <a:bodyPr>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000" dirty="0">
                <a:solidFill>
                  <a:prstClr val="black"/>
                </a:solidFill>
                <a:ea typeface="+mn-ea"/>
                <a:cs typeface="+mn-cs"/>
              </a:rPr>
              <a:t>U</a:t>
            </a:r>
            <a:r>
              <a:rPr kumimoji="0" lang="en-GB" sz="2000" b="0" i="0" u="none" strike="noStrike" kern="1200" cap="none" spc="0" normalizeH="0" baseline="0" noProof="0" dirty="0">
                <a:ln>
                  <a:noFill/>
                </a:ln>
                <a:solidFill>
                  <a:prstClr val="black"/>
                </a:solidFill>
                <a:effectLst/>
                <a:uLnTx/>
                <a:uFillTx/>
                <a:ea typeface="+mn-ea"/>
                <a:cs typeface="+mn-cs"/>
              </a:rPr>
              <a:t>se of recycled aggregates for road building projects in South Africa</a:t>
            </a:r>
          </a:p>
          <a:p>
            <a:pPr lvl="0">
              <a:defRPr/>
            </a:pPr>
            <a:r>
              <a:rPr kumimoji="0" lang="en-GB" sz="2000" b="0" i="0" u="none" strike="noStrike" kern="1200" cap="none" spc="0" normalizeH="0" baseline="0" noProof="0" dirty="0">
                <a:ln>
                  <a:noFill/>
                </a:ln>
                <a:solidFill>
                  <a:prstClr val="black"/>
                </a:solidFill>
                <a:effectLst/>
                <a:uLnTx/>
                <a:uFillTx/>
                <a:ea typeface="+mn-ea"/>
                <a:cs typeface="+mn-cs"/>
              </a:rPr>
              <a:t>In-situ use of material – </a:t>
            </a:r>
            <a:r>
              <a:rPr lang="en-GB" sz="2000" dirty="0">
                <a:solidFill>
                  <a:prstClr val="black"/>
                </a:solidFill>
                <a:ea typeface="+mn-ea"/>
                <a:cs typeface="+mn-cs"/>
              </a:rPr>
              <a:t>e.g. asphalt saves </a:t>
            </a:r>
            <a:r>
              <a:rPr kumimoji="0" lang="en-GB" sz="2000" b="0" i="0" u="none" strike="noStrike" kern="1200" cap="none" spc="0" normalizeH="0" baseline="0" noProof="0" dirty="0">
                <a:ln>
                  <a:noFill/>
                </a:ln>
                <a:solidFill>
                  <a:prstClr val="black"/>
                </a:solidFill>
                <a:effectLst/>
                <a:uLnTx/>
                <a:uFillTx/>
                <a:ea typeface="+mn-ea"/>
                <a:cs typeface="+mn-cs"/>
              </a:rPr>
              <a:t>money, saves on fuel consumed, reduces emissions, improves air quality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ea typeface="+mn-ea"/>
                <a:cs typeface="+mn-cs"/>
              </a:rPr>
              <a:t>Note: quality is not compromised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ea typeface="+mn-ea"/>
                <a:cs typeface="+mn-cs"/>
              </a:rPr>
              <a:t>As good as, if not better than, the traditional approach/product/service……..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ea typeface="+mn-ea"/>
                <a:cs typeface="+mn-cs"/>
              </a:rPr>
              <a:t>With improved outcomes – for the environment and for citizens</a:t>
            </a:r>
          </a:p>
        </p:txBody>
      </p:sp>
      <p:sp>
        <p:nvSpPr>
          <p:cNvPr id="16" name="Title 1">
            <a:extLst>
              <a:ext uri="{FF2B5EF4-FFF2-40B4-BE49-F238E27FC236}">
                <a16:creationId xmlns:a16="http://schemas.microsoft.com/office/drawing/2014/main" id="{66F38959-F1DC-C788-DDDA-BAC2BCD729D9}"/>
              </a:ext>
            </a:extLst>
          </p:cNvPr>
          <p:cNvSpPr txBox="1">
            <a:spLocks/>
          </p:cNvSpPr>
          <p:nvPr/>
        </p:nvSpPr>
        <p:spPr>
          <a:xfrm>
            <a:off x="220503" y="483618"/>
            <a:ext cx="5819344" cy="15114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10" name="TextBox 9">
            <a:extLst>
              <a:ext uri="{FF2B5EF4-FFF2-40B4-BE49-F238E27FC236}">
                <a16:creationId xmlns:a16="http://schemas.microsoft.com/office/drawing/2014/main" id="{4843566B-FCFA-00A7-677D-03E9C67E2D66}"/>
              </a:ext>
            </a:extLst>
          </p:cNvPr>
          <p:cNvSpPr txBox="1"/>
          <p:nvPr/>
        </p:nvSpPr>
        <p:spPr>
          <a:xfrm>
            <a:off x="220503" y="651897"/>
            <a:ext cx="496664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EXAMPLE: REUSE OF AGGREGATE &amp; TYRES</a:t>
            </a:r>
          </a:p>
        </p:txBody>
      </p:sp>
      <p:pic>
        <p:nvPicPr>
          <p:cNvPr id="14" name="Picture 13" descr="Yellow and white truck with aggregate">
            <a:extLst>
              <a:ext uri="{FF2B5EF4-FFF2-40B4-BE49-F238E27FC236}">
                <a16:creationId xmlns:a16="http://schemas.microsoft.com/office/drawing/2014/main" id="{90285291-672A-FD63-ED27-F2EFF1C24058}"/>
              </a:ext>
            </a:extLst>
          </p:cNvPr>
          <p:cNvPicPr>
            <a:picLocks noChangeAspect="1"/>
          </p:cNvPicPr>
          <p:nvPr/>
        </p:nvPicPr>
        <p:blipFill rotWithShape="1">
          <a:blip r:embed="rId4"/>
          <a:srcRect l="2672" r="21857" b="1"/>
          <a:stretch/>
        </p:blipFill>
        <p:spPr>
          <a:xfrm>
            <a:off x="5688117" y="651897"/>
            <a:ext cx="5819344" cy="5146847"/>
          </a:xfrm>
          <a:prstGeom prst="rect">
            <a:avLst/>
          </a:prstGeom>
          <a:effectLst/>
        </p:spPr>
      </p:pic>
      <p:sp>
        <p:nvSpPr>
          <p:cNvPr id="2" name="TextBox 1">
            <a:extLst>
              <a:ext uri="{FF2B5EF4-FFF2-40B4-BE49-F238E27FC236}">
                <a16:creationId xmlns:a16="http://schemas.microsoft.com/office/drawing/2014/main" id="{1C2E6CEC-1595-FEDB-0C62-6A0FA4B0E854}"/>
              </a:ext>
            </a:extLst>
          </p:cNvPr>
          <p:cNvSpPr txBox="1"/>
          <p:nvPr/>
        </p:nvSpPr>
        <p:spPr>
          <a:xfrm>
            <a:off x="395416" y="6227805"/>
            <a:ext cx="7512908" cy="923330"/>
          </a:xfrm>
          <a:prstGeom prst="rect">
            <a:avLst/>
          </a:prstGeom>
          <a:noFill/>
        </p:spPr>
        <p:txBody>
          <a:bodyPr wrap="square" rtlCol="0">
            <a:spAutoFit/>
          </a:bodyPr>
          <a:lstStyle/>
          <a:p>
            <a:r>
              <a:rPr lang="en-GB" dirty="0">
                <a:hlinkClick r:id="rId5"/>
              </a:rPr>
              <a:t>https://www.sciencedirect.com/science/article/pii/S2214509520301224</a:t>
            </a:r>
            <a:endParaRPr lang="en-GB" dirty="0"/>
          </a:p>
          <a:p>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GB" dirty="0"/>
          </a:p>
        </p:txBody>
      </p:sp>
    </p:spTree>
    <p:custDataLst>
      <p:tags r:id="rId1"/>
    </p:custDataLst>
    <p:extLst>
      <p:ext uri="{BB962C8B-B14F-4D97-AF65-F5344CB8AC3E}">
        <p14:creationId xmlns:p14="http://schemas.microsoft.com/office/powerpoint/2010/main" val="15746958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2A96DD-4DF2-649E-F194-9F27B0ABE4C6}"/>
              </a:ext>
            </a:extLst>
          </p:cNvPr>
          <p:cNvSpPr>
            <a:spLocks noGrp="1"/>
          </p:cNvSpPr>
          <p:nvPr>
            <p:ph idx="1"/>
          </p:nvPr>
        </p:nvSpPr>
        <p:spPr>
          <a:xfrm>
            <a:off x="220502" y="1941654"/>
            <a:ext cx="11846463" cy="2560320"/>
          </a:xfrm>
        </p:spPr>
        <p:txBody>
          <a:bodyPr>
            <a:noAutofit/>
          </a:bodyPr>
          <a:lstStyle/>
          <a:p>
            <a:pPr marL="0" indent="0" algn="l">
              <a:buNone/>
            </a:pPr>
            <a:r>
              <a:rPr lang="en-GB" sz="2000" b="1" i="0" dirty="0">
                <a:solidFill>
                  <a:srgbClr val="000000"/>
                </a:solidFill>
                <a:effectLst/>
              </a:rPr>
              <a:t>The innovation:</a:t>
            </a:r>
          </a:p>
          <a:p>
            <a:pPr marL="0" indent="0" algn="l">
              <a:buNone/>
            </a:pPr>
            <a:r>
              <a:rPr lang="en-GB" sz="2000" b="0" i="0" dirty="0">
                <a:solidFill>
                  <a:srgbClr val="000000"/>
                </a:solidFill>
                <a:effectLst/>
              </a:rPr>
              <a:t>In 2020, </a:t>
            </a:r>
            <a:r>
              <a:rPr lang="en-GB" sz="2000" b="0" i="0" dirty="0" err="1">
                <a:solidFill>
                  <a:srgbClr val="000000"/>
                </a:solidFill>
                <a:effectLst/>
              </a:rPr>
              <a:t>Tobalaba</a:t>
            </a:r>
            <a:r>
              <a:rPr lang="en-GB" sz="2000" b="0" i="0" dirty="0">
                <a:solidFill>
                  <a:srgbClr val="000000"/>
                </a:solidFill>
                <a:effectLst/>
              </a:rPr>
              <a:t> Airport near Santiago de Chile built a new runway using recycled asphalt from an old runway</a:t>
            </a:r>
          </a:p>
          <a:p>
            <a:pPr marL="0" indent="0" algn="l">
              <a:buNone/>
            </a:pPr>
            <a:r>
              <a:rPr lang="en-GB" sz="2000" b="1" i="0" dirty="0">
                <a:solidFill>
                  <a:srgbClr val="000000"/>
                </a:solidFill>
                <a:effectLst/>
              </a:rPr>
              <a:t>The impact: </a:t>
            </a:r>
            <a:endParaRPr lang="en-GB" sz="2000" dirty="0">
              <a:solidFill>
                <a:srgbClr val="000000"/>
              </a:solidFill>
            </a:endParaRPr>
          </a:p>
          <a:p>
            <a:pPr lvl="1"/>
            <a:r>
              <a:rPr lang="en-GB" sz="2000" b="0" i="0" dirty="0">
                <a:solidFill>
                  <a:srgbClr val="000000"/>
                </a:solidFill>
                <a:effectLst/>
              </a:rPr>
              <a:t>70% decrease in the virgin gravel used</a:t>
            </a:r>
          </a:p>
          <a:p>
            <a:pPr lvl="1"/>
            <a:r>
              <a:rPr lang="en-GB" sz="2000" b="0" i="0" dirty="0">
                <a:solidFill>
                  <a:srgbClr val="000000"/>
                </a:solidFill>
                <a:effectLst/>
              </a:rPr>
              <a:t>74% decrease in waste generation</a:t>
            </a:r>
          </a:p>
          <a:p>
            <a:pPr lvl="1"/>
            <a:r>
              <a:rPr lang="en-GB" sz="2000" b="0" i="0" dirty="0">
                <a:solidFill>
                  <a:srgbClr val="000000"/>
                </a:solidFill>
                <a:effectLst/>
              </a:rPr>
              <a:t>45% decrease in overall costs</a:t>
            </a:r>
          </a:p>
          <a:p>
            <a:pPr algn="l"/>
            <a:r>
              <a:rPr lang="en-GB" sz="2000" b="0" i="0" dirty="0">
                <a:solidFill>
                  <a:srgbClr val="000000"/>
                </a:solidFill>
                <a:effectLst/>
              </a:rPr>
              <a:t>The Ministry of Public Works is already working on expanding these practices to all new airports.</a:t>
            </a:r>
          </a:p>
          <a:p>
            <a:pPr algn="l"/>
            <a:r>
              <a:rPr lang="en-GB" sz="2000" b="0" i="0" dirty="0">
                <a:solidFill>
                  <a:srgbClr val="000000"/>
                </a:solidFill>
                <a:effectLst/>
              </a:rPr>
              <a:t>In 2019 and 2020 on average, public sector in Chile accounted for 55% of all urban construction in the country.</a:t>
            </a:r>
          </a:p>
          <a:p>
            <a:pPr algn="l"/>
            <a:r>
              <a:rPr lang="en-GB" sz="2000" b="0" i="0" dirty="0">
                <a:solidFill>
                  <a:srgbClr val="000000"/>
                </a:solidFill>
                <a:effectLst/>
              </a:rPr>
              <a:t> </a:t>
            </a:r>
            <a:r>
              <a:rPr lang="en-GB" sz="2000" b="0" i="0" u="none" strike="noStrike" dirty="0">
                <a:solidFill>
                  <a:srgbClr val="0065F2"/>
                </a:solidFill>
                <a:effectLst/>
                <a:hlinkClick r:id="rId4"/>
              </a:rPr>
              <a:t>Approximately 18.7% of GHG emissions in Chile are related to manufacturing industries and construction.</a:t>
            </a:r>
            <a:endParaRPr lang="en-GB" sz="2000" b="0" i="0" u="none" strike="noStrike" dirty="0">
              <a:solidFill>
                <a:srgbClr val="0065F2"/>
              </a:solidFill>
              <a:effectLst/>
            </a:endParaRPr>
          </a:p>
          <a:p>
            <a:pPr algn="l"/>
            <a:r>
              <a:rPr lang="en-GB" sz="1800" b="0" i="0" dirty="0">
                <a:solidFill>
                  <a:srgbClr val="000000"/>
                </a:solidFill>
                <a:effectLst/>
                <a:hlinkClick r:id="rId5"/>
              </a:rPr>
              <a:t>https://www.weforum.org/agenda/2021/11/how-construction-innovations-enabling-circular-economy/#:~:text=In%202019%20and%202020%20on,to%20manufacturing%20industries%20and%20construction</a:t>
            </a:r>
            <a:r>
              <a:rPr lang="en-GB" sz="1800" b="0" i="0" dirty="0">
                <a:solidFill>
                  <a:srgbClr val="000000"/>
                </a:solidFill>
                <a:effectLst/>
              </a:rPr>
              <a:t>.</a:t>
            </a:r>
            <a:endParaRPr lang="en-GB" sz="1800" dirty="0">
              <a:solidFill>
                <a:srgbClr val="0065F2"/>
              </a:solidFill>
            </a:endParaRPr>
          </a:p>
          <a:p>
            <a:pPr algn="l"/>
            <a:endParaRPr lang="en-GB" sz="2000" b="0" i="0" dirty="0">
              <a:solidFill>
                <a:srgbClr val="000000"/>
              </a:solidFill>
              <a:effectLst/>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sz="2000" dirty="0"/>
          </a:p>
        </p:txBody>
      </p:sp>
      <p:sp>
        <p:nvSpPr>
          <p:cNvPr id="16" name="Title 1">
            <a:extLst>
              <a:ext uri="{FF2B5EF4-FFF2-40B4-BE49-F238E27FC236}">
                <a16:creationId xmlns:a16="http://schemas.microsoft.com/office/drawing/2014/main" id="{66F38959-F1DC-C788-DDDA-BAC2BCD729D9}"/>
              </a:ext>
            </a:extLst>
          </p:cNvPr>
          <p:cNvSpPr txBox="1">
            <a:spLocks/>
          </p:cNvSpPr>
          <p:nvPr/>
        </p:nvSpPr>
        <p:spPr>
          <a:xfrm>
            <a:off x="220503" y="483618"/>
            <a:ext cx="5819344" cy="15114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10" name="TextBox 9">
            <a:extLst>
              <a:ext uri="{FF2B5EF4-FFF2-40B4-BE49-F238E27FC236}">
                <a16:creationId xmlns:a16="http://schemas.microsoft.com/office/drawing/2014/main" id="{4843566B-FCFA-00A7-677D-03E9C67E2D66}"/>
              </a:ext>
            </a:extLst>
          </p:cNvPr>
          <p:cNvSpPr txBox="1"/>
          <p:nvPr/>
        </p:nvSpPr>
        <p:spPr>
          <a:xfrm>
            <a:off x="220502" y="651897"/>
            <a:ext cx="8070057" cy="590931"/>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Calibri" panose="020F0502020204030204"/>
                <a:ea typeface="+mn-ea"/>
                <a:cs typeface="+mn-cs"/>
              </a:rPr>
              <a:t>EXAMPLE: </a:t>
            </a:r>
            <a:r>
              <a:rPr kumimoji="0" lang="en-GB" sz="3600" b="1" i="0" u="none" strike="noStrike" kern="1200" cap="none" spc="0" normalizeH="0" baseline="0" noProof="0" dirty="0">
                <a:ln>
                  <a:noFill/>
                </a:ln>
                <a:solidFill>
                  <a:srgbClr val="000000"/>
                </a:solidFill>
                <a:effectLst/>
                <a:uLnTx/>
                <a:uFillTx/>
                <a:latin typeface="Calibri" panose="020F0502020204030204"/>
                <a:ea typeface="+mn-ea"/>
                <a:cs typeface="+mn-cs"/>
              </a:rPr>
              <a:t>CHILE: RECYCLED ASPHALT</a:t>
            </a:r>
          </a:p>
        </p:txBody>
      </p:sp>
      <p:pic>
        <p:nvPicPr>
          <p:cNvPr id="1026" name="Picture 2" descr="Paving the Tobalaba Airport runway in Chile.">
            <a:extLst>
              <a:ext uri="{FF2B5EF4-FFF2-40B4-BE49-F238E27FC236}">
                <a16:creationId xmlns:a16="http://schemas.microsoft.com/office/drawing/2014/main" id="{27CEFA5C-A80B-F693-B0AD-B83B48E792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9955" y="420309"/>
            <a:ext cx="4637010" cy="185001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784982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92468-82E9-296C-E3BC-99B8305D2B6F}"/>
              </a:ext>
            </a:extLst>
          </p:cNvPr>
          <p:cNvSpPr>
            <a:spLocks noGrp="1"/>
          </p:cNvSpPr>
          <p:nvPr>
            <p:ph type="title"/>
          </p:nvPr>
        </p:nvSpPr>
        <p:spPr/>
        <p:txBody>
          <a:bodyPr/>
          <a:lstStyle/>
          <a:p>
            <a:r>
              <a:rPr lang="en-GB" dirty="0"/>
              <a:t>….and here in Rwanda</a:t>
            </a:r>
          </a:p>
        </p:txBody>
      </p:sp>
      <p:pic>
        <p:nvPicPr>
          <p:cNvPr id="5" name="Content Placeholder 4">
            <a:extLst>
              <a:ext uri="{FF2B5EF4-FFF2-40B4-BE49-F238E27FC236}">
                <a16:creationId xmlns:a16="http://schemas.microsoft.com/office/drawing/2014/main" id="{3B4736ED-ED4E-FF6A-0FF9-16F603EBD045}"/>
              </a:ext>
            </a:extLst>
          </p:cNvPr>
          <p:cNvPicPr>
            <a:picLocks noGrp="1" noChangeAspect="1"/>
          </p:cNvPicPr>
          <p:nvPr>
            <p:ph idx="1"/>
          </p:nvPr>
        </p:nvPicPr>
        <p:blipFill>
          <a:blip r:embed="rId3"/>
          <a:stretch>
            <a:fillRect/>
          </a:stretch>
        </p:blipFill>
        <p:spPr>
          <a:xfrm>
            <a:off x="7234909" y="1323308"/>
            <a:ext cx="4301767" cy="3739195"/>
          </a:xfrm>
        </p:spPr>
      </p:pic>
      <p:pic>
        <p:nvPicPr>
          <p:cNvPr id="7" name="Picture 6">
            <a:extLst>
              <a:ext uri="{FF2B5EF4-FFF2-40B4-BE49-F238E27FC236}">
                <a16:creationId xmlns:a16="http://schemas.microsoft.com/office/drawing/2014/main" id="{D5622E66-44E2-B399-5636-CA9D4BD53F7F}"/>
              </a:ext>
            </a:extLst>
          </p:cNvPr>
          <p:cNvPicPr>
            <a:picLocks noChangeAspect="1"/>
          </p:cNvPicPr>
          <p:nvPr/>
        </p:nvPicPr>
        <p:blipFill>
          <a:blip r:embed="rId4"/>
          <a:stretch>
            <a:fillRect/>
          </a:stretch>
        </p:blipFill>
        <p:spPr>
          <a:xfrm>
            <a:off x="1000660" y="1362834"/>
            <a:ext cx="3956432" cy="4853655"/>
          </a:xfrm>
          <a:prstGeom prst="rect">
            <a:avLst/>
          </a:prstGeom>
        </p:spPr>
      </p:pic>
      <p:pic>
        <p:nvPicPr>
          <p:cNvPr id="9" name="Picture 8">
            <a:extLst>
              <a:ext uri="{FF2B5EF4-FFF2-40B4-BE49-F238E27FC236}">
                <a16:creationId xmlns:a16="http://schemas.microsoft.com/office/drawing/2014/main" id="{C76F0FB5-5786-890C-0F01-45226614815B}"/>
              </a:ext>
            </a:extLst>
          </p:cNvPr>
          <p:cNvPicPr>
            <a:picLocks noChangeAspect="1"/>
          </p:cNvPicPr>
          <p:nvPr/>
        </p:nvPicPr>
        <p:blipFill>
          <a:blip r:embed="rId5"/>
          <a:stretch>
            <a:fillRect/>
          </a:stretch>
        </p:blipFill>
        <p:spPr>
          <a:xfrm>
            <a:off x="5119552" y="4521638"/>
            <a:ext cx="1762371" cy="1638529"/>
          </a:xfrm>
          <a:prstGeom prst="rect">
            <a:avLst/>
          </a:prstGeom>
        </p:spPr>
      </p:pic>
    </p:spTree>
    <p:extLst>
      <p:ext uri="{BB962C8B-B14F-4D97-AF65-F5344CB8AC3E}">
        <p14:creationId xmlns:p14="http://schemas.microsoft.com/office/powerpoint/2010/main" val="14995721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904BF-987A-0B35-EBAF-A18529A1EE4E}"/>
              </a:ext>
            </a:extLst>
          </p:cNvPr>
          <p:cNvSpPr>
            <a:spLocks noGrp="1"/>
          </p:cNvSpPr>
          <p:nvPr>
            <p:ph type="title"/>
          </p:nvPr>
        </p:nvSpPr>
        <p:spPr>
          <a:xfrm>
            <a:off x="626165" y="332470"/>
            <a:ext cx="8965096" cy="2027290"/>
          </a:xfrm>
        </p:spPr>
        <p:txBody>
          <a:bodyPr/>
          <a:lstStyle/>
          <a:p>
            <a:r>
              <a:rPr lang="en-GB" dirty="0"/>
              <a:t>Green public procurement: </a:t>
            </a:r>
            <a:br>
              <a:rPr lang="en-GB" dirty="0"/>
            </a:br>
            <a:r>
              <a:rPr lang="en-GB" dirty="0"/>
              <a:t>Harnessing the Power</a:t>
            </a:r>
          </a:p>
        </p:txBody>
      </p:sp>
      <p:sp>
        <p:nvSpPr>
          <p:cNvPr id="3" name="Content Placeholder 2">
            <a:extLst>
              <a:ext uri="{FF2B5EF4-FFF2-40B4-BE49-F238E27FC236}">
                <a16:creationId xmlns:a16="http://schemas.microsoft.com/office/drawing/2014/main" id="{17604ED0-87DC-656E-504A-7C1AF791B405}"/>
              </a:ext>
            </a:extLst>
          </p:cNvPr>
          <p:cNvSpPr>
            <a:spLocks noGrp="1"/>
          </p:cNvSpPr>
          <p:nvPr>
            <p:ph idx="1"/>
          </p:nvPr>
        </p:nvSpPr>
        <p:spPr>
          <a:xfrm>
            <a:off x="626165" y="2359761"/>
            <a:ext cx="9413185" cy="3822378"/>
          </a:xfrm>
        </p:spPr>
        <p:txBody>
          <a:bodyPr>
            <a:normAutofit/>
          </a:bodyPr>
          <a:lstStyle/>
          <a:p>
            <a:r>
              <a:rPr lang="en-GB" b="1" dirty="0"/>
              <a:t>Governance</a:t>
            </a:r>
            <a:r>
              <a:rPr lang="en-GB" sz="2400" dirty="0"/>
              <a:t> </a:t>
            </a:r>
            <a:r>
              <a:rPr lang="en-GB" dirty="0"/>
              <a:t>– authorising environment; alignment with government policies; legislation and regulation; stakeholder engagement</a:t>
            </a:r>
          </a:p>
          <a:p>
            <a:r>
              <a:rPr lang="en-GB" b="1" dirty="0"/>
              <a:t>Capacity</a:t>
            </a:r>
            <a:r>
              <a:rPr lang="en-GB" sz="3200" b="1" dirty="0"/>
              <a:t> </a:t>
            </a:r>
            <a:r>
              <a:rPr lang="en-GB" dirty="0"/>
              <a:t>– people, skills and capability; standardised systems and processes</a:t>
            </a:r>
          </a:p>
          <a:p>
            <a:r>
              <a:rPr lang="en-GB" b="1" dirty="0"/>
              <a:t>Data</a:t>
            </a:r>
            <a:r>
              <a:rPr lang="en-GB" dirty="0"/>
              <a:t> – quality, comprehensiveness, accessibility and analysis</a:t>
            </a:r>
          </a:p>
          <a:p>
            <a:r>
              <a:rPr lang="en-GB" b="1" dirty="0"/>
              <a:t>Innovation </a:t>
            </a:r>
            <a:r>
              <a:rPr lang="en-GB" dirty="0"/>
              <a:t>– understanding and engagement with the market</a:t>
            </a:r>
          </a:p>
          <a:p>
            <a:endParaRPr lang="en-GB" dirty="0"/>
          </a:p>
          <a:p>
            <a:endParaRPr lang="en-GB" dirty="0"/>
          </a:p>
        </p:txBody>
      </p:sp>
      <p:pic>
        <p:nvPicPr>
          <p:cNvPr id="4" name="Picture 3" descr="A group of horses pulling a plow&#10;&#10;Description automatically generated">
            <a:extLst>
              <a:ext uri="{FF2B5EF4-FFF2-40B4-BE49-F238E27FC236}">
                <a16:creationId xmlns:a16="http://schemas.microsoft.com/office/drawing/2014/main" id="{201296FF-5E0F-7A55-A8A1-86683BB67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3313" y="766753"/>
            <a:ext cx="2467429" cy="1593007"/>
          </a:xfrm>
          <a:prstGeom prst="rect">
            <a:avLst/>
          </a:prstGeom>
        </p:spPr>
      </p:pic>
    </p:spTree>
    <p:extLst>
      <p:ext uri="{BB962C8B-B14F-4D97-AF65-F5344CB8AC3E}">
        <p14:creationId xmlns:p14="http://schemas.microsoft.com/office/powerpoint/2010/main" val="2239713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1D515-6F80-8402-4D5A-82F781591A1C}"/>
              </a:ext>
            </a:extLst>
          </p:cNvPr>
          <p:cNvSpPr>
            <a:spLocks noGrp="1"/>
          </p:cNvSpPr>
          <p:nvPr>
            <p:ph type="title"/>
          </p:nvPr>
        </p:nvSpPr>
        <p:spPr>
          <a:xfrm>
            <a:off x="694063" y="339727"/>
            <a:ext cx="10355855" cy="1325563"/>
          </a:xfrm>
        </p:spPr>
        <p:txBody>
          <a:bodyPr/>
          <a:lstStyle/>
          <a:p>
            <a:r>
              <a:rPr lang="en-GB" dirty="0"/>
              <a:t>Governance – structures and stakeholders</a:t>
            </a:r>
          </a:p>
        </p:txBody>
      </p:sp>
      <p:sp>
        <p:nvSpPr>
          <p:cNvPr id="3" name="Content Placeholder 2">
            <a:extLst>
              <a:ext uri="{FF2B5EF4-FFF2-40B4-BE49-F238E27FC236}">
                <a16:creationId xmlns:a16="http://schemas.microsoft.com/office/drawing/2014/main" id="{FDF54956-1339-765F-D29B-62FF24B004CC}"/>
              </a:ext>
            </a:extLst>
          </p:cNvPr>
          <p:cNvSpPr>
            <a:spLocks noGrp="1"/>
          </p:cNvSpPr>
          <p:nvPr>
            <p:ph idx="1"/>
          </p:nvPr>
        </p:nvSpPr>
        <p:spPr/>
        <p:txBody>
          <a:bodyPr>
            <a:normAutofit/>
          </a:bodyPr>
          <a:lstStyle/>
          <a:p>
            <a:r>
              <a:rPr lang="en-GB" dirty="0"/>
              <a:t>Structures</a:t>
            </a:r>
          </a:p>
          <a:p>
            <a:pPr lvl="1"/>
            <a:r>
              <a:rPr lang="en-GB" dirty="0"/>
              <a:t>Legislative and regulatory framework</a:t>
            </a:r>
          </a:p>
          <a:p>
            <a:pPr lvl="1"/>
            <a:r>
              <a:rPr lang="en-GB" dirty="0"/>
              <a:t>Link to key government objectives</a:t>
            </a:r>
          </a:p>
          <a:p>
            <a:pPr lvl="1"/>
            <a:r>
              <a:rPr lang="en-GB" dirty="0"/>
              <a:t>Collaboration between key ministries</a:t>
            </a:r>
          </a:p>
          <a:p>
            <a:pPr lvl="1"/>
            <a:endParaRPr lang="en-GB" dirty="0"/>
          </a:p>
          <a:p>
            <a:r>
              <a:rPr lang="en-GB" dirty="0"/>
              <a:t>Stakeholders</a:t>
            </a:r>
          </a:p>
          <a:p>
            <a:pPr lvl="1"/>
            <a:r>
              <a:rPr lang="en-GB" dirty="0"/>
              <a:t>Involvement of main contracting authorities in setting priorities and measuring progress </a:t>
            </a:r>
          </a:p>
          <a:p>
            <a:pPr lvl="1"/>
            <a:r>
              <a:rPr lang="en-GB" dirty="0"/>
              <a:t>Government led but public sector owned</a:t>
            </a:r>
          </a:p>
          <a:p>
            <a:pPr lvl="1"/>
            <a:endParaRPr lang="en-GB" dirty="0"/>
          </a:p>
          <a:p>
            <a:pPr marL="342900" lvl="1" indent="0">
              <a:buNone/>
            </a:pPr>
            <a:endParaRPr lang="en-GB" dirty="0"/>
          </a:p>
          <a:p>
            <a:endParaRPr lang="en-GB" dirty="0"/>
          </a:p>
          <a:p>
            <a:endParaRPr lang="en-GB" dirty="0"/>
          </a:p>
        </p:txBody>
      </p:sp>
      <p:sp>
        <p:nvSpPr>
          <p:cNvPr id="4" name="TextBox 3">
            <a:extLst>
              <a:ext uri="{FF2B5EF4-FFF2-40B4-BE49-F238E27FC236}">
                <a16:creationId xmlns:a16="http://schemas.microsoft.com/office/drawing/2014/main" id="{3EDE3EA3-EA4D-5663-0D62-118079AEDDB8}"/>
              </a:ext>
            </a:extLst>
          </p:cNvPr>
          <p:cNvSpPr txBox="1"/>
          <p:nvPr/>
        </p:nvSpPr>
        <p:spPr>
          <a:xfrm>
            <a:off x="838200" y="5658678"/>
            <a:ext cx="8623852" cy="400110"/>
          </a:xfrm>
          <a:prstGeom prst="rect">
            <a:avLst/>
          </a:prstGeom>
          <a:noFill/>
        </p:spPr>
        <p:txBody>
          <a:bodyPr wrap="square" rtlCol="0">
            <a:spAutoFit/>
          </a:bodyPr>
          <a:lstStyle/>
          <a:p>
            <a:r>
              <a:rPr lang="en-GB" dirty="0"/>
              <a:t>“</a:t>
            </a:r>
            <a:r>
              <a:rPr lang="en-GB" sz="2000" i="1" dirty="0"/>
              <a:t>Good Green Public Procurement is everyone’s responsibility in the public sector</a:t>
            </a:r>
            <a:r>
              <a:rPr lang="en-GB" dirty="0"/>
              <a:t>”</a:t>
            </a:r>
          </a:p>
        </p:txBody>
      </p:sp>
      <p:pic>
        <p:nvPicPr>
          <p:cNvPr id="5" name="Picture 4" descr="A group of horses pulling a plow&#10;&#10;Description automatically generated">
            <a:extLst>
              <a:ext uri="{FF2B5EF4-FFF2-40B4-BE49-F238E27FC236}">
                <a16:creationId xmlns:a16="http://schemas.microsoft.com/office/drawing/2014/main" id="{2CE8A804-F673-40DC-AF37-4F2B998151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6364" y="1344664"/>
            <a:ext cx="2843895" cy="1836058"/>
          </a:xfrm>
          <a:prstGeom prst="rect">
            <a:avLst/>
          </a:prstGeom>
        </p:spPr>
      </p:pic>
    </p:spTree>
    <p:extLst>
      <p:ext uri="{BB962C8B-B14F-4D97-AF65-F5344CB8AC3E}">
        <p14:creationId xmlns:p14="http://schemas.microsoft.com/office/powerpoint/2010/main" val="161267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C7BBB-D5AF-8335-97D0-DDB68FC422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68E963-9069-7B7B-84DA-03E79EDCD059}"/>
              </a:ext>
            </a:extLst>
          </p:cNvPr>
          <p:cNvSpPr>
            <a:spLocks noGrp="1"/>
          </p:cNvSpPr>
          <p:nvPr>
            <p:ph type="title"/>
          </p:nvPr>
        </p:nvSpPr>
        <p:spPr>
          <a:xfrm>
            <a:off x="874693" y="1099697"/>
            <a:ext cx="9299368" cy="994172"/>
          </a:xfrm>
        </p:spPr>
        <p:txBody>
          <a:bodyPr>
            <a:normAutofit fontScale="90000"/>
          </a:bodyPr>
          <a:lstStyle/>
          <a:p>
            <a:r>
              <a:rPr lang="en-GB" sz="4000" dirty="0"/>
              <a:t>Harnessing the power of </a:t>
            </a:r>
            <a:br>
              <a:rPr lang="en-GB" sz="4000" dirty="0"/>
            </a:br>
            <a:r>
              <a:rPr lang="en-GB" sz="4000" dirty="0"/>
              <a:t>sustainable procurement</a:t>
            </a:r>
          </a:p>
        </p:txBody>
      </p:sp>
      <p:sp>
        <p:nvSpPr>
          <p:cNvPr id="3" name="Content Placeholder 2">
            <a:extLst>
              <a:ext uri="{FF2B5EF4-FFF2-40B4-BE49-F238E27FC236}">
                <a16:creationId xmlns:a16="http://schemas.microsoft.com/office/drawing/2014/main" id="{AE2C89C7-7BD2-B90F-99C4-71D888B001F9}"/>
              </a:ext>
            </a:extLst>
          </p:cNvPr>
          <p:cNvSpPr>
            <a:spLocks noGrp="1"/>
          </p:cNvSpPr>
          <p:nvPr>
            <p:ph idx="1"/>
          </p:nvPr>
        </p:nvSpPr>
        <p:spPr>
          <a:xfrm>
            <a:off x="874693" y="2915678"/>
            <a:ext cx="7886700" cy="3263504"/>
          </a:xfrm>
        </p:spPr>
        <p:txBody>
          <a:bodyPr/>
          <a:lstStyle/>
          <a:p>
            <a:r>
              <a:rPr lang="en-GB" sz="2400" b="1" dirty="0"/>
              <a:t>Governance</a:t>
            </a:r>
            <a:r>
              <a:rPr lang="en-GB" sz="2400" dirty="0"/>
              <a:t> </a:t>
            </a:r>
            <a:r>
              <a:rPr lang="en-GB" sz="1800" dirty="0"/>
              <a:t>– authorising environment; alignment with government policies; legislation and regulation; stakeholder engagement</a:t>
            </a:r>
          </a:p>
          <a:p>
            <a:r>
              <a:rPr lang="en-GB" sz="3200" b="1" dirty="0"/>
              <a:t>Capacity</a:t>
            </a:r>
            <a:r>
              <a:rPr lang="en-GB" sz="2000" b="1" dirty="0"/>
              <a:t> </a:t>
            </a:r>
          </a:p>
          <a:p>
            <a:pPr lvl="1"/>
            <a:r>
              <a:rPr lang="en-GB" sz="2300" dirty="0"/>
              <a:t> </a:t>
            </a:r>
            <a:r>
              <a:rPr lang="en-GB" sz="2800" b="1" dirty="0"/>
              <a:t>people, skills and capability</a:t>
            </a:r>
            <a:r>
              <a:rPr lang="en-GB" sz="2300" b="1" dirty="0"/>
              <a:t>; </a:t>
            </a:r>
          </a:p>
          <a:p>
            <a:pPr lvl="1"/>
            <a:r>
              <a:rPr lang="en-GB" sz="2300" b="1" dirty="0"/>
              <a:t>Systems, tools processes</a:t>
            </a:r>
            <a:endParaRPr lang="en-GB" sz="2300" dirty="0"/>
          </a:p>
          <a:p>
            <a:endParaRPr lang="en-GB" dirty="0"/>
          </a:p>
          <a:p>
            <a:endParaRPr lang="en-GB" dirty="0"/>
          </a:p>
        </p:txBody>
      </p:sp>
      <p:pic>
        <p:nvPicPr>
          <p:cNvPr id="4" name="Picture 3" descr="A group of horses pulling a plow&#10;&#10;Description automatically generated">
            <a:extLst>
              <a:ext uri="{FF2B5EF4-FFF2-40B4-BE49-F238E27FC236}">
                <a16:creationId xmlns:a16="http://schemas.microsoft.com/office/drawing/2014/main" id="{DBF716E8-C97A-5A48-54B5-F2461B0768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6120" y="1079620"/>
            <a:ext cx="2843895" cy="1836058"/>
          </a:xfrm>
          <a:prstGeom prst="rect">
            <a:avLst/>
          </a:prstGeom>
        </p:spPr>
      </p:pic>
      <p:pic>
        <p:nvPicPr>
          <p:cNvPr id="5" name="Picture 4" descr="A logo of a university&#10;&#10;Description automatically generated">
            <a:extLst>
              <a:ext uri="{FF2B5EF4-FFF2-40B4-BE49-F238E27FC236}">
                <a16:creationId xmlns:a16="http://schemas.microsoft.com/office/drawing/2014/main" id="{E8F80DB4-C950-0DF9-FE17-83AEE07A5D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915" y="5075583"/>
            <a:ext cx="1845908" cy="1566224"/>
          </a:xfrm>
          <a:prstGeom prst="rect">
            <a:avLst/>
          </a:prstGeom>
        </p:spPr>
      </p:pic>
      <p:pic>
        <p:nvPicPr>
          <p:cNvPr id="6" name="Picture 5" descr="A green and yellow sign with a building in the background&#10;&#10;Description automatically generated">
            <a:extLst>
              <a:ext uri="{FF2B5EF4-FFF2-40B4-BE49-F238E27FC236}">
                <a16:creationId xmlns:a16="http://schemas.microsoft.com/office/drawing/2014/main" id="{287EFE15-189A-8AEE-8C8E-64328A99FA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8691" y="5972318"/>
            <a:ext cx="4851372" cy="669489"/>
          </a:xfrm>
          <a:prstGeom prst="rect">
            <a:avLst/>
          </a:prstGeom>
        </p:spPr>
      </p:pic>
      <p:pic>
        <p:nvPicPr>
          <p:cNvPr id="7" name="Picture 6">
            <a:extLst>
              <a:ext uri="{FF2B5EF4-FFF2-40B4-BE49-F238E27FC236}">
                <a16:creationId xmlns:a16="http://schemas.microsoft.com/office/drawing/2014/main" id="{1C771EB7-0ECF-A8B2-B93D-ECA5975CC123}"/>
              </a:ext>
            </a:extLst>
          </p:cNvPr>
          <p:cNvPicPr>
            <a:picLocks noChangeAspect="1"/>
          </p:cNvPicPr>
          <p:nvPr/>
        </p:nvPicPr>
        <p:blipFill>
          <a:blip r:embed="rId6"/>
          <a:stretch>
            <a:fillRect/>
          </a:stretch>
        </p:blipFill>
        <p:spPr>
          <a:xfrm rot="1206092">
            <a:off x="9419580" y="3624364"/>
            <a:ext cx="1876973" cy="1846131"/>
          </a:xfrm>
          <a:prstGeom prst="rect">
            <a:avLst/>
          </a:prstGeom>
        </p:spPr>
      </p:pic>
      <p:pic>
        <p:nvPicPr>
          <p:cNvPr id="8" name="Picture 7">
            <a:extLst>
              <a:ext uri="{FF2B5EF4-FFF2-40B4-BE49-F238E27FC236}">
                <a16:creationId xmlns:a16="http://schemas.microsoft.com/office/drawing/2014/main" id="{86850D26-DF0A-B79D-64B4-A9A51B639191}"/>
              </a:ext>
            </a:extLst>
          </p:cNvPr>
          <p:cNvPicPr>
            <a:picLocks noChangeAspect="1"/>
          </p:cNvPicPr>
          <p:nvPr/>
        </p:nvPicPr>
        <p:blipFill>
          <a:blip r:embed="rId7"/>
          <a:stretch>
            <a:fillRect/>
          </a:stretch>
        </p:blipFill>
        <p:spPr>
          <a:xfrm rot="20513300">
            <a:off x="6465469" y="4100666"/>
            <a:ext cx="2549506" cy="1336187"/>
          </a:xfrm>
          <a:prstGeom prst="rect">
            <a:avLst/>
          </a:prstGeom>
        </p:spPr>
      </p:pic>
      <p:pic>
        <p:nvPicPr>
          <p:cNvPr id="9" name="Picture 8">
            <a:extLst>
              <a:ext uri="{FF2B5EF4-FFF2-40B4-BE49-F238E27FC236}">
                <a16:creationId xmlns:a16="http://schemas.microsoft.com/office/drawing/2014/main" id="{E1C93D17-BC6E-F1D0-B13C-58AF516473EC}"/>
              </a:ext>
            </a:extLst>
          </p:cNvPr>
          <p:cNvPicPr>
            <a:picLocks noChangeAspect="1"/>
          </p:cNvPicPr>
          <p:nvPr/>
        </p:nvPicPr>
        <p:blipFill>
          <a:blip r:embed="rId8"/>
          <a:stretch>
            <a:fillRect/>
          </a:stretch>
        </p:blipFill>
        <p:spPr>
          <a:xfrm>
            <a:off x="5698435" y="1776665"/>
            <a:ext cx="2947510" cy="978976"/>
          </a:xfrm>
          <a:prstGeom prst="rect">
            <a:avLst/>
          </a:prstGeom>
        </p:spPr>
      </p:pic>
    </p:spTree>
    <p:extLst>
      <p:ext uri="{BB962C8B-B14F-4D97-AF65-F5344CB8AC3E}">
        <p14:creationId xmlns:p14="http://schemas.microsoft.com/office/powerpoint/2010/main" val="22321055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MSLTD.png">
            <a:extLst>
              <a:ext uri="{FF2B5EF4-FFF2-40B4-BE49-F238E27FC236}">
                <a16:creationId xmlns:a16="http://schemas.microsoft.com/office/drawing/2014/main" id="{2103936A-B325-E245-BE5F-A0050704DF3C}"/>
              </a:ext>
            </a:extLst>
          </p:cNvPr>
          <p:cNvSpPr>
            <a:spLocks noChangeAspect="1" noChangeArrowheads="1"/>
          </p:cNvSpPr>
          <p:nvPr/>
        </p:nvSpPr>
        <p:spPr bwMode="auto">
          <a:xfrm>
            <a:off x="5981700" y="3314700"/>
            <a:ext cx="1376054" cy="137605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a:p>
        </p:txBody>
      </p:sp>
      <p:sp>
        <p:nvSpPr>
          <p:cNvPr id="2" name="Title 1">
            <a:extLst>
              <a:ext uri="{FF2B5EF4-FFF2-40B4-BE49-F238E27FC236}">
                <a16:creationId xmlns:a16="http://schemas.microsoft.com/office/drawing/2014/main" id="{D7577956-823B-D84F-AD09-EB8FFBECE0A1}"/>
              </a:ext>
            </a:extLst>
          </p:cNvPr>
          <p:cNvSpPr>
            <a:spLocks noGrp="1"/>
          </p:cNvSpPr>
          <p:nvPr>
            <p:ph type="title"/>
          </p:nvPr>
        </p:nvSpPr>
        <p:spPr>
          <a:xfrm>
            <a:off x="838200" y="39444"/>
            <a:ext cx="10515600" cy="1325563"/>
          </a:xfrm>
        </p:spPr>
        <p:txBody>
          <a:bodyPr>
            <a:normAutofit/>
          </a:bodyPr>
          <a:lstStyle/>
          <a:p>
            <a:r>
              <a:rPr lang="en-GB" sz="4000" dirty="0"/>
              <a:t>Capacity – systems tools and processes</a:t>
            </a:r>
            <a:br>
              <a:rPr lang="en-GB" sz="4000" dirty="0"/>
            </a:br>
            <a:r>
              <a:rPr lang="en-GB" sz="4000" dirty="0"/>
              <a:t>The Procurement Journey</a:t>
            </a:r>
          </a:p>
        </p:txBody>
      </p:sp>
      <p:sp>
        <p:nvSpPr>
          <p:cNvPr id="3" name="TextBox 2">
            <a:extLst>
              <a:ext uri="{FF2B5EF4-FFF2-40B4-BE49-F238E27FC236}">
                <a16:creationId xmlns:a16="http://schemas.microsoft.com/office/drawing/2014/main" id="{21063EDA-8E07-4A4E-8FA1-771BC730A98F}"/>
              </a:ext>
            </a:extLst>
          </p:cNvPr>
          <p:cNvSpPr txBox="1"/>
          <p:nvPr/>
        </p:nvSpPr>
        <p:spPr>
          <a:xfrm>
            <a:off x="4185513" y="1365007"/>
            <a:ext cx="3820975" cy="646331"/>
          </a:xfrm>
          <a:prstGeom prst="rect">
            <a:avLst/>
          </a:prstGeom>
          <a:noFill/>
        </p:spPr>
        <p:txBody>
          <a:bodyPr wrap="square" rtlCol="0">
            <a:spAutoFit/>
          </a:bodyPr>
          <a:lstStyle/>
          <a:p>
            <a:r>
              <a:rPr lang="en-US" dirty="0">
                <a:hlinkClick r:id="rId3"/>
              </a:rPr>
              <a:t>www.procurementjourney.scot</a:t>
            </a:r>
            <a:endParaRPr lang="en-US" dirty="0"/>
          </a:p>
          <a:p>
            <a:endParaRPr lang="en-US" dirty="0"/>
          </a:p>
        </p:txBody>
      </p:sp>
      <p:pic>
        <p:nvPicPr>
          <p:cNvPr id="12" name="Picture 11" descr="A screenshot of a cell phone&#10;&#10;Description automatically generated">
            <a:extLst>
              <a:ext uri="{FF2B5EF4-FFF2-40B4-BE49-F238E27FC236}">
                <a16:creationId xmlns:a16="http://schemas.microsoft.com/office/drawing/2014/main" id="{98958B6A-834A-E746-AA77-39ADD831C5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43477" y="2077506"/>
            <a:ext cx="5136468" cy="3738675"/>
          </a:xfrm>
          <a:prstGeom prst="rect">
            <a:avLst/>
          </a:prstGeom>
        </p:spPr>
      </p:pic>
      <p:sp>
        <p:nvSpPr>
          <p:cNvPr id="13" name="TextBox 12">
            <a:extLst>
              <a:ext uri="{FF2B5EF4-FFF2-40B4-BE49-F238E27FC236}">
                <a16:creationId xmlns:a16="http://schemas.microsoft.com/office/drawing/2014/main" id="{365BB36B-53D9-5645-B575-032B14086FED}"/>
              </a:ext>
            </a:extLst>
          </p:cNvPr>
          <p:cNvSpPr txBox="1"/>
          <p:nvPr/>
        </p:nvSpPr>
        <p:spPr>
          <a:xfrm>
            <a:off x="7985684" y="2377184"/>
            <a:ext cx="1994234" cy="3139321"/>
          </a:xfrm>
          <a:prstGeom prst="rect">
            <a:avLst/>
          </a:prstGeom>
          <a:noFill/>
        </p:spPr>
        <p:txBody>
          <a:bodyPr wrap="square" rtlCol="0">
            <a:spAutoFit/>
          </a:bodyPr>
          <a:lstStyle/>
          <a:p>
            <a:pPr marL="214313" indent="-214313">
              <a:buFont typeface="Arial" panose="020B0604020202020204" pitchFamily="34" charset="0"/>
              <a:buChar char="•"/>
            </a:pPr>
            <a:r>
              <a:rPr lang="en-US" dirty="0"/>
              <a:t>3 routes</a:t>
            </a:r>
          </a:p>
          <a:p>
            <a:pPr marL="214313" indent="-214313">
              <a:buFont typeface="Arial" panose="020B0604020202020204" pitchFamily="34" charset="0"/>
              <a:buChar char="•"/>
            </a:pPr>
            <a:r>
              <a:rPr lang="en-US" dirty="0"/>
              <a:t>“quickfire guides”</a:t>
            </a:r>
          </a:p>
          <a:p>
            <a:pPr marL="214313" indent="-214313">
              <a:buFont typeface="Arial" panose="020B0604020202020204" pitchFamily="34" charset="0"/>
              <a:buChar char="•"/>
            </a:pPr>
            <a:r>
              <a:rPr lang="en-US" dirty="0"/>
              <a:t>Checklists</a:t>
            </a:r>
          </a:p>
          <a:p>
            <a:pPr marL="214313" indent="-214313">
              <a:buFont typeface="Arial" panose="020B0604020202020204" pitchFamily="34" charset="0"/>
              <a:buChar char="•"/>
            </a:pPr>
            <a:r>
              <a:rPr lang="en-US" dirty="0"/>
              <a:t>Documents</a:t>
            </a:r>
          </a:p>
          <a:p>
            <a:pPr marL="214313" indent="-214313">
              <a:buFont typeface="Arial" panose="020B0604020202020204" pitchFamily="34" charset="0"/>
              <a:buChar char="•"/>
            </a:pPr>
            <a:r>
              <a:rPr lang="en-US" dirty="0"/>
              <a:t>Templates</a:t>
            </a:r>
          </a:p>
          <a:p>
            <a:pPr marL="214313" indent="-214313">
              <a:buFont typeface="Arial" panose="020B0604020202020204" pitchFamily="34" charset="0"/>
              <a:buChar char="•"/>
            </a:pPr>
            <a:r>
              <a:rPr lang="en-US" dirty="0"/>
              <a:t>Detailed advice</a:t>
            </a:r>
          </a:p>
          <a:p>
            <a:pPr marL="214313" indent="-214313">
              <a:buFont typeface="Arial" panose="020B0604020202020204" pitchFamily="34" charset="0"/>
              <a:buChar char="•"/>
            </a:pPr>
            <a:r>
              <a:rPr lang="en-US" dirty="0"/>
              <a:t>Over 90,000 users from  across 50 countries</a:t>
            </a:r>
          </a:p>
        </p:txBody>
      </p:sp>
      <p:pic>
        <p:nvPicPr>
          <p:cNvPr id="6" name="Picture 5" descr="A group of horses pulling a plow&#10;&#10;Description automatically generated">
            <a:extLst>
              <a:ext uri="{FF2B5EF4-FFF2-40B4-BE49-F238E27FC236}">
                <a16:creationId xmlns:a16="http://schemas.microsoft.com/office/drawing/2014/main" id="{DBBF642F-8C49-2208-BAC7-BE41DAA8AA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28885" y="207735"/>
            <a:ext cx="2843895" cy="1836058"/>
          </a:xfrm>
          <a:prstGeom prst="rect">
            <a:avLst/>
          </a:prstGeom>
        </p:spPr>
      </p:pic>
    </p:spTree>
    <p:extLst>
      <p:ext uri="{BB962C8B-B14F-4D97-AF65-F5344CB8AC3E}">
        <p14:creationId xmlns:p14="http://schemas.microsoft.com/office/powerpoint/2010/main" val="39590820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C102B-1449-BC7E-7BA5-E14D5BC5AF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F08F8B-2D54-E59A-F2E1-913EA818CE0A}"/>
              </a:ext>
            </a:extLst>
          </p:cNvPr>
          <p:cNvSpPr>
            <a:spLocks noGrp="1"/>
          </p:cNvSpPr>
          <p:nvPr>
            <p:ph type="title"/>
          </p:nvPr>
        </p:nvSpPr>
        <p:spPr>
          <a:xfrm>
            <a:off x="411985" y="745027"/>
            <a:ext cx="9299368" cy="1992086"/>
          </a:xfrm>
        </p:spPr>
        <p:txBody>
          <a:bodyPr>
            <a:normAutofit/>
          </a:bodyPr>
          <a:lstStyle/>
          <a:p>
            <a:r>
              <a:rPr lang="en-GB" sz="4000" dirty="0"/>
              <a:t>Harnessing the power of </a:t>
            </a:r>
            <a:br>
              <a:rPr lang="en-GB" sz="4000" dirty="0"/>
            </a:br>
            <a:r>
              <a:rPr lang="en-GB" sz="4000" dirty="0"/>
              <a:t>sustainable procurement</a:t>
            </a:r>
          </a:p>
        </p:txBody>
      </p:sp>
      <p:sp>
        <p:nvSpPr>
          <p:cNvPr id="3" name="Content Placeholder 2">
            <a:extLst>
              <a:ext uri="{FF2B5EF4-FFF2-40B4-BE49-F238E27FC236}">
                <a16:creationId xmlns:a16="http://schemas.microsoft.com/office/drawing/2014/main" id="{E71620A1-E72F-3051-1225-DE5DD73624DA}"/>
              </a:ext>
            </a:extLst>
          </p:cNvPr>
          <p:cNvSpPr>
            <a:spLocks noGrp="1"/>
          </p:cNvSpPr>
          <p:nvPr>
            <p:ph idx="1"/>
          </p:nvPr>
        </p:nvSpPr>
        <p:spPr>
          <a:xfrm>
            <a:off x="874693" y="2915678"/>
            <a:ext cx="7886700" cy="3263504"/>
          </a:xfrm>
        </p:spPr>
        <p:txBody>
          <a:bodyPr>
            <a:normAutofit/>
          </a:bodyPr>
          <a:lstStyle/>
          <a:p>
            <a:r>
              <a:rPr lang="en-GB" sz="2400" b="1" dirty="0"/>
              <a:t>Governance</a:t>
            </a:r>
            <a:r>
              <a:rPr lang="en-GB" dirty="0"/>
              <a:t> </a:t>
            </a:r>
            <a:r>
              <a:rPr lang="en-GB" sz="1800" dirty="0"/>
              <a:t>– authorising environment; alignment with government policies; legislation and regulation; stakeholder engagement</a:t>
            </a:r>
          </a:p>
          <a:p>
            <a:r>
              <a:rPr lang="en-GB" sz="2400" b="1" dirty="0"/>
              <a:t>Capacity</a:t>
            </a:r>
            <a:r>
              <a:rPr lang="en-GB" sz="1800" b="1" dirty="0"/>
              <a:t> </a:t>
            </a:r>
            <a:r>
              <a:rPr lang="en-GB" sz="1800" dirty="0"/>
              <a:t>– people, skills and capability; standardised systems and processes</a:t>
            </a:r>
          </a:p>
          <a:p>
            <a:r>
              <a:rPr lang="en-GB" b="1" dirty="0"/>
              <a:t>Data</a:t>
            </a:r>
            <a:r>
              <a:rPr lang="en-GB" sz="1800" dirty="0"/>
              <a:t> – </a:t>
            </a:r>
            <a:r>
              <a:rPr lang="en-GB" sz="2700" dirty="0"/>
              <a:t>quality, comprehensiveness, accessibility and analysis</a:t>
            </a:r>
          </a:p>
          <a:p>
            <a:endParaRPr lang="en-GB" dirty="0"/>
          </a:p>
          <a:p>
            <a:endParaRPr lang="en-GB" dirty="0"/>
          </a:p>
        </p:txBody>
      </p:sp>
      <p:pic>
        <p:nvPicPr>
          <p:cNvPr id="4" name="Picture 3" descr="A group of horses pulling a plow&#10;&#10;Description automatically generated">
            <a:extLst>
              <a:ext uri="{FF2B5EF4-FFF2-40B4-BE49-F238E27FC236}">
                <a16:creationId xmlns:a16="http://schemas.microsoft.com/office/drawing/2014/main" id="{8BAB9E20-BD5C-C219-7DE2-2CB086CF70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4445" y="1057027"/>
            <a:ext cx="3085570" cy="1992087"/>
          </a:xfrm>
          <a:prstGeom prst="rect">
            <a:avLst/>
          </a:prstGeom>
        </p:spPr>
      </p:pic>
    </p:spTree>
    <p:extLst>
      <p:ext uri="{BB962C8B-B14F-4D97-AF65-F5344CB8AC3E}">
        <p14:creationId xmlns:p14="http://schemas.microsoft.com/office/powerpoint/2010/main" val="39254762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EFB9D-051A-7E97-B300-8C64D6C87F21}"/>
              </a:ext>
            </a:extLst>
          </p:cNvPr>
          <p:cNvSpPr>
            <a:spLocks noGrp="1"/>
          </p:cNvSpPr>
          <p:nvPr>
            <p:ph type="title"/>
          </p:nvPr>
        </p:nvSpPr>
        <p:spPr>
          <a:xfrm>
            <a:off x="1101687" y="365127"/>
            <a:ext cx="8937663" cy="1325563"/>
          </a:xfrm>
        </p:spPr>
        <p:txBody>
          <a:bodyPr>
            <a:normAutofit/>
          </a:bodyPr>
          <a:lstStyle/>
          <a:p>
            <a:r>
              <a:rPr lang="en-GB" sz="4050" dirty="0"/>
              <a:t>Data </a:t>
            </a:r>
          </a:p>
        </p:txBody>
      </p:sp>
      <p:sp>
        <p:nvSpPr>
          <p:cNvPr id="3" name="Content Placeholder 2">
            <a:extLst>
              <a:ext uri="{FF2B5EF4-FFF2-40B4-BE49-F238E27FC236}">
                <a16:creationId xmlns:a16="http://schemas.microsoft.com/office/drawing/2014/main" id="{0FE447AA-722E-556F-3903-26D7C7F6E72F}"/>
              </a:ext>
            </a:extLst>
          </p:cNvPr>
          <p:cNvSpPr>
            <a:spLocks noGrp="1"/>
          </p:cNvSpPr>
          <p:nvPr>
            <p:ph idx="1"/>
          </p:nvPr>
        </p:nvSpPr>
        <p:spPr>
          <a:xfrm>
            <a:off x="1065848" y="2106591"/>
            <a:ext cx="6128167" cy="3263504"/>
          </a:xfrm>
        </p:spPr>
        <p:txBody>
          <a:bodyPr>
            <a:normAutofit/>
          </a:bodyPr>
          <a:lstStyle/>
          <a:p>
            <a:r>
              <a:rPr lang="en-GB" sz="2700" dirty="0"/>
              <a:t>Quality, </a:t>
            </a:r>
          </a:p>
          <a:p>
            <a:r>
              <a:rPr lang="en-GB" sz="2700" dirty="0"/>
              <a:t>Comprehensiveness</a:t>
            </a:r>
          </a:p>
          <a:p>
            <a:r>
              <a:rPr lang="en-GB" sz="2700" dirty="0"/>
              <a:t>Accessibility</a:t>
            </a:r>
          </a:p>
          <a:p>
            <a:r>
              <a:rPr lang="en-GB" sz="2700" dirty="0"/>
              <a:t>Analysis </a:t>
            </a:r>
          </a:p>
          <a:p>
            <a:r>
              <a:rPr lang="en-GB" sz="2700" dirty="0"/>
              <a:t>Monitoring and evaluation</a:t>
            </a:r>
          </a:p>
          <a:p>
            <a:r>
              <a:rPr lang="en-GB" sz="2700" dirty="0"/>
              <a:t>There’s always a judgement call</a:t>
            </a:r>
          </a:p>
          <a:p>
            <a:endParaRPr lang="en-GB" dirty="0"/>
          </a:p>
        </p:txBody>
      </p:sp>
      <p:pic>
        <p:nvPicPr>
          <p:cNvPr id="3074" name="Picture 2">
            <a:extLst>
              <a:ext uri="{FF2B5EF4-FFF2-40B4-BE49-F238E27FC236}">
                <a16:creationId xmlns:a16="http://schemas.microsoft.com/office/drawing/2014/main" id="{086394F8-E137-CCDE-E3D8-700F93D71A4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194015" y="1010617"/>
            <a:ext cx="3242270" cy="243170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26BD4CF-7DBD-E2B9-E837-487F941EFC8A}"/>
              </a:ext>
            </a:extLst>
          </p:cNvPr>
          <p:cNvSpPr txBox="1"/>
          <p:nvPr/>
        </p:nvSpPr>
        <p:spPr>
          <a:xfrm>
            <a:off x="848139" y="5489973"/>
            <a:ext cx="8839200" cy="646331"/>
          </a:xfrm>
          <a:prstGeom prst="rect">
            <a:avLst/>
          </a:prstGeom>
          <a:noFill/>
        </p:spPr>
        <p:txBody>
          <a:bodyPr wrap="square" rtlCol="0">
            <a:spAutoFit/>
          </a:bodyPr>
          <a:lstStyle/>
          <a:p>
            <a:r>
              <a:rPr lang="en-GB" dirty="0"/>
              <a:t>“</a:t>
            </a:r>
            <a:r>
              <a:rPr lang="en-GB" i="1" dirty="0"/>
              <a:t>At it simplest, do you know what you’re spending, whom you’re spending it with, what you’re getting for the money?”</a:t>
            </a:r>
            <a:endParaRPr lang="en-GB" dirty="0"/>
          </a:p>
        </p:txBody>
      </p:sp>
    </p:spTree>
    <p:extLst>
      <p:ext uri="{BB962C8B-B14F-4D97-AF65-F5344CB8AC3E}">
        <p14:creationId xmlns:p14="http://schemas.microsoft.com/office/powerpoint/2010/main" val="8423798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0D1B2-14D0-6DE6-46E7-1E2EE87C994A}"/>
              </a:ext>
            </a:extLst>
          </p:cNvPr>
          <p:cNvSpPr>
            <a:spLocks noGrp="1"/>
          </p:cNvSpPr>
          <p:nvPr>
            <p:ph type="title"/>
          </p:nvPr>
        </p:nvSpPr>
        <p:spPr/>
        <p:txBody>
          <a:bodyPr/>
          <a:lstStyle/>
          <a:p>
            <a:r>
              <a:rPr lang="en-GB" dirty="0"/>
              <a:t>SADC Umbrella M&amp;E Framework</a:t>
            </a:r>
          </a:p>
        </p:txBody>
      </p:sp>
      <p:sp>
        <p:nvSpPr>
          <p:cNvPr id="3" name="Content Placeholder 2">
            <a:extLst>
              <a:ext uri="{FF2B5EF4-FFF2-40B4-BE49-F238E27FC236}">
                <a16:creationId xmlns:a16="http://schemas.microsoft.com/office/drawing/2014/main" id="{BD1EA188-2944-D962-0C09-F7532672E199}"/>
              </a:ext>
            </a:extLst>
          </p:cNvPr>
          <p:cNvSpPr>
            <a:spLocks noGrp="1"/>
          </p:cNvSpPr>
          <p:nvPr>
            <p:ph sz="half" idx="1"/>
          </p:nvPr>
        </p:nvSpPr>
        <p:spPr>
          <a:xfrm>
            <a:off x="6096000" y="1690688"/>
            <a:ext cx="5181600" cy="4351338"/>
          </a:xfrm>
        </p:spPr>
        <p:txBody>
          <a:bodyPr>
            <a:normAutofit fontScale="85000" lnSpcReduction="20000"/>
          </a:bodyPr>
          <a:lstStyle/>
          <a:p>
            <a:r>
              <a:rPr lang="en-GB" dirty="0"/>
              <a:t>22 “system feature” indicators (yes/no)</a:t>
            </a:r>
          </a:p>
          <a:p>
            <a:r>
              <a:rPr lang="en-GB" dirty="0"/>
              <a:t>202 Main Indicators with further 282 sub-indicators</a:t>
            </a:r>
          </a:p>
          <a:p>
            <a:r>
              <a:rPr lang="en-GB" dirty="0"/>
              <a:t>Category headings:</a:t>
            </a:r>
          </a:p>
          <a:p>
            <a:pPr lvl="1"/>
            <a:r>
              <a:rPr lang="en-GB" dirty="0"/>
              <a:t>Performance</a:t>
            </a:r>
          </a:p>
          <a:p>
            <a:pPr lvl="1"/>
            <a:r>
              <a:rPr lang="en-GB" dirty="0"/>
              <a:t>Compliance</a:t>
            </a:r>
          </a:p>
          <a:p>
            <a:pPr lvl="1"/>
            <a:r>
              <a:rPr lang="en-GB" dirty="0"/>
              <a:t>Integrity</a:t>
            </a:r>
          </a:p>
          <a:p>
            <a:pPr lvl="1"/>
            <a:r>
              <a:rPr lang="en-GB" dirty="0"/>
              <a:t>Outcome</a:t>
            </a:r>
          </a:p>
          <a:p>
            <a:r>
              <a:rPr lang="en-GB" dirty="0"/>
              <a:t>Linked to stages:</a:t>
            </a:r>
          </a:p>
          <a:p>
            <a:pPr lvl="1"/>
            <a:r>
              <a:rPr lang="en-GB" dirty="0"/>
              <a:t>Pre-tendering</a:t>
            </a:r>
          </a:p>
          <a:p>
            <a:pPr lvl="1"/>
            <a:r>
              <a:rPr lang="en-GB" dirty="0"/>
              <a:t>Tendering</a:t>
            </a:r>
          </a:p>
          <a:p>
            <a:pPr lvl="1"/>
            <a:r>
              <a:rPr lang="en-GB" dirty="0"/>
              <a:t>Contract management</a:t>
            </a:r>
          </a:p>
          <a:p>
            <a:pPr lvl="1"/>
            <a:r>
              <a:rPr lang="en-GB" dirty="0"/>
              <a:t>All stages</a:t>
            </a:r>
          </a:p>
          <a:p>
            <a:endParaRPr lang="en-GB" dirty="0"/>
          </a:p>
        </p:txBody>
      </p:sp>
      <p:sp>
        <p:nvSpPr>
          <p:cNvPr id="4" name="Content Placeholder 3">
            <a:extLst>
              <a:ext uri="{FF2B5EF4-FFF2-40B4-BE49-F238E27FC236}">
                <a16:creationId xmlns:a16="http://schemas.microsoft.com/office/drawing/2014/main" id="{C30B9B07-6D7E-25E3-ED2C-96FCC554268B}"/>
              </a:ext>
            </a:extLst>
          </p:cNvPr>
          <p:cNvSpPr>
            <a:spLocks noGrp="1"/>
          </p:cNvSpPr>
          <p:nvPr>
            <p:ph sz="half" idx="2"/>
          </p:nvPr>
        </p:nvSpPr>
        <p:spPr>
          <a:xfrm>
            <a:off x="558209" y="1690688"/>
            <a:ext cx="5181600" cy="4351338"/>
          </a:xfrm>
        </p:spPr>
        <p:txBody>
          <a:bodyPr>
            <a:normAutofit fontScale="85000" lnSpcReduction="20000"/>
          </a:bodyPr>
          <a:lstStyle/>
          <a:p>
            <a:r>
              <a:rPr lang="en-GB" dirty="0"/>
              <a:t>Top down-Bottom up approach</a:t>
            </a:r>
          </a:p>
          <a:p>
            <a:r>
              <a:rPr lang="en-GB" dirty="0"/>
              <a:t>OECD public procurement performance framework</a:t>
            </a:r>
          </a:p>
          <a:p>
            <a:r>
              <a:rPr lang="en-GB" dirty="0"/>
              <a:t>MAPS methodology </a:t>
            </a:r>
            <a:r>
              <a:rPr lang="en-GB" dirty="0" err="1"/>
              <a:t>quantative</a:t>
            </a:r>
            <a:r>
              <a:rPr lang="en-GB" dirty="0"/>
              <a:t> indicators</a:t>
            </a:r>
          </a:p>
          <a:p>
            <a:r>
              <a:rPr lang="en-GB" dirty="0"/>
              <a:t>Data fields mapped to Open Contracting Data Standards</a:t>
            </a:r>
          </a:p>
          <a:p>
            <a:r>
              <a:rPr lang="en-GB" dirty="0"/>
              <a:t>Data collection tools</a:t>
            </a:r>
          </a:p>
        </p:txBody>
      </p:sp>
      <p:pic>
        <p:nvPicPr>
          <p:cNvPr id="5" name="Picture 4">
            <a:extLst>
              <a:ext uri="{FF2B5EF4-FFF2-40B4-BE49-F238E27FC236}">
                <a16:creationId xmlns:a16="http://schemas.microsoft.com/office/drawing/2014/main" id="{BC35C20D-CC77-F6C7-E158-30797346EEAD}"/>
              </a:ext>
            </a:extLst>
          </p:cNvPr>
          <p:cNvPicPr>
            <a:picLocks noChangeAspect="1"/>
          </p:cNvPicPr>
          <p:nvPr/>
        </p:nvPicPr>
        <p:blipFill>
          <a:blip r:embed="rId3"/>
          <a:stretch>
            <a:fillRect/>
          </a:stretch>
        </p:blipFill>
        <p:spPr>
          <a:xfrm>
            <a:off x="558209" y="5088804"/>
            <a:ext cx="1432379" cy="1404071"/>
          </a:xfrm>
          <a:prstGeom prst="rect">
            <a:avLst/>
          </a:prstGeom>
        </p:spPr>
      </p:pic>
      <p:pic>
        <p:nvPicPr>
          <p:cNvPr id="7" name="Picture 6" descr="A close up of a logo&#10;&#10;Description automatically generated">
            <a:extLst>
              <a:ext uri="{FF2B5EF4-FFF2-40B4-BE49-F238E27FC236}">
                <a16:creationId xmlns:a16="http://schemas.microsoft.com/office/drawing/2014/main" id="{8DD61629-870F-9F7C-E8DE-45180690CF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7115" y="5790839"/>
            <a:ext cx="3010789" cy="694797"/>
          </a:xfrm>
          <a:prstGeom prst="rect">
            <a:avLst/>
          </a:prstGeom>
        </p:spPr>
      </p:pic>
    </p:spTree>
    <p:extLst>
      <p:ext uri="{BB962C8B-B14F-4D97-AF65-F5344CB8AC3E}">
        <p14:creationId xmlns:p14="http://schemas.microsoft.com/office/powerpoint/2010/main" val="10206190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3 PILLARS OF SUSTAINABLE DEVELOPMENT</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graphicFrame>
        <p:nvGraphicFramePr>
          <p:cNvPr id="3" name="Content Placeholder 3">
            <a:extLst>
              <a:ext uri="{FF2B5EF4-FFF2-40B4-BE49-F238E27FC236}">
                <a16:creationId xmlns:a16="http://schemas.microsoft.com/office/drawing/2014/main" id="{08FB6816-8E04-DCFD-643B-09669624329A}"/>
              </a:ext>
            </a:extLst>
          </p:cNvPr>
          <p:cNvGraphicFramePr>
            <a:graphicFrameLocks noGrp="1"/>
          </p:cNvGraphicFramePr>
          <p:nvPr>
            <p:ph idx="1"/>
            <p:extLst>
              <p:ext uri="{D42A27DB-BD31-4B8C-83A1-F6EECF244321}">
                <p14:modId xmlns:p14="http://schemas.microsoft.com/office/powerpoint/2010/main" val="2850621767"/>
              </p:ext>
            </p:extLst>
          </p:nvPr>
        </p:nvGraphicFramePr>
        <p:xfrm>
          <a:off x="748748" y="1690688"/>
          <a:ext cx="10694504" cy="39756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5861487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904BF-987A-0B35-EBAF-A18529A1EE4E}"/>
              </a:ext>
            </a:extLst>
          </p:cNvPr>
          <p:cNvSpPr>
            <a:spLocks noGrp="1"/>
          </p:cNvSpPr>
          <p:nvPr>
            <p:ph type="title"/>
          </p:nvPr>
        </p:nvSpPr>
        <p:spPr>
          <a:xfrm>
            <a:off x="345037" y="1028756"/>
            <a:ext cx="9299368" cy="994172"/>
          </a:xfrm>
        </p:spPr>
        <p:txBody>
          <a:bodyPr>
            <a:normAutofit fontScale="90000"/>
          </a:bodyPr>
          <a:lstStyle/>
          <a:p>
            <a:r>
              <a:rPr lang="en-GB" sz="4000" dirty="0"/>
              <a:t>Harnessing the power of </a:t>
            </a:r>
            <a:br>
              <a:rPr lang="en-GB" sz="4000" dirty="0"/>
            </a:br>
            <a:r>
              <a:rPr lang="en-GB" sz="4000" dirty="0"/>
              <a:t>sustainable procurement</a:t>
            </a:r>
          </a:p>
        </p:txBody>
      </p:sp>
      <p:sp>
        <p:nvSpPr>
          <p:cNvPr id="3" name="Content Placeholder 2">
            <a:extLst>
              <a:ext uri="{FF2B5EF4-FFF2-40B4-BE49-F238E27FC236}">
                <a16:creationId xmlns:a16="http://schemas.microsoft.com/office/drawing/2014/main" id="{17604ED0-87DC-656E-504A-7C1AF791B405}"/>
              </a:ext>
            </a:extLst>
          </p:cNvPr>
          <p:cNvSpPr>
            <a:spLocks noGrp="1"/>
          </p:cNvSpPr>
          <p:nvPr>
            <p:ph idx="1"/>
          </p:nvPr>
        </p:nvSpPr>
        <p:spPr>
          <a:xfrm>
            <a:off x="874693" y="2915678"/>
            <a:ext cx="7886700" cy="3263504"/>
          </a:xfrm>
        </p:spPr>
        <p:txBody>
          <a:bodyPr/>
          <a:lstStyle/>
          <a:p>
            <a:r>
              <a:rPr lang="en-GB" sz="2400" b="1" dirty="0"/>
              <a:t>Governance</a:t>
            </a:r>
            <a:r>
              <a:rPr lang="en-GB" dirty="0"/>
              <a:t> </a:t>
            </a:r>
            <a:r>
              <a:rPr lang="en-GB" sz="1800" dirty="0"/>
              <a:t>– authorising environment; alignment with government policies; legislation and regulation; stakeholder engagement</a:t>
            </a:r>
          </a:p>
          <a:p>
            <a:r>
              <a:rPr lang="en-GB" sz="2400" b="1" dirty="0"/>
              <a:t>Capacity</a:t>
            </a:r>
            <a:r>
              <a:rPr lang="en-GB" sz="1600" b="1" dirty="0"/>
              <a:t> </a:t>
            </a:r>
            <a:r>
              <a:rPr lang="en-GB" sz="1800" dirty="0"/>
              <a:t>– people, skills and capability; standardised systems and processes</a:t>
            </a:r>
          </a:p>
          <a:p>
            <a:r>
              <a:rPr lang="en-GB" sz="2400" b="1" dirty="0"/>
              <a:t>Data</a:t>
            </a:r>
            <a:r>
              <a:rPr lang="en-GB" sz="1600" dirty="0"/>
              <a:t> </a:t>
            </a:r>
            <a:r>
              <a:rPr lang="en-GB" sz="1800" dirty="0"/>
              <a:t>– quality, comprehensiveness, accessibility and analysis</a:t>
            </a:r>
          </a:p>
          <a:p>
            <a:r>
              <a:rPr lang="en-GB" sz="3000" b="1" dirty="0"/>
              <a:t>Innovation</a:t>
            </a:r>
            <a:r>
              <a:rPr lang="en-GB" sz="2700" b="1" dirty="0"/>
              <a:t> </a:t>
            </a:r>
            <a:r>
              <a:rPr lang="en-GB" sz="2700" dirty="0"/>
              <a:t>– understanding and engagement with the market</a:t>
            </a:r>
          </a:p>
          <a:p>
            <a:endParaRPr lang="en-GB" dirty="0"/>
          </a:p>
          <a:p>
            <a:endParaRPr lang="en-GB" dirty="0"/>
          </a:p>
        </p:txBody>
      </p:sp>
      <p:pic>
        <p:nvPicPr>
          <p:cNvPr id="5" name="Picture 4" descr="A group of horses pulling a plow&#10;&#10;Description automatically generated">
            <a:extLst>
              <a:ext uri="{FF2B5EF4-FFF2-40B4-BE49-F238E27FC236}">
                <a16:creationId xmlns:a16="http://schemas.microsoft.com/office/drawing/2014/main" id="{D38CC65A-332F-E472-3101-89327C8AB9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1393" y="1026885"/>
            <a:ext cx="3085570" cy="1992087"/>
          </a:xfrm>
          <a:prstGeom prst="rect">
            <a:avLst/>
          </a:prstGeom>
        </p:spPr>
      </p:pic>
    </p:spTree>
    <p:extLst>
      <p:ext uri="{BB962C8B-B14F-4D97-AF65-F5344CB8AC3E}">
        <p14:creationId xmlns:p14="http://schemas.microsoft.com/office/powerpoint/2010/main" val="20493032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0B168-9AFD-5AE3-3821-E4690B916D6B}"/>
              </a:ext>
            </a:extLst>
          </p:cNvPr>
          <p:cNvSpPr>
            <a:spLocks noGrp="1"/>
          </p:cNvSpPr>
          <p:nvPr>
            <p:ph type="title"/>
          </p:nvPr>
        </p:nvSpPr>
        <p:spPr/>
        <p:txBody>
          <a:bodyPr/>
          <a:lstStyle/>
          <a:p>
            <a:r>
              <a:rPr lang="en-GB" dirty="0"/>
              <a:t>Innovation &amp; Market Engagement</a:t>
            </a:r>
          </a:p>
        </p:txBody>
      </p:sp>
      <p:sp>
        <p:nvSpPr>
          <p:cNvPr id="4" name="Content Placeholder 3">
            <a:extLst>
              <a:ext uri="{FF2B5EF4-FFF2-40B4-BE49-F238E27FC236}">
                <a16:creationId xmlns:a16="http://schemas.microsoft.com/office/drawing/2014/main" id="{8963AE12-5CC4-0163-EF40-76DE10FA2BE8}"/>
              </a:ext>
            </a:extLst>
          </p:cNvPr>
          <p:cNvSpPr>
            <a:spLocks noGrp="1"/>
          </p:cNvSpPr>
          <p:nvPr>
            <p:ph sz="half" idx="1"/>
          </p:nvPr>
        </p:nvSpPr>
        <p:spPr>
          <a:xfrm>
            <a:off x="689457" y="1690688"/>
            <a:ext cx="7471286" cy="4486275"/>
          </a:xfrm>
        </p:spPr>
        <p:txBody>
          <a:bodyPr>
            <a:normAutofit/>
          </a:bodyPr>
          <a:lstStyle/>
          <a:p>
            <a:r>
              <a:rPr lang="en-GB" dirty="0"/>
              <a:t>Opportunities to shape and stimulate</a:t>
            </a:r>
          </a:p>
          <a:p>
            <a:r>
              <a:rPr lang="en-GB" dirty="0"/>
              <a:t>Encourage innovation and green solutions</a:t>
            </a:r>
          </a:p>
          <a:p>
            <a:r>
              <a:rPr lang="en-GB" dirty="0"/>
              <a:t>And contribute to sustainable socioeconomic development</a:t>
            </a:r>
          </a:p>
          <a:p>
            <a:r>
              <a:rPr lang="en-GB" dirty="0"/>
              <a:t>Talk to suppliers and involve them in identifying barriers and co-designing solutions </a:t>
            </a:r>
          </a:p>
          <a:p>
            <a:r>
              <a:rPr lang="en-GB" dirty="0"/>
              <a:t>SMEs are the engines of every economy</a:t>
            </a:r>
          </a:p>
          <a:p>
            <a:endParaRPr lang="en-GB" dirty="0"/>
          </a:p>
        </p:txBody>
      </p:sp>
      <p:sp>
        <p:nvSpPr>
          <p:cNvPr id="3" name="TextBox 2">
            <a:extLst>
              <a:ext uri="{FF2B5EF4-FFF2-40B4-BE49-F238E27FC236}">
                <a16:creationId xmlns:a16="http://schemas.microsoft.com/office/drawing/2014/main" id="{5FE658CD-C4BD-FD06-6698-5F72732A0D5E}"/>
              </a:ext>
            </a:extLst>
          </p:cNvPr>
          <p:cNvSpPr txBox="1"/>
          <p:nvPr/>
        </p:nvSpPr>
        <p:spPr>
          <a:xfrm>
            <a:off x="623024" y="5384879"/>
            <a:ext cx="10945952" cy="1107996"/>
          </a:xfrm>
          <a:prstGeom prst="rect">
            <a:avLst/>
          </a:prstGeom>
          <a:noFill/>
        </p:spPr>
        <p:txBody>
          <a:bodyPr wrap="square" rtlCol="0">
            <a:spAutoFit/>
          </a:bodyPr>
          <a:lstStyle/>
          <a:p>
            <a:r>
              <a:rPr lang="en-GB" sz="2400" dirty="0"/>
              <a:t>“</a:t>
            </a:r>
            <a:r>
              <a:rPr lang="en-GB" sz="2400" i="1" dirty="0"/>
              <a:t>In most economies the vast majority of businesses are SMEs.  So if you want a healthier and more competitive market, you need more SMEs involved</a:t>
            </a:r>
            <a:r>
              <a:rPr lang="en-GB" sz="2400" dirty="0"/>
              <a:t>”</a:t>
            </a:r>
          </a:p>
          <a:p>
            <a:endParaRPr lang="en-GB" dirty="0"/>
          </a:p>
        </p:txBody>
      </p:sp>
      <p:pic>
        <p:nvPicPr>
          <p:cNvPr id="9" name="Content Placeholder 8" descr="A glass sphere with gears inside&#10;&#10;Description automatically generated">
            <a:extLst>
              <a:ext uri="{FF2B5EF4-FFF2-40B4-BE49-F238E27FC236}">
                <a16:creationId xmlns:a16="http://schemas.microsoft.com/office/drawing/2014/main" id="{F527ECA2-DA80-7A57-5877-B6C459E677D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697613" y="559633"/>
            <a:ext cx="2656187" cy="2978150"/>
          </a:xfrm>
        </p:spPr>
      </p:pic>
    </p:spTree>
    <p:extLst>
      <p:ext uri="{BB962C8B-B14F-4D97-AF65-F5344CB8AC3E}">
        <p14:creationId xmlns:p14="http://schemas.microsoft.com/office/powerpoint/2010/main" val="2786528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6B3D8-625B-469E-3748-47665EA104D6}"/>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95B27DBE-6992-5361-0BAF-A4F061BBF061}"/>
              </a:ext>
            </a:extLst>
          </p:cNvPr>
          <p:cNvSpPr>
            <a:spLocks noGrp="1"/>
          </p:cNvSpPr>
          <p:nvPr>
            <p:ph idx="1"/>
          </p:nvPr>
        </p:nvSpPr>
        <p:spPr>
          <a:xfrm>
            <a:off x="838199" y="1548039"/>
            <a:ext cx="7828913" cy="4823731"/>
          </a:xfrm>
        </p:spPr>
        <p:txBody>
          <a:bodyPr>
            <a:normAutofit/>
          </a:bodyPr>
          <a:lstStyle/>
          <a:p>
            <a:r>
              <a:rPr lang="en-GB" dirty="0"/>
              <a:t>Procurement’s strategic potential to deliver environmental and  socioeconomic benefits is huge</a:t>
            </a:r>
          </a:p>
          <a:p>
            <a:r>
              <a:rPr lang="en-GB" dirty="0"/>
              <a:t>It is essential to have the right governance, and the right people, tools, systems and processes.</a:t>
            </a:r>
          </a:p>
          <a:p>
            <a:r>
              <a:rPr lang="en-GB" dirty="0"/>
              <a:t>And to engage with the market, particularly SMEs, to stimulate innovation and boost sustainable growth.</a:t>
            </a:r>
          </a:p>
          <a:p>
            <a:r>
              <a:rPr lang="en-GB" sz="3600" b="1" dirty="0"/>
              <a:t>Green public procurement has truly come out of the shadows </a:t>
            </a:r>
          </a:p>
          <a:p>
            <a:endParaRPr lang="en-GB" dirty="0"/>
          </a:p>
        </p:txBody>
      </p:sp>
      <p:pic>
        <p:nvPicPr>
          <p:cNvPr id="13314" name="Picture 2">
            <a:extLst>
              <a:ext uri="{FF2B5EF4-FFF2-40B4-BE49-F238E27FC236}">
                <a16:creationId xmlns:a16="http://schemas.microsoft.com/office/drawing/2014/main" id="{AC2CFFF9-861F-0DDC-9E49-C84291F2452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667112" y="365126"/>
            <a:ext cx="2953700" cy="3937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7210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descr="Any Questions Concept Image Text Business Symbols — Stock Photo, Image">
            <a:extLst>
              <a:ext uri="{FF2B5EF4-FFF2-40B4-BE49-F238E27FC236}">
                <a16:creationId xmlns:a16="http://schemas.microsoft.com/office/drawing/2014/main" id="{D71CD6BA-C927-EC46-194D-3041792AAF73}"/>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Any questions Stock Photos, Royalty ...">
            <a:extLst>
              <a:ext uri="{FF2B5EF4-FFF2-40B4-BE49-F238E27FC236}">
                <a16:creationId xmlns:a16="http://schemas.microsoft.com/office/drawing/2014/main" id="{9D2A3775-DB59-98EA-AA04-06B666DFC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7161" y="1574752"/>
            <a:ext cx="5572877" cy="3708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1949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622884"/>
            <a:ext cx="10515600" cy="6444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RESOURCES</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5" name="TextBox 4">
            <a:extLst>
              <a:ext uri="{FF2B5EF4-FFF2-40B4-BE49-F238E27FC236}">
                <a16:creationId xmlns:a16="http://schemas.microsoft.com/office/drawing/2014/main" id="{DB242424-2605-52E0-2C3E-B7E13F6B5C34}"/>
              </a:ext>
            </a:extLst>
          </p:cNvPr>
          <p:cNvSpPr txBox="1"/>
          <p:nvPr/>
        </p:nvSpPr>
        <p:spPr>
          <a:xfrm>
            <a:off x="473532" y="4678349"/>
            <a:ext cx="2351315"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UNEP’s Sustainable Public Procurement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Guidelines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10" name="Content Placeholder 9">
            <a:extLst>
              <a:ext uri="{FF2B5EF4-FFF2-40B4-BE49-F238E27FC236}">
                <a16:creationId xmlns:a16="http://schemas.microsoft.com/office/drawing/2014/main" id="{04A8203A-59DF-857C-BA07-5C40FE4E0C82}"/>
              </a:ext>
            </a:extLst>
          </p:cNvPr>
          <p:cNvPicPr>
            <a:picLocks noChangeAspect="1"/>
          </p:cNvPicPr>
          <p:nvPr/>
        </p:nvPicPr>
        <p:blipFill>
          <a:blip r:embed="rId4"/>
          <a:stretch>
            <a:fillRect/>
          </a:stretch>
        </p:blipFill>
        <p:spPr>
          <a:xfrm>
            <a:off x="4036625" y="1239253"/>
            <a:ext cx="2935941" cy="3263934"/>
          </a:xfrm>
          <a:prstGeom prst="rect">
            <a:avLst/>
          </a:prstGeom>
        </p:spPr>
      </p:pic>
      <p:sp>
        <p:nvSpPr>
          <p:cNvPr id="14" name="TextBox 13">
            <a:extLst>
              <a:ext uri="{FF2B5EF4-FFF2-40B4-BE49-F238E27FC236}">
                <a16:creationId xmlns:a16="http://schemas.microsoft.com/office/drawing/2014/main" id="{F4286A90-A0FD-92E5-7262-A00F66534862}"/>
              </a:ext>
            </a:extLst>
          </p:cNvPr>
          <p:cNvSpPr txBox="1"/>
          <p:nvPr/>
        </p:nvSpPr>
        <p:spPr>
          <a:xfrm>
            <a:off x="4053566" y="4639483"/>
            <a:ext cx="3185432"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hlinkClick r:id="rId5"/>
              </a:rPr>
              <a:t>World Bank Document</a:t>
            </a: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mn-cs"/>
              </a:rPr>
              <a:t>https://openknowledge.worldbank.org/server/api/core/bitstreams/5ee88e6e-a161-58b6-8126-e8a885e3acef/content</a:t>
            </a:r>
          </a:p>
        </p:txBody>
      </p:sp>
      <p:pic>
        <p:nvPicPr>
          <p:cNvPr id="17" name="Picture 16">
            <a:extLst>
              <a:ext uri="{FF2B5EF4-FFF2-40B4-BE49-F238E27FC236}">
                <a16:creationId xmlns:a16="http://schemas.microsoft.com/office/drawing/2014/main" id="{9849CFD1-C3AC-512E-3E16-0AEF37B9F5BA}"/>
              </a:ext>
            </a:extLst>
          </p:cNvPr>
          <p:cNvPicPr>
            <a:picLocks noChangeAspect="1"/>
          </p:cNvPicPr>
          <p:nvPr/>
        </p:nvPicPr>
        <p:blipFill>
          <a:blip r:embed="rId6"/>
          <a:stretch>
            <a:fillRect/>
          </a:stretch>
        </p:blipFill>
        <p:spPr>
          <a:xfrm>
            <a:off x="7952192" y="2851373"/>
            <a:ext cx="3609157" cy="1463679"/>
          </a:xfrm>
          <a:prstGeom prst="rect">
            <a:avLst/>
          </a:prstGeom>
        </p:spPr>
      </p:pic>
      <p:sp>
        <p:nvSpPr>
          <p:cNvPr id="18" name="TextBox 17">
            <a:extLst>
              <a:ext uri="{FF2B5EF4-FFF2-40B4-BE49-F238E27FC236}">
                <a16:creationId xmlns:a16="http://schemas.microsoft.com/office/drawing/2014/main" id="{D5150EE5-B4E7-70E2-1848-FBD5F2FBB610}"/>
              </a:ext>
            </a:extLst>
          </p:cNvPr>
          <p:cNvSpPr txBox="1"/>
          <p:nvPr/>
        </p:nvSpPr>
        <p:spPr>
          <a:xfrm>
            <a:off x="8082099" y="4661922"/>
            <a:ext cx="3609157"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hlinkClick r:id="" action="ppaction://noaction"/>
              </a:rPr>
              <a:t>Sustainable Public Procurement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hlinkClick r:id="" action="ppaction://noaction"/>
              </a:rPr>
              <a:t> One Planet network</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050" name="Picture 2" descr="SPP Guidelines">
            <a:extLst>
              <a:ext uri="{FF2B5EF4-FFF2-40B4-BE49-F238E27FC236}">
                <a16:creationId xmlns:a16="http://schemas.microsoft.com/office/drawing/2014/main" id="{DE268BFC-6D0C-59AC-1E1D-482C6ABF77C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695" y="1302728"/>
            <a:ext cx="2206151" cy="311864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9B780BB5-818D-769B-87DE-B8987F2EE339}"/>
              </a:ext>
            </a:extLst>
          </p:cNvPr>
          <p:cNvSpPr txBox="1"/>
          <p:nvPr/>
        </p:nvSpPr>
        <p:spPr>
          <a:xfrm>
            <a:off x="7952192" y="1860885"/>
            <a:ext cx="360915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8"/>
              </a:rPr>
              <a:t>Home | Climate Change Knowledge Portal (worldbank.org)</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BBE7B095-D923-03D3-A6A4-38DB6BCD4611}"/>
              </a:ext>
            </a:extLst>
          </p:cNvPr>
          <p:cNvPicPr>
            <a:picLocks noChangeAspect="1"/>
          </p:cNvPicPr>
          <p:nvPr/>
        </p:nvPicPr>
        <p:blipFill>
          <a:blip r:embed="rId9"/>
          <a:stretch>
            <a:fillRect/>
          </a:stretch>
        </p:blipFill>
        <p:spPr>
          <a:xfrm>
            <a:off x="7730448" y="1104528"/>
            <a:ext cx="3839699" cy="467598"/>
          </a:xfrm>
          <a:prstGeom prst="rect">
            <a:avLst/>
          </a:prstGeom>
        </p:spPr>
      </p:pic>
    </p:spTree>
    <p:custDataLst>
      <p:tags r:id="rId1"/>
    </p:custDataLst>
    <p:extLst>
      <p:ext uri="{BB962C8B-B14F-4D97-AF65-F5344CB8AC3E}">
        <p14:creationId xmlns:p14="http://schemas.microsoft.com/office/powerpoint/2010/main" val="32641398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240631" y="566286"/>
            <a:ext cx="10515600" cy="7943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UN SUSTAINABLE DEVELOPMENT GOALS</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14" name="TextBox 13">
            <a:extLst>
              <a:ext uri="{FF2B5EF4-FFF2-40B4-BE49-F238E27FC236}">
                <a16:creationId xmlns:a16="http://schemas.microsoft.com/office/drawing/2014/main" id="{E13BD458-C5F7-86C0-3AD8-B5B2D7401A9E}"/>
              </a:ext>
            </a:extLst>
          </p:cNvPr>
          <p:cNvSpPr txBox="1"/>
          <p:nvPr/>
        </p:nvSpPr>
        <p:spPr>
          <a:xfrm>
            <a:off x="8180614" y="4539343"/>
            <a:ext cx="402952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Sustainable Development Goal indicator 12.7.1: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Number of countries with sustainable public procurement policies and action plans</a:t>
            </a:r>
          </a:p>
        </p:txBody>
      </p:sp>
      <p:sp>
        <p:nvSpPr>
          <p:cNvPr id="6" name="Content Placeholder 5">
            <a:extLst>
              <a:ext uri="{FF2B5EF4-FFF2-40B4-BE49-F238E27FC236}">
                <a16:creationId xmlns:a16="http://schemas.microsoft.com/office/drawing/2014/main" id="{4EF4397E-93B9-3A02-FDC1-F2EE7B0D3F6C}"/>
              </a:ext>
            </a:extLst>
          </p:cNvPr>
          <p:cNvSpPr>
            <a:spLocks noGrp="1"/>
          </p:cNvSpPr>
          <p:nvPr>
            <p:ph idx="1"/>
          </p:nvPr>
        </p:nvSpPr>
        <p:spPr>
          <a:xfrm>
            <a:off x="838200" y="1825625"/>
            <a:ext cx="7086600" cy="4351338"/>
          </a:xfrm>
        </p:spPr>
        <p:txBody>
          <a:bodyPr/>
          <a:lstStyle/>
          <a:p>
            <a:endParaRPr lang="en-GB" dirty="0"/>
          </a:p>
        </p:txBody>
      </p:sp>
      <p:pic>
        <p:nvPicPr>
          <p:cNvPr id="7" name="Picture 6" descr="A chart of goals for a development">
            <a:extLst>
              <a:ext uri="{FF2B5EF4-FFF2-40B4-BE49-F238E27FC236}">
                <a16:creationId xmlns:a16="http://schemas.microsoft.com/office/drawing/2014/main" id="{87E0D3A9-D366-24A8-2DDB-4FD66B31A8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1765471"/>
            <a:ext cx="6823841" cy="4415427"/>
          </a:xfrm>
          <a:prstGeom prst="rect">
            <a:avLst/>
          </a:prstGeom>
        </p:spPr>
      </p:pic>
      <p:pic>
        <p:nvPicPr>
          <p:cNvPr id="3" name="Picture 2">
            <a:extLst>
              <a:ext uri="{FF2B5EF4-FFF2-40B4-BE49-F238E27FC236}">
                <a16:creationId xmlns:a16="http://schemas.microsoft.com/office/drawing/2014/main" id="{4EC75927-6534-5500-8BE1-465CE6EFA268}"/>
              </a:ext>
            </a:extLst>
          </p:cNvPr>
          <p:cNvPicPr>
            <a:picLocks noChangeAspect="1"/>
          </p:cNvPicPr>
          <p:nvPr/>
        </p:nvPicPr>
        <p:blipFill>
          <a:blip r:embed="rId5"/>
          <a:stretch>
            <a:fillRect/>
          </a:stretch>
        </p:blipFill>
        <p:spPr>
          <a:xfrm>
            <a:off x="9271844" y="1952255"/>
            <a:ext cx="1710062" cy="1769028"/>
          </a:xfrm>
          <a:prstGeom prst="rect">
            <a:avLst/>
          </a:prstGeom>
        </p:spPr>
      </p:pic>
    </p:spTree>
    <p:custDataLst>
      <p:tags r:id="rId1"/>
    </p:custDataLst>
    <p:extLst>
      <p:ext uri="{BB962C8B-B14F-4D97-AF65-F5344CB8AC3E}">
        <p14:creationId xmlns:p14="http://schemas.microsoft.com/office/powerpoint/2010/main" val="17121579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0135E-D776-7359-61F3-1FC3723C8B2B}"/>
              </a:ext>
            </a:extLst>
          </p:cNvPr>
          <p:cNvSpPr>
            <a:spLocks noGrp="1"/>
          </p:cNvSpPr>
          <p:nvPr>
            <p:ph type="title"/>
          </p:nvPr>
        </p:nvSpPr>
        <p:spPr>
          <a:xfrm>
            <a:off x="755374" y="365125"/>
            <a:ext cx="10515600" cy="1325563"/>
          </a:xfrm>
        </p:spPr>
        <p:txBody>
          <a:bodyPr>
            <a:normAutofit/>
          </a:bodyPr>
          <a:lstStyle/>
          <a:p>
            <a:r>
              <a:rPr lang="en-US" sz="3600" dirty="0"/>
              <a:t>Academic articles: “Green Public Procurement”</a:t>
            </a:r>
            <a:br>
              <a:rPr lang="en-US" sz="3600" dirty="0"/>
            </a:br>
            <a:r>
              <a:rPr lang="en-US" sz="3600" dirty="0"/>
              <a:t>2010-23</a:t>
            </a:r>
          </a:p>
        </p:txBody>
      </p:sp>
      <p:graphicFrame>
        <p:nvGraphicFramePr>
          <p:cNvPr id="6" name="Chart 5">
            <a:extLst>
              <a:ext uri="{FF2B5EF4-FFF2-40B4-BE49-F238E27FC236}">
                <a16:creationId xmlns:a16="http://schemas.microsoft.com/office/drawing/2014/main" id="{335A597F-7770-737D-8552-C0888619417E}"/>
              </a:ext>
            </a:extLst>
          </p:cNvPr>
          <p:cNvGraphicFramePr>
            <a:graphicFrameLocks/>
          </p:cNvGraphicFramePr>
          <p:nvPr>
            <p:extLst>
              <p:ext uri="{D42A27DB-BD31-4B8C-83A1-F6EECF244321}">
                <p14:modId xmlns:p14="http://schemas.microsoft.com/office/powerpoint/2010/main" val="4105209001"/>
              </p:ext>
            </p:extLst>
          </p:nvPr>
        </p:nvGraphicFramePr>
        <p:xfrm>
          <a:off x="1789043" y="1470992"/>
          <a:ext cx="8282609" cy="48502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869665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7D55BD1-D758-7AA4-E27E-CEC9E7643833}"/>
              </a:ext>
            </a:extLst>
          </p:cNvPr>
          <p:cNvGrpSpPr/>
          <p:nvPr/>
        </p:nvGrpSpPr>
        <p:grpSpPr>
          <a:xfrm>
            <a:off x="303685" y="1071304"/>
            <a:ext cx="4725166" cy="2379016"/>
            <a:chOff x="55119" y="1352886"/>
            <a:chExt cx="5000263" cy="2136593"/>
          </a:xfrm>
        </p:grpSpPr>
        <p:sp>
          <p:nvSpPr>
            <p:cNvPr id="3" name="Rectangle: Rounded Corners 2">
              <a:extLst>
                <a:ext uri="{FF2B5EF4-FFF2-40B4-BE49-F238E27FC236}">
                  <a16:creationId xmlns:a16="http://schemas.microsoft.com/office/drawing/2014/main" id="{FF0A8F98-957C-9225-E5F3-7D2DD9D5CC99}"/>
                </a:ext>
              </a:extLst>
            </p:cNvPr>
            <p:cNvSpPr/>
            <p:nvPr/>
          </p:nvSpPr>
          <p:spPr>
            <a:xfrm>
              <a:off x="55119" y="1352886"/>
              <a:ext cx="5000263" cy="2136593"/>
            </a:xfrm>
            <a:prstGeom prst="roundRect">
              <a:avLst/>
            </a:prstGeom>
            <a:solidFill>
              <a:srgbClr val="CDDDAD">
                <a:alpha val="56000"/>
              </a:srgbClr>
            </a:solidFill>
            <a:ln w="28575">
              <a:solidFill>
                <a:srgbClr val="92B62E"/>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69325"/>
                  </a:solidFill>
                  <a:effectLst/>
                  <a:uLnTx/>
                  <a:uFillTx/>
                  <a:latin typeface="Proxima Nova Rg" panose="02000506030000020004" pitchFamily="50" charset="0"/>
                  <a:ea typeface="+mn-ea"/>
                  <a:cs typeface="+mn-cs"/>
                </a:rPr>
                <a:t>Environmental and Social Framework </a:t>
              </a:r>
              <a:r>
                <a:rPr kumimoji="0" lang="en-US" sz="1800" b="1"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(ESF)</a:t>
              </a:r>
            </a:p>
          </p:txBody>
        </p:sp>
        <p:pic>
          <p:nvPicPr>
            <p:cNvPr id="4" name="Picture 3" descr="A picture containing text, outdoor&#10;&#10;Description automatically generated">
              <a:extLst>
                <a:ext uri="{FF2B5EF4-FFF2-40B4-BE49-F238E27FC236}">
                  <a16:creationId xmlns:a16="http://schemas.microsoft.com/office/drawing/2014/main" id="{99DAA759-5B89-CD4D-E0D9-CD6713D12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298" y="1809077"/>
              <a:ext cx="1125243" cy="1456531"/>
            </a:xfrm>
            <a:prstGeom prst="rect">
              <a:avLst/>
            </a:prstGeom>
          </p:spPr>
        </p:pic>
        <p:sp>
          <p:nvSpPr>
            <p:cNvPr id="14" name="TextBox 13">
              <a:extLst>
                <a:ext uri="{FF2B5EF4-FFF2-40B4-BE49-F238E27FC236}">
                  <a16:creationId xmlns:a16="http://schemas.microsoft.com/office/drawing/2014/main" id="{0B133A80-6553-634C-24CA-989364D59549}"/>
                </a:ext>
              </a:extLst>
            </p:cNvPr>
            <p:cNvSpPr txBox="1"/>
            <p:nvPr/>
          </p:nvSpPr>
          <p:spPr>
            <a:xfrm>
              <a:off x="1400527" y="1959989"/>
              <a:ext cx="3276076" cy="1529490"/>
            </a:xfrm>
            <a:prstGeom prst="rect">
              <a:avLst/>
            </a:prstGeom>
            <a:noFill/>
          </p:spPr>
          <p:txBody>
            <a:bodyPr wrap="square" rtlCol="0">
              <a:spAutoFit/>
            </a:bodyPr>
            <a:lstStyle/>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Ten standards covering around 50 procurement-related E&amp;S issues</a:t>
              </a:r>
            </a:p>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Flexible, risk-based approach to mitigate a project’s biggest E&amp;S risks</a:t>
              </a:r>
            </a:p>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Implemented using a range of ‘instruments’</a:t>
              </a:r>
            </a:p>
          </p:txBody>
        </p:sp>
      </p:grpSp>
      <p:grpSp>
        <p:nvGrpSpPr>
          <p:cNvPr id="20" name="Group 19">
            <a:extLst>
              <a:ext uri="{FF2B5EF4-FFF2-40B4-BE49-F238E27FC236}">
                <a16:creationId xmlns:a16="http://schemas.microsoft.com/office/drawing/2014/main" id="{2A6F7AA5-8018-9E16-48C2-5D5A51A75D14}"/>
              </a:ext>
            </a:extLst>
          </p:cNvPr>
          <p:cNvGrpSpPr/>
          <p:nvPr/>
        </p:nvGrpSpPr>
        <p:grpSpPr>
          <a:xfrm>
            <a:off x="1692014" y="3615928"/>
            <a:ext cx="8293165" cy="2185616"/>
            <a:chOff x="3117504" y="4251322"/>
            <a:chExt cx="5110717" cy="2185616"/>
          </a:xfrm>
        </p:grpSpPr>
        <p:sp>
          <p:nvSpPr>
            <p:cNvPr id="24" name="Rectangle: Rounded Corners 23">
              <a:extLst>
                <a:ext uri="{FF2B5EF4-FFF2-40B4-BE49-F238E27FC236}">
                  <a16:creationId xmlns:a16="http://schemas.microsoft.com/office/drawing/2014/main" id="{791825F5-6F1B-69E1-EA0C-BDB797AD305B}"/>
                </a:ext>
              </a:extLst>
            </p:cNvPr>
            <p:cNvSpPr/>
            <p:nvPr/>
          </p:nvSpPr>
          <p:spPr>
            <a:xfrm>
              <a:off x="3117504" y="4251322"/>
              <a:ext cx="5110717" cy="2185616"/>
            </a:xfrm>
            <a:prstGeom prst="roundRect">
              <a:avLst/>
            </a:prstGeom>
            <a:solidFill>
              <a:srgbClr val="CDDDAD">
                <a:alpha val="56000"/>
              </a:srgbClr>
            </a:solidFill>
            <a:ln w="28575">
              <a:solidFill>
                <a:srgbClr val="92B62E"/>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69325"/>
                  </a:solidFill>
                  <a:effectLst/>
                  <a:uLnTx/>
                  <a:uFillTx/>
                  <a:latin typeface="Proxima Nova Rg" panose="02000506030000020004" pitchFamily="50" charset="0"/>
                  <a:ea typeface="+mn-ea"/>
                  <a:cs typeface="+mn-cs"/>
                </a:rPr>
                <a:t>Climate Change Action Plan</a:t>
              </a:r>
            </a:p>
          </p:txBody>
        </p:sp>
        <p:sp>
          <p:nvSpPr>
            <p:cNvPr id="25" name="TextBox 24">
              <a:extLst>
                <a:ext uri="{FF2B5EF4-FFF2-40B4-BE49-F238E27FC236}">
                  <a16:creationId xmlns:a16="http://schemas.microsoft.com/office/drawing/2014/main" id="{FF6A0C1B-B0B3-1D90-BF9B-D09C80831AEA}"/>
                </a:ext>
              </a:extLst>
            </p:cNvPr>
            <p:cNvSpPr txBox="1"/>
            <p:nvPr/>
          </p:nvSpPr>
          <p:spPr>
            <a:xfrm>
              <a:off x="4205341" y="4684090"/>
              <a:ext cx="3942618" cy="16671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Seeks to achieve alignment with 2015 Paris Agreement through 3 priorities:</a:t>
              </a:r>
            </a:p>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Integrating climate and development</a:t>
              </a:r>
            </a:p>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Identifying and prioritizing mitigation and adaptation opportunities</a:t>
              </a:r>
            </a:p>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Drive climate finance and leverage private capital to deliver results</a:t>
              </a:r>
            </a:p>
            <a:p>
              <a:pPr marL="0" marR="0" lvl="0" indent="0" algn="l" defTabSz="914400" rtl="0" eaLnBrk="1" fontAlgn="auto" latinLnBrk="0" hangingPunct="1">
                <a:lnSpc>
                  <a:spcPct val="100000"/>
                </a:lnSpc>
                <a:spcBef>
                  <a:spcPts val="600"/>
                </a:spcBef>
                <a:spcAft>
                  <a:spcPts val="400"/>
                </a:spcAft>
                <a:buClrTx/>
                <a:buSzTx/>
                <a:buFontTx/>
                <a:buNone/>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Climate Action Plan is now reinforced by the </a:t>
              </a:r>
              <a:r>
                <a:rPr kumimoji="0" lang="en-US" sz="1400" b="1"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Paris Alignment strategy </a:t>
              </a: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mandated at the World Bank from 1 July 2023</a:t>
              </a:r>
            </a:p>
          </p:txBody>
        </p:sp>
        <p:pic>
          <p:nvPicPr>
            <p:cNvPr id="26" name="Picture 25">
              <a:extLst>
                <a:ext uri="{FF2B5EF4-FFF2-40B4-BE49-F238E27FC236}">
                  <a16:creationId xmlns:a16="http://schemas.microsoft.com/office/drawing/2014/main" id="{6C866E25-ACD6-D7B9-82D5-080019545F15}"/>
                </a:ext>
              </a:extLst>
            </p:cNvPr>
            <p:cNvPicPr>
              <a:picLocks noChangeAspect="1"/>
            </p:cNvPicPr>
            <p:nvPr/>
          </p:nvPicPr>
          <p:blipFill>
            <a:blip r:embed="rId4"/>
            <a:stretch>
              <a:fillRect/>
            </a:stretch>
          </p:blipFill>
          <p:spPr>
            <a:xfrm>
              <a:off x="3250356" y="4392193"/>
              <a:ext cx="935852" cy="1905271"/>
            </a:xfrm>
            <a:prstGeom prst="rect">
              <a:avLst/>
            </a:prstGeom>
          </p:spPr>
        </p:pic>
      </p:grpSp>
      <p:grpSp>
        <p:nvGrpSpPr>
          <p:cNvPr id="32" name="Group 31">
            <a:extLst>
              <a:ext uri="{FF2B5EF4-FFF2-40B4-BE49-F238E27FC236}">
                <a16:creationId xmlns:a16="http://schemas.microsoft.com/office/drawing/2014/main" id="{59E1BD20-D2BE-A1B8-9325-EE317C421AAF}"/>
              </a:ext>
            </a:extLst>
          </p:cNvPr>
          <p:cNvGrpSpPr/>
          <p:nvPr/>
        </p:nvGrpSpPr>
        <p:grpSpPr>
          <a:xfrm>
            <a:off x="6531400" y="1071369"/>
            <a:ext cx="5275078" cy="2385823"/>
            <a:chOff x="6890797" y="1257553"/>
            <a:chExt cx="5359967" cy="2160576"/>
          </a:xfrm>
        </p:grpSpPr>
        <p:sp>
          <p:nvSpPr>
            <p:cNvPr id="33" name="Rectangle: Rounded Corners 32">
              <a:extLst>
                <a:ext uri="{FF2B5EF4-FFF2-40B4-BE49-F238E27FC236}">
                  <a16:creationId xmlns:a16="http://schemas.microsoft.com/office/drawing/2014/main" id="{27C2DA8B-165F-DD0B-0B0D-07061CD09FF9}"/>
                </a:ext>
              </a:extLst>
            </p:cNvPr>
            <p:cNvSpPr/>
            <p:nvPr/>
          </p:nvSpPr>
          <p:spPr>
            <a:xfrm>
              <a:off x="6890797" y="1257553"/>
              <a:ext cx="5359967" cy="2154353"/>
            </a:xfrm>
            <a:prstGeom prst="roundRect">
              <a:avLst/>
            </a:prstGeom>
            <a:solidFill>
              <a:srgbClr val="CDDDAD">
                <a:alpha val="56000"/>
              </a:srgbClr>
            </a:solidFill>
            <a:ln w="28575">
              <a:solidFill>
                <a:srgbClr val="92B62E"/>
              </a:solidFill>
            </a:ln>
          </p:spPr>
          <p:style>
            <a:lnRef idx="2">
              <a:schemeClr val="accent1"/>
            </a:lnRef>
            <a:fillRef idx="1">
              <a:schemeClr val="lt1"/>
            </a:fillRef>
            <a:effectRef idx="0">
              <a:schemeClr val="accent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769325"/>
                  </a:solidFill>
                  <a:effectLst/>
                  <a:uLnTx/>
                  <a:uFillTx/>
                  <a:latin typeface="Proxima Nova Rg" panose="02000506030000020004" pitchFamily="50" charset="0"/>
                  <a:ea typeface="+mn-ea"/>
                  <a:cs typeface="+mn-cs"/>
                </a:rPr>
                <a:t>Green, Resilient and Inclusive Development </a:t>
              </a:r>
              <a:r>
                <a:rPr kumimoji="0" lang="en-US" sz="1800" b="1"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(GRID)</a:t>
              </a:r>
            </a:p>
          </p:txBody>
        </p:sp>
        <p:pic>
          <p:nvPicPr>
            <p:cNvPr id="34" name="Picture 33" descr="A picture containing text, vector graphics&#10;&#10;Description automatically generated">
              <a:extLst>
                <a:ext uri="{FF2B5EF4-FFF2-40B4-BE49-F238E27FC236}">
                  <a16:creationId xmlns:a16="http://schemas.microsoft.com/office/drawing/2014/main" id="{C7C8ED3A-1AED-5094-3BDA-9AED973C92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11000" y="2077698"/>
              <a:ext cx="1771009" cy="981991"/>
            </a:xfrm>
            <a:prstGeom prst="rect">
              <a:avLst/>
            </a:prstGeom>
          </p:spPr>
        </p:pic>
        <p:sp>
          <p:nvSpPr>
            <p:cNvPr id="35" name="TextBox 34">
              <a:extLst>
                <a:ext uri="{FF2B5EF4-FFF2-40B4-BE49-F238E27FC236}">
                  <a16:creationId xmlns:a16="http://schemas.microsoft.com/office/drawing/2014/main" id="{D39319CD-BFEB-38D7-5DAA-47AD09F1AEEB}"/>
                </a:ext>
              </a:extLst>
            </p:cNvPr>
            <p:cNvSpPr txBox="1"/>
            <p:nvPr/>
          </p:nvSpPr>
          <p:spPr>
            <a:xfrm>
              <a:off x="7518993" y="1933949"/>
              <a:ext cx="2881163" cy="1484180"/>
            </a:xfrm>
            <a:prstGeom prst="rect">
              <a:avLst/>
            </a:prstGeom>
            <a:noFill/>
          </p:spPr>
          <p:txBody>
            <a:bodyPr wrap="square" rtlCol="0">
              <a:spAutoFit/>
            </a:bodyPr>
            <a:lstStyle/>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GRID promotes economic growth that goes hand in hand with environmental goals and social inclusion</a:t>
              </a:r>
            </a:p>
            <a:p>
              <a:pPr marL="114300" marR="0" lvl="0" indent="-114300" algn="l" defTabSz="91440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87A82A"/>
                  </a:solidFill>
                  <a:effectLst/>
                  <a:uLnTx/>
                  <a:uFillTx/>
                  <a:latin typeface="Proxima Nova Rg" panose="02000506030000020004" pitchFamily="50" charset="0"/>
                  <a:ea typeface="+mn-ea"/>
                  <a:cs typeface="+mn-cs"/>
                </a:rPr>
                <a:t>Ensures Bank investment meets criteria to be green, resilient and inclusive</a:t>
              </a:r>
            </a:p>
          </p:txBody>
        </p:sp>
      </p:grpSp>
      <p:sp>
        <p:nvSpPr>
          <p:cNvPr id="30" name="Callout: Quad Arrow 29">
            <a:extLst>
              <a:ext uri="{FF2B5EF4-FFF2-40B4-BE49-F238E27FC236}">
                <a16:creationId xmlns:a16="http://schemas.microsoft.com/office/drawing/2014/main" id="{561A659E-8A34-A85C-492C-E942EEF68F99}"/>
              </a:ext>
            </a:extLst>
          </p:cNvPr>
          <p:cNvSpPr/>
          <p:nvPr/>
        </p:nvSpPr>
        <p:spPr>
          <a:xfrm>
            <a:off x="4362360" y="1871866"/>
            <a:ext cx="2835532" cy="1890448"/>
          </a:xfrm>
          <a:prstGeom prst="quadArrowCallout">
            <a:avLst>
              <a:gd name="adj1" fmla="val 15353"/>
              <a:gd name="adj2" fmla="val 18515"/>
              <a:gd name="adj3" fmla="val 18515"/>
              <a:gd name="adj4" fmla="val 48123"/>
            </a:avLst>
          </a:prstGeom>
          <a:solidFill>
            <a:srgbClr val="88B34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white"/>
                </a:solidFill>
                <a:effectLst/>
                <a:uLnTx/>
                <a:uFillTx/>
                <a:latin typeface="Calibri" panose="020F0502020204030204"/>
                <a:ea typeface="+mn-ea"/>
                <a:cs typeface="+mn-cs"/>
              </a:rPr>
              <a:t>World Bank </a:t>
            </a:r>
            <a:r>
              <a:rPr kumimoji="0" lang="en-US" sz="1600" b="1" i="0" u="none" strike="noStrike" kern="1200" cap="none" spc="0" normalizeH="0" baseline="0" noProof="0" dirty="0">
                <a:ln>
                  <a:noFill/>
                </a:ln>
                <a:solidFill>
                  <a:prstClr val="white"/>
                </a:solidFill>
                <a:effectLst/>
                <a:uLnTx/>
                <a:uFillTx/>
                <a:latin typeface="Calibri" panose="020F0502020204030204"/>
                <a:ea typeface="+mn-ea"/>
                <a:cs typeface="+mn-cs"/>
              </a:rPr>
              <a:t>SUSTAINABLE</a:t>
            </a:r>
            <a:r>
              <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rPr>
              <a:t> PROCUREMENT</a:t>
            </a:r>
          </a:p>
        </p:txBody>
      </p:sp>
      <p:sp>
        <p:nvSpPr>
          <p:cNvPr id="5" name="Rectangle 4">
            <a:extLst>
              <a:ext uri="{FF2B5EF4-FFF2-40B4-BE49-F238E27FC236}">
                <a16:creationId xmlns:a16="http://schemas.microsoft.com/office/drawing/2014/main" id="{305B4176-D5A9-7608-1814-39AAED8D636C}"/>
              </a:ext>
            </a:extLst>
          </p:cNvPr>
          <p:cNvSpPr/>
          <p:nvPr/>
        </p:nvSpPr>
        <p:spPr>
          <a:xfrm>
            <a:off x="5400675" y="1719046"/>
            <a:ext cx="762000" cy="640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2" name="Picture 21">
            <a:extLst>
              <a:ext uri="{FF2B5EF4-FFF2-40B4-BE49-F238E27FC236}">
                <a16:creationId xmlns:a16="http://schemas.microsoft.com/office/drawing/2014/main" id="{2B8857F6-70C8-B766-C497-8768BDE06D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22164" y="6172200"/>
            <a:ext cx="2433271" cy="609600"/>
          </a:xfrm>
          <a:prstGeom prst="rect">
            <a:avLst/>
          </a:prstGeom>
        </p:spPr>
      </p:pic>
      <p:sp>
        <p:nvSpPr>
          <p:cNvPr id="38" name="Title 1">
            <a:extLst>
              <a:ext uri="{FF2B5EF4-FFF2-40B4-BE49-F238E27FC236}">
                <a16:creationId xmlns:a16="http://schemas.microsoft.com/office/drawing/2014/main" id="{FC7A7C40-8781-DD4B-82CB-C4178AF54C73}"/>
              </a:ext>
            </a:extLst>
          </p:cNvPr>
          <p:cNvSpPr txBox="1">
            <a:spLocks/>
          </p:cNvSpPr>
          <p:nvPr/>
        </p:nvSpPr>
        <p:spPr>
          <a:xfrm>
            <a:off x="0" y="397"/>
            <a:ext cx="12192000" cy="1056059"/>
          </a:xfrm>
          <a:prstGeom prst="rect">
            <a:avLst/>
          </a:prstGeom>
          <a:solidFill>
            <a:srgbClr val="799F3B"/>
          </a:solidFill>
          <a:effectLst>
            <a:outerShdw blurRad="50800" dist="114300" dir="2700000" algn="tl"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Open Sans ExtraBold" panose="020B0906030804020204" pitchFamily="34" charset="0"/>
                <a:cs typeface="Open Sans ExtraBold" panose="020B0906030804020204" pitchFamily="34" charset="0"/>
              </a:rPr>
              <a:t> </a:t>
            </a:r>
            <a:r>
              <a:rPr kumimoji="0" lang="en-US" sz="3600" b="0" i="0" u="none" strike="noStrike" kern="1200" cap="none" spc="0" normalizeH="0" baseline="0" noProof="0" dirty="0">
                <a:ln>
                  <a:noFill/>
                </a:ln>
                <a:solidFill>
                  <a:prstClr val="white"/>
                </a:solidFill>
                <a:effectLst/>
                <a:uLnTx/>
                <a:uFillTx/>
                <a:latin typeface="Proxima Nova Rg" panose="02000506030000020004" pitchFamily="50" charset="0"/>
                <a:ea typeface="Open Sans ExtraBold" panose="020B0906030804020204" pitchFamily="34" charset="0"/>
                <a:cs typeface="Open Sans ExtraBold" panose="020B0906030804020204" pitchFamily="34" charset="0"/>
              </a:rPr>
              <a:t>World Bank’s Mission – to end extreme poverty and boost shared prosperity on a livable planet</a:t>
            </a:r>
          </a:p>
        </p:txBody>
      </p:sp>
      <p:cxnSp>
        <p:nvCxnSpPr>
          <p:cNvPr id="6" name="Straight Connector 5">
            <a:extLst>
              <a:ext uri="{FF2B5EF4-FFF2-40B4-BE49-F238E27FC236}">
                <a16:creationId xmlns:a16="http://schemas.microsoft.com/office/drawing/2014/main" id="{8C876D3D-0355-7BBE-F41E-C9495A75D654}"/>
              </a:ext>
            </a:extLst>
          </p:cNvPr>
          <p:cNvCxnSpPr/>
          <p:nvPr/>
        </p:nvCxnSpPr>
        <p:spPr>
          <a:xfrm>
            <a:off x="-10113" y="6048375"/>
            <a:ext cx="12202113" cy="0"/>
          </a:xfrm>
          <a:prstGeom prst="line">
            <a:avLst/>
          </a:prstGeom>
          <a:ln w="53975">
            <a:solidFill>
              <a:srgbClr val="A4C2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4522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FROM GLOBAL GOALS TO PROCUREMENT PRIORITIES</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4" name="Rectangle 3">
            <a:extLst>
              <a:ext uri="{FF2B5EF4-FFF2-40B4-BE49-F238E27FC236}">
                <a16:creationId xmlns:a16="http://schemas.microsoft.com/office/drawing/2014/main" id="{BA9DF79E-BC5F-4E93-2A0B-F86BAE6EF5BA}"/>
              </a:ext>
            </a:extLst>
          </p:cNvPr>
          <p:cNvSpPr/>
          <p:nvPr/>
        </p:nvSpPr>
        <p:spPr>
          <a:xfrm>
            <a:off x="3270297" y="5553258"/>
            <a:ext cx="4223658" cy="707571"/>
          </a:xfrm>
          <a:prstGeom prst="rect">
            <a:avLst/>
          </a:pr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Green Procurement Outcomes</a:t>
            </a:r>
          </a:p>
        </p:txBody>
      </p:sp>
      <p:sp>
        <p:nvSpPr>
          <p:cNvPr id="10" name="Content Placeholder 18">
            <a:extLst>
              <a:ext uri="{FF2B5EF4-FFF2-40B4-BE49-F238E27FC236}">
                <a16:creationId xmlns:a16="http://schemas.microsoft.com/office/drawing/2014/main" id="{B68DAB94-49D0-AE19-6A04-5312B29A8042}"/>
              </a:ext>
            </a:extLst>
          </p:cNvPr>
          <p:cNvSpPr>
            <a:spLocks noGrp="1"/>
          </p:cNvSpPr>
          <p:nvPr>
            <p:ph idx="1"/>
          </p:nvPr>
        </p:nvSpPr>
        <p:spPr>
          <a:xfrm>
            <a:off x="3222171" y="1382317"/>
            <a:ext cx="4223658" cy="707572"/>
          </a:xfrm>
          <a:prstGeom prst="rect">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lgn="ctr">
              <a:buNone/>
            </a:pPr>
            <a:r>
              <a:rPr lang="en-GB" sz="1800" dirty="0">
                <a:solidFill>
                  <a:schemeClr val="bg1"/>
                </a:solidFill>
              </a:rPr>
              <a:t>Sustainable Development Goals</a:t>
            </a:r>
          </a:p>
        </p:txBody>
      </p:sp>
      <p:sp>
        <p:nvSpPr>
          <p:cNvPr id="14" name="Rectangle 13">
            <a:extLst>
              <a:ext uri="{FF2B5EF4-FFF2-40B4-BE49-F238E27FC236}">
                <a16:creationId xmlns:a16="http://schemas.microsoft.com/office/drawing/2014/main" id="{B00BA911-77DE-9F1D-78ED-A184B7B85E66}"/>
              </a:ext>
            </a:extLst>
          </p:cNvPr>
          <p:cNvSpPr/>
          <p:nvPr/>
        </p:nvSpPr>
        <p:spPr>
          <a:xfrm>
            <a:off x="3262277" y="4711048"/>
            <a:ext cx="4223658" cy="707571"/>
          </a:xfrm>
          <a:prstGeom prst="rect">
            <a:avLst/>
          </a:pr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Procurement Contracts &amp; Frameworks</a:t>
            </a:r>
          </a:p>
        </p:txBody>
      </p:sp>
      <p:sp>
        <p:nvSpPr>
          <p:cNvPr id="15" name="Rectangle 14">
            <a:extLst>
              <a:ext uri="{FF2B5EF4-FFF2-40B4-BE49-F238E27FC236}">
                <a16:creationId xmlns:a16="http://schemas.microsoft.com/office/drawing/2014/main" id="{9156F5E5-2190-A571-458E-C3676F6D2EC4}"/>
              </a:ext>
            </a:extLst>
          </p:cNvPr>
          <p:cNvSpPr/>
          <p:nvPr/>
        </p:nvSpPr>
        <p:spPr>
          <a:xfrm>
            <a:off x="3254257" y="3916967"/>
            <a:ext cx="4223658" cy="707571"/>
          </a:xfrm>
          <a:prstGeom prst="rect">
            <a:avLst/>
          </a:pr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Procurement Strategies, Policies  &amp; Plans </a:t>
            </a:r>
          </a:p>
        </p:txBody>
      </p:sp>
      <p:sp>
        <p:nvSpPr>
          <p:cNvPr id="17" name="Rectangle 16">
            <a:extLst>
              <a:ext uri="{FF2B5EF4-FFF2-40B4-BE49-F238E27FC236}">
                <a16:creationId xmlns:a16="http://schemas.microsoft.com/office/drawing/2014/main" id="{D8B3BB43-3174-2A34-7B1A-31C89B3E41C6}"/>
              </a:ext>
            </a:extLst>
          </p:cNvPr>
          <p:cNvSpPr/>
          <p:nvPr/>
        </p:nvSpPr>
        <p:spPr>
          <a:xfrm>
            <a:off x="3246237" y="3042671"/>
            <a:ext cx="4223658" cy="707571"/>
          </a:xfrm>
          <a:prstGeom prst="rect">
            <a:avLst/>
          </a:prstGeom>
          <a:solidFill>
            <a:schemeClr val="accent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Organizational Priorities</a:t>
            </a:r>
          </a:p>
        </p:txBody>
      </p:sp>
      <p:sp>
        <p:nvSpPr>
          <p:cNvPr id="19" name="Rectangle 18">
            <a:extLst>
              <a:ext uri="{FF2B5EF4-FFF2-40B4-BE49-F238E27FC236}">
                <a16:creationId xmlns:a16="http://schemas.microsoft.com/office/drawing/2014/main" id="{5157E2F4-046E-620C-72E3-A0C2CEDEDB63}"/>
              </a:ext>
            </a:extLst>
          </p:cNvPr>
          <p:cNvSpPr/>
          <p:nvPr/>
        </p:nvSpPr>
        <p:spPr>
          <a:xfrm>
            <a:off x="3238215" y="2184419"/>
            <a:ext cx="4223658" cy="707571"/>
          </a:xfrm>
          <a:prstGeom prst="rect">
            <a:avLst/>
          </a:prstGeom>
          <a:solidFill>
            <a:schemeClr val="accent1"/>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National Policy Priorities</a:t>
            </a:r>
          </a:p>
        </p:txBody>
      </p:sp>
      <p:sp>
        <p:nvSpPr>
          <p:cNvPr id="20" name="Oval 19">
            <a:extLst>
              <a:ext uri="{FF2B5EF4-FFF2-40B4-BE49-F238E27FC236}">
                <a16:creationId xmlns:a16="http://schemas.microsoft.com/office/drawing/2014/main" id="{67790D29-F26C-8779-C02C-DC38ED3E3D6D}"/>
              </a:ext>
            </a:extLst>
          </p:cNvPr>
          <p:cNvSpPr/>
          <p:nvPr/>
        </p:nvSpPr>
        <p:spPr>
          <a:xfrm>
            <a:off x="3324164" y="5532326"/>
            <a:ext cx="4040020" cy="77930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29075641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602212"/>
            <a:ext cx="10515600" cy="557241"/>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Arial" panose="020B0604020202020204" pitchFamily="34" charset="0"/>
              </a:rPr>
              <a:t>THE POWER OF PROCUREMENT</a:t>
            </a:r>
          </a:p>
        </p:txBody>
      </p:sp>
      <p:pic>
        <p:nvPicPr>
          <p:cNvPr id="10" name="Content Placeholder 9">
            <a:extLst>
              <a:ext uri="{FF2B5EF4-FFF2-40B4-BE49-F238E27FC236}">
                <a16:creationId xmlns:a16="http://schemas.microsoft.com/office/drawing/2014/main" id="{5889CF65-2CCC-AE2F-6065-34FF3AE919F7}"/>
              </a:ext>
            </a:extLst>
          </p:cNvPr>
          <p:cNvPicPr>
            <a:picLocks noGrp="1" noChangeAspect="1"/>
          </p:cNvPicPr>
          <p:nvPr>
            <p:ph idx="1"/>
          </p:nvPr>
        </p:nvPicPr>
        <p:blipFill>
          <a:blip r:embed="rId4"/>
          <a:stretch>
            <a:fillRect/>
          </a:stretch>
        </p:blipFill>
        <p:spPr>
          <a:xfrm>
            <a:off x="33854" y="1165937"/>
            <a:ext cx="10850586" cy="4558633"/>
          </a:xfrm>
        </p:spPr>
      </p:pic>
    </p:spTree>
    <p:custDataLst>
      <p:tags r:id="rId1"/>
    </p:custDataLst>
    <p:extLst>
      <p:ext uri="{BB962C8B-B14F-4D97-AF65-F5344CB8AC3E}">
        <p14:creationId xmlns:p14="http://schemas.microsoft.com/office/powerpoint/2010/main" val="17295693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66F38959-F1DC-C788-DDDA-BAC2BCD729D9}"/>
              </a:ext>
            </a:extLst>
          </p:cNvPr>
          <p:cNvSpPr txBox="1">
            <a:spLocks/>
          </p:cNvSpPr>
          <p:nvPr/>
        </p:nvSpPr>
        <p:spPr>
          <a:xfrm>
            <a:off x="18143" y="626440"/>
            <a:ext cx="12192000" cy="7943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2" name="Title 2">
            <a:extLst>
              <a:ext uri="{FF2B5EF4-FFF2-40B4-BE49-F238E27FC236}">
                <a16:creationId xmlns:a16="http://schemas.microsoft.com/office/drawing/2014/main" id="{8CD25D59-7871-5AED-71AF-94AC10307953}"/>
              </a:ext>
            </a:extLst>
          </p:cNvPr>
          <p:cNvSpPr txBox="1">
            <a:spLocks/>
          </p:cNvSpPr>
          <p:nvPr/>
        </p:nvSpPr>
        <p:spPr>
          <a:xfrm>
            <a:off x="343926" y="609185"/>
            <a:ext cx="8126306" cy="67418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600" b="1" kern="1200">
                <a:solidFill>
                  <a:srgbClr val="595959"/>
                </a:solidFill>
                <a:latin typeface="+mn-lt"/>
                <a:ea typeface="Open Sans ExtraBold" panose="020B0906030804020204" pitchFamily="34" charset="0"/>
                <a:cs typeface="Open Sans ExtraBold" panose="020B0906030804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IMPACTS: CLIMATE CHANGE/CO</a:t>
            </a:r>
            <a:r>
              <a:rPr kumimoji="0" lang="en-GB" sz="3600" b="1" i="0" u="none" strike="noStrike" kern="1200" cap="none" spc="0" normalizeH="0" baseline="-2500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2</a:t>
            </a:r>
            <a:r>
              <a:rPr kumimoji="0" lang="en-GB"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rPr>
              <a:t> EMISSIONS</a:t>
            </a:r>
            <a:endParaRPr kumimoji="0" lang="en-US" sz="3600" b="1" i="0" u="none" strike="noStrike" kern="1200" cap="none" spc="0" normalizeH="0" baseline="0" noProof="0" dirty="0">
              <a:ln>
                <a:noFill/>
              </a:ln>
              <a:solidFill>
                <a:srgbClr val="595959"/>
              </a:solidFill>
              <a:effectLst/>
              <a:uLnTx/>
              <a:uFillTx/>
              <a:latin typeface="Calibri" panose="020F0502020204030204"/>
              <a:ea typeface="Open Sans ExtraBold" panose="020B0906030804020204" pitchFamily="34" charset="0"/>
              <a:cs typeface="Open Sans ExtraBold" panose="020B0906030804020204" pitchFamily="34" charset="0"/>
            </a:endParaRPr>
          </a:p>
        </p:txBody>
      </p:sp>
      <p:sp>
        <p:nvSpPr>
          <p:cNvPr id="3" name="Content Placeholder 1">
            <a:extLst>
              <a:ext uri="{FF2B5EF4-FFF2-40B4-BE49-F238E27FC236}">
                <a16:creationId xmlns:a16="http://schemas.microsoft.com/office/drawing/2014/main" id="{101DAC2D-1494-8E56-CDF4-072003929323}"/>
              </a:ext>
            </a:extLst>
          </p:cNvPr>
          <p:cNvSpPr>
            <a:spLocks noGrp="1"/>
          </p:cNvSpPr>
          <p:nvPr>
            <p:ph idx="1"/>
          </p:nvPr>
        </p:nvSpPr>
        <p:spPr>
          <a:xfrm>
            <a:off x="241300" y="1781175"/>
            <a:ext cx="11709400" cy="4111625"/>
          </a:xfrm>
          <a:ln>
            <a:noFill/>
          </a:ln>
        </p:spPr>
        <p:txBody>
          <a:bodyPr>
            <a:normAutofit/>
          </a:bodyPr>
          <a:lstStyle/>
          <a:p>
            <a:pPr>
              <a:buNone/>
            </a:pPr>
            <a:r>
              <a:rPr lang="en-GB" b="1" noProof="0" dirty="0"/>
              <a:t>Impacts of our purchases:</a:t>
            </a:r>
          </a:p>
          <a:p>
            <a:pPr marL="0">
              <a:spcAft>
                <a:spcPts val="600"/>
              </a:spcAft>
              <a:buNone/>
            </a:pPr>
            <a:r>
              <a:rPr lang="en-GB" sz="2500" b="1" dirty="0">
                <a:solidFill>
                  <a:srgbClr val="008A88"/>
                </a:solidFill>
              </a:rPr>
              <a:t>Electricity</a:t>
            </a:r>
            <a:r>
              <a:rPr lang="en-GB" sz="2500" dirty="0"/>
              <a:t> used to power our buildings and equipment</a:t>
            </a:r>
          </a:p>
          <a:p>
            <a:pPr marL="0">
              <a:spcAft>
                <a:spcPts val="600"/>
              </a:spcAft>
              <a:buNone/>
            </a:pPr>
            <a:r>
              <a:rPr lang="en-GB" sz="2500" b="1" dirty="0">
                <a:solidFill>
                  <a:srgbClr val="008A88"/>
                </a:solidFill>
              </a:rPr>
              <a:t>Fuel</a:t>
            </a:r>
            <a:r>
              <a:rPr lang="en-GB" sz="2500" dirty="0"/>
              <a:t> consumed by our vehicles or to heat our buildings </a:t>
            </a:r>
          </a:p>
          <a:p>
            <a:pPr marL="0">
              <a:spcAft>
                <a:spcPts val="600"/>
              </a:spcAft>
              <a:buNone/>
            </a:pPr>
            <a:r>
              <a:rPr lang="en-GB" sz="2500" dirty="0"/>
              <a:t>Emissions from </a:t>
            </a:r>
            <a:r>
              <a:rPr lang="en-GB" sz="2500" b="1" dirty="0">
                <a:solidFill>
                  <a:srgbClr val="008A88"/>
                </a:solidFill>
              </a:rPr>
              <a:t>industrial processes</a:t>
            </a:r>
            <a:r>
              <a:rPr lang="en-GB" sz="2500" dirty="0"/>
              <a:t> and </a:t>
            </a:r>
            <a:r>
              <a:rPr lang="en-GB" sz="2500" b="1" dirty="0">
                <a:solidFill>
                  <a:srgbClr val="008A88"/>
                </a:solidFill>
              </a:rPr>
              <a:t>transportation</a:t>
            </a:r>
            <a:r>
              <a:rPr lang="en-GB" sz="2500" dirty="0"/>
              <a:t> throughout supply chains</a:t>
            </a:r>
            <a:endParaRPr lang="en-GB" sz="2400" dirty="0"/>
          </a:p>
          <a:p>
            <a:pPr marL="0" indent="0">
              <a:buNone/>
            </a:pPr>
            <a:endParaRPr lang="en-GB" sz="2400" dirty="0"/>
          </a:p>
        </p:txBody>
      </p:sp>
      <p:sp>
        <p:nvSpPr>
          <p:cNvPr id="5" name="TextBox 4">
            <a:extLst>
              <a:ext uri="{FF2B5EF4-FFF2-40B4-BE49-F238E27FC236}">
                <a16:creationId xmlns:a16="http://schemas.microsoft.com/office/drawing/2014/main" id="{F433854B-C299-E030-4C4A-4DFF0B7AAA7E}"/>
              </a:ext>
            </a:extLst>
          </p:cNvPr>
          <p:cNvSpPr txBox="1"/>
          <p:nvPr/>
        </p:nvSpPr>
        <p:spPr>
          <a:xfrm>
            <a:off x="3632028" y="3733133"/>
            <a:ext cx="8360740" cy="209288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prstClr val="black"/>
                </a:solidFill>
                <a:latin typeface="Calibri" panose="020F0502020204030204"/>
              </a:rPr>
              <a:t>G</a:t>
            </a: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PP actions: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Require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high energy efficiency standards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for buildings &amp; products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Purchase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green electricity</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Shift to </a:t>
            </a:r>
            <a:r>
              <a:rPr kumimoji="0" lang="en-GB" sz="2400" b="1" i="0" u="none" strike="noStrike" kern="1200" cap="none" spc="0" normalizeH="0" baseline="0" noProof="0" dirty="0">
                <a:ln>
                  <a:noFill/>
                </a:ln>
                <a:solidFill>
                  <a:srgbClr val="008A88"/>
                </a:solidFill>
                <a:effectLst/>
                <a:uLnTx/>
                <a:uFillTx/>
                <a:latin typeface="Calibri" panose="020F0502020204030204"/>
                <a:ea typeface="+mn-ea"/>
                <a:cs typeface="+mn-cs"/>
              </a:rPr>
              <a:t>zero emission vehicles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(&amp; encourage suppliers to do the same)</a:t>
            </a:r>
          </a:p>
        </p:txBody>
      </p:sp>
      <p:pic>
        <p:nvPicPr>
          <p:cNvPr id="10" name="Picture 2" descr="Industry, Smoke, Chimney, Pollution, Exhaust Gases">
            <a:extLst>
              <a:ext uri="{FF2B5EF4-FFF2-40B4-BE49-F238E27FC236}">
                <a16:creationId xmlns:a16="http://schemas.microsoft.com/office/drawing/2014/main" id="{2B215EB8-0287-BB06-C3E4-69F7D26E6B96}"/>
              </a:ext>
            </a:extLst>
          </p:cNvPr>
          <p:cNvPicPr>
            <a:picLocks noChangeAspect="1" noChangeArrowheads="1"/>
          </p:cNvPicPr>
          <p:nvPr/>
        </p:nvPicPr>
        <p:blipFill>
          <a:blip r:embed="rId4" cstate="print"/>
          <a:srcRect/>
          <a:stretch>
            <a:fillRect/>
          </a:stretch>
        </p:blipFill>
        <p:spPr bwMode="auto">
          <a:xfrm>
            <a:off x="9112768" y="657910"/>
            <a:ext cx="2880000" cy="2160000"/>
          </a:xfrm>
          <a:prstGeom prst="rect">
            <a:avLst/>
          </a:prstGeom>
          <a:noFill/>
        </p:spPr>
      </p:pic>
      <p:pic>
        <p:nvPicPr>
          <p:cNvPr id="14" name="Picture 13" descr="Alternative Energy, Business People, Businessman">
            <a:extLst>
              <a:ext uri="{FF2B5EF4-FFF2-40B4-BE49-F238E27FC236}">
                <a16:creationId xmlns:a16="http://schemas.microsoft.com/office/drawing/2014/main" id="{0AB82EA8-4451-02C6-B3AA-C7DC9C6278B1}"/>
              </a:ext>
            </a:extLst>
          </p:cNvPr>
          <p:cNvPicPr>
            <a:picLocks noChangeAspect="1" noChangeArrowheads="1"/>
          </p:cNvPicPr>
          <p:nvPr/>
        </p:nvPicPr>
        <p:blipFill>
          <a:blip r:embed="rId5" cstate="print"/>
          <a:srcRect/>
          <a:stretch>
            <a:fillRect/>
          </a:stretch>
        </p:blipFill>
        <p:spPr bwMode="auto">
          <a:xfrm>
            <a:off x="673768" y="3813742"/>
            <a:ext cx="2689206" cy="1865637"/>
          </a:xfrm>
          <a:prstGeom prst="rect">
            <a:avLst/>
          </a:prstGeom>
          <a:noFill/>
        </p:spPr>
      </p:pic>
    </p:spTree>
    <p:custDataLst>
      <p:tags r:id="rId1"/>
    </p:custDataLst>
    <p:extLst>
      <p:ext uri="{BB962C8B-B14F-4D97-AF65-F5344CB8AC3E}">
        <p14:creationId xmlns:p14="http://schemas.microsoft.com/office/powerpoint/2010/main" val="13014045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73F2CD4B-3919-4F23-9C05-C1BBF7C59CAD}" vid="{D0772D07-56F6-4C76-B147-9B5A864D91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10235</TotalTime>
  <Words>4334</Words>
  <Application>Microsoft Office PowerPoint</Application>
  <PresentationFormat>Widescreen</PresentationFormat>
  <Paragraphs>421</Paragraphs>
  <Slides>34</Slides>
  <Notes>29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Akkurat</vt:lpstr>
      <vt:lpstr>Aptos</vt:lpstr>
      <vt:lpstr>Arial</vt:lpstr>
      <vt:lpstr>Calibri</vt:lpstr>
      <vt:lpstr>Calibri Light</vt:lpstr>
      <vt:lpstr>ElsevierGulliver</vt:lpstr>
      <vt:lpstr>FoundersGrotesk-Light</vt:lpstr>
      <vt:lpstr>Proxima Nova Rg</vt:lpstr>
      <vt:lpstr>Symbol</vt:lpstr>
      <vt:lpstr>1_Office Theme</vt:lpstr>
      <vt:lpstr>Out of the Shadows: Promoting Green &amp; Ethical Public Procurement –  From theory to practice</vt:lpstr>
      <vt:lpstr>Bringing procurement out of the shadows….</vt:lpstr>
      <vt:lpstr>PowerPoint Presentation</vt:lpstr>
      <vt:lpstr>PowerPoint Presentation</vt:lpstr>
      <vt:lpstr>Academic articles: “Green Public Procurement” 2010-23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LIFE CYCLE CONSIDERATIONS</vt:lpstr>
      <vt:lpstr>PowerPoint Presentation</vt:lpstr>
      <vt:lpstr>PowerPoint Presentation</vt:lpstr>
      <vt:lpstr>PowerPoint Presentation</vt:lpstr>
      <vt:lpstr>PowerPoint Presentation</vt:lpstr>
      <vt:lpstr>….and here in Rwanda</vt:lpstr>
      <vt:lpstr>Green public procurement:  Harnessing the Power</vt:lpstr>
      <vt:lpstr>Governance – structures and stakeholders</vt:lpstr>
      <vt:lpstr>Harnessing the power of  sustainable procurement</vt:lpstr>
      <vt:lpstr>Capacity – systems tools and processes The Procurement Journey</vt:lpstr>
      <vt:lpstr>Harnessing the power of  sustainable procurement</vt:lpstr>
      <vt:lpstr>Data </vt:lpstr>
      <vt:lpstr>SADC Umbrella M&amp;E Framework</vt:lpstr>
      <vt:lpstr>Harnessing the power of  sustainable procurement</vt:lpstr>
      <vt:lpstr>Innovation &amp; Market Engagement</vt:lpstr>
      <vt:lpstr>Conclusion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 of the Shadows: Sustainable Public Procurement Strategy for Developing Countries</dc:title>
  <dc:creator>Alastair Merrill</dc:creator>
  <cp:lastModifiedBy>Alastair Merrill</cp:lastModifiedBy>
  <cp:revision>18</cp:revision>
  <dcterms:created xsi:type="dcterms:W3CDTF">2024-07-16T08:33:16Z</dcterms:created>
  <dcterms:modified xsi:type="dcterms:W3CDTF">2024-10-31T15:12:32Z</dcterms:modified>
</cp:coreProperties>
</file>