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141411950" r:id="rId2"/>
    <p:sldId id="2141411951" r:id="rId3"/>
    <p:sldId id="2141411954" r:id="rId4"/>
    <p:sldId id="2141411952" r:id="rId5"/>
    <p:sldId id="2141411953" r:id="rId6"/>
    <p:sldId id="2141411955" r:id="rId7"/>
    <p:sldId id="321" r:id="rId8"/>
    <p:sldId id="214141195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5" autoAdjust="0"/>
    <p:restoredTop sz="94660"/>
  </p:normalViewPr>
  <p:slideViewPr>
    <p:cSldViewPr snapToGrid="0">
      <p:cViewPr varScale="1">
        <p:scale>
          <a:sx n="59" d="100"/>
          <a:sy n="59" d="100"/>
        </p:scale>
        <p:origin x="66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A864-8603-4346-9D8F-35DD39A4F6C7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F58CB-0BCB-4278-B9D4-5D9D3AB68C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121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AGENDA</a:t>
            </a:r>
          </a:p>
          <a:p>
            <a:r>
              <a:rPr lang="en-US" dirty="0"/>
              <a:t>1. Introduction</a:t>
            </a:r>
          </a:p>
          <a:p>
            <a:r>
              <a:rPr lang="en-US" dirty="0"/>
              <a:t>2. </a:t>
            </a:r>
            <a:r>
              <a:rPr lang="en-US" sz="1200" dirty="0"/>
              <a:t>Sustainable Public Procurement (</a:t>
            </a:r>
            <a:r>
              <a:rPr lang="en-US" dirty="0"/>
              <a:t>SPP) in context - </a:t>
            </a:r>
            <a:r>
              <a:rPr lang="en-US" sz="1200" dirty="0"/>
              <a:t>The public sector and sustainable procurement </a:t>
            </a:r>
            <a:endParaRPr lang="en-US" sz="1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200" dirty="0"/>
              <a:t>3. SPP in context: policy, strategy &amp; action plans</a:t>
            </a:r>
          </a:p>
          <a:p>
            <a:pPr marL="0" indent="0">
              <a:buNone/>
            </a:pPr>
            <a:r>
              <a:rPr lang="en-US" sz="1200" dirty="0"/>
              <a:t>4. Planning and prioritizing: introducing tools and techniques</a:t>
            </a:r>
          </a:p>
          <a:p>
            <a:pPr marL="0" indent="0">
              <a:buNone/>
            </a:pPr>
            <a:r>
              <a:rPr lang="en-US" sz="1200" dirty="0"/>
              <a:t>5. Developing tender documents	</a:t>
            </a:r>
            <a:r>
              <a:rPr lang="en-US" sz="1200" dirty="0">
                <a:solidFill>
                  <a:srgbClr val="FF0000"/>
                </a:solidFill>
              </a:rPr>
              <a:t> 	</a:t>
            </a:r>
          </a:p>
          <a:p>
            <a:pPr marL="0" indent="0">
              <a:buNone/>
            </a:pPr>
            <a:r>
              <a:rPr lang="en-US" sz="1200" dirty="0"/>
              <a:t>6. Developing the specification </a:t>
            </a:r>
          </a:p>
          <a:p>
            <a:pPr marL="0" indent="0">
              <a:buNone/>
            </a:pPr>
            <a:r>
              <a:rPr lang="en-US" sz="1200" dirty="0"/>
              <a:t>7. Supplier selection</a:t>
            </a:r>
          </a:p>
          <a:p>
            <a:pPr marL="0" indent="0">
              <a:buNone/>
            </a:pPr>
            <a:r>
              <a:rPr lang="en-US" sz="1200" dirty="0"/>
              <a:t>8. Evaluating bids and awarding the contract					 	</a:t>
            </a:r>
          </a:p>
          <a:p>
            <a:pPr marL="0" indent="0">
              <a:buNone/>
            </a:pPr>
            <a:r>
              <a:rPr lang="en-US" sz="1200" dirty="0"/>
              <a:t>9.  Contract and supplier management</a:t>
            </a:r>
          </a:p>
          <a:p>
            <a:pPr marL="0" indent="0">
              <a:buNone/>
            </a:pPr>
            <a:r>
              <a:rPr lang="en-US" sz="1200" dirty="0"/>
              <a:t>10. Monitoring and reporting	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200" dirty="0"/>
              <a:t>11. Summary, Personal Action Plans, Next Steps and Close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b="1" dirty="0"/>
          </a:p>
          <a:p>
            <a:endParaRPr lang="en-US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D82B1D-4E4C-4AF7-947C-D6C1450ED3BE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619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9DBC7-3FC2-B04B-D3E1-B6BD8222B7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4B3529-B879-7F1E-799C-1E34116F8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FD0C6-C410-C23A-30E7-CF18D3393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EF71024-1423-FA79-EEB1-1ED0F5202E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03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19E76-7292-F957-6B4C-94506681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20966F-EAC3-3C02-51F6-56AB24F25B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50099-F323-7740-2EAD-7710971347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806E5-B935-2870-6E0C-9C263EF38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376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BCF5F0-643D-8092-5A02-C9FE0EB26A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E9CC28-26A3-9FDA-79A4-DAC86BEC7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14FEC-4D70-10F8-AB01-B58E986124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23F25-CB0C-114D-3AD0-BF6591E40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761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FA25C-2A57-FB25-554C-C4EE9E2F8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18337-0053-93AD-8584-13A9DA18C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6A5FB-9271-5F8F-0BF4-43BB0E74E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5AAB534-7914-8ABD-6A3C-F5FF60C816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4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1B934-C6D2-A799-3954-1D125FA2E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38E58D-AF3B-7B75-AE86-CE9BA28A4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F35AC-681B-4547-108E-A895B24AB9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4E957-AFC4-688C-85FE-1BC85170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636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E3556-0268-52B9-B4F7-427BD1F4B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DCECE-18E9-82AC-0F90-CF6DE05174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38A0B4-0763-BD49-6DDC-B9032EF94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640CCB-E3E8-3DE2-49F2-1330F85A8F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E59693-D412-2B6D-B8C7-3B012C1A7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223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914DA-4E79-81F0-D082-330AB3F02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A6F548-BFED-C726-C108-3C31E0DC8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6F6F50-A943-3D81-60F1-048C20D651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AB921F-4308-4B75-EF18-E15A465F3D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D5202F-B688-57DB-EE95-60BEEF3699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C84922-FFA9-F669-BAD2-12494FD09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D1B9F2-1F34-3B78-6704-D374CC93D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61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CCC21-0CBE-F66B-6D29-4D5C9E960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068941-962C-059B-525B-D16ED80D4F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332D3B-69B6-1700-D30C-4D5C53152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981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flip="none" rotWithShape="1">
          <a:gsLst>
            <a:gs pos="0">
              <a:schemeClr val="bg1"/>
            </a:gs>
            <a:gs pos="21000">
              <a:schemeClr val="bg1"/>
            </a:gs>
            <a:gs pos="75000">
              <a:schemeClr val="accent1">
                <a:lumMod val="40000"/>
                <a:lumOff val="60000"/>
              </a:schemeClr>
            </a:gs>
            <a:gs pos="99000">
              <a:schemeClr val="accent1">
                <a:lumMod val="20000"/>
                <a:lumOff val="80000"/>
              </a:schemeClr>
            </a:gs>
          </a:gsLst>
          <a:lin ang="13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224345-5F59-3D98-EECA-EE65C321AA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0B7F13-BC8B-46A7-50BC-6AFDD9CFE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606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2B10-0AD4-1C08-B1A6-5EF567716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CC5A4-F5F0-0F3C-6E21-2AB0F0915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AD170E-AA99-2EF2-9FCE-FAE014AF0F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DF55E3-49DD-71B7-EB68-5D7B412828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C581A-B3DF-5673-D8AF-569CED0D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909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E2D4B-AECD-442E-C6EF-7B83E3B55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58F6FD-C09A-7B6F-B760-ACE0C34194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6AE605-2FA5-A379-EDCC-C8E2456F12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EC23B1-3C51-E7F7-DC40-C5FAD1E023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58AD8-9952-D930-CC35-E125B04A1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6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21000">
              <a:schemeClr val="bg1"/>
            </a:gs>
            <a:gs pos="7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1EDC18-0261-F493-4AD8-8118ADB74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0C3644-B85A-B367-0190-95ADE9F4C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E8C50-647C-6DE6-3CC0-EC5D548BE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F173C5-4A79-B5E3-DE24-98CADB3B706E}"/>
              </a:ext>
            </a:extLst>
          </p:cNvPr>
          <p:cNvSpPr txBox="1"/>
          <p:nvPr userDrawn="1"/>
        </p:nvSpPr>
        <p:spPr>
          <a:xfrm>
            <a:off x="9600649" y="6458384"/>
            <a:ext cx="2782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www.merrill-solutions.com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F480760-8414-2B20-0323-EB1A85DB25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ABDF95-94E0-46C3-AA0D-D8F564803062}" type="datetimeFigureOut">
              <a:rPr lang="en-GB" smtClean="0"/>
              <a:t>31/10/2024</a:t>
            </a:fld>
            <a:endParaRPr lang="en-GB"/>
          </a:p>
        </p:txBody>
      </p:sp>
      <p:pic>
        <p:nvPicPr>
          <p:cNvPr id="11" name="Picture 10" descr="A blue and white logo&#10;&#10;Description automatically generated">
            <a:extLst>
              <a:ext uri="{FF2B5EF4-FFF2-40B4-BE49-F238E27FC236}">
                <a16:creationId xmlns:a16="http://schemas.microsoft.com/office/drawing/2014/main" id="{1D278CC7-06C4-F68C-B4A9-63E07FA46BB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400" y="5709084"/>
            <a:ext cx="11430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8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rrill-solutions.com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errill-solutions.com/WLSM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661246-DE38-725E-B113-5BE16779DE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Strengthening capacity to enhance procurement performance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9562A3A-3085-517A-588E-26882D994D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79392"/>
            <a:ext cx="9144000" cy="978408"/>
          </a:xfrm>
        </p:spPr>
        <p:txBody>
          <a:bodyPr>
            <a:normAutofit/>
          </a:bodyPr>
          <a:lstStyle/>
          <a:p>
            <a:r>
              <a:rPr lang="en-GB" sz="3200" dirty="0"/>
              <a:t>Alastair Merrill</a:t>
            </a:r>
          </a:p>
        </p:txBody>
      </p:sp>
    </p:spTree>
    <p:extLst>
      <p:ext uri="{BB962C8B-B14F-4D97-AF65-F5344CB8AC3E}">
        <p14:creationId xmlns:p14="http://schemas.microsoft.com/office/powerpoint/2010/main" val="2832147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4E9EF-F8B2-2791-D99F-D0A46735C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Procurement as a profession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D3204-5BFA-4B36-578E-CAF7B7D9C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Common standards</a:t>
            </a:r>
          </a:p>
          <a:p>
            <a:r>
              <a:rPr lang="en-GB" dirty="0"/>
              <a:t>Tools &amp; techniques</a:t>
            </a:r>
          </a:p>
          <a:p>
            <a:r>
              <a:rPr lang="en-GB" dirty="0"/>
              <a:t>Technical skills complemented by “soft skills” – leadership</a:t>
            </a:r>
          </a:p>
          <a:p>
            <a:r>
              <a:rPr lang="en-GB" dirty="0"/>
              <a:t>Multidisciplinary teams – procurement, analytical, financial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6962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B41D4-8D4F-3385-025F-5552296DB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Identifying the priorities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9A43A-2F9E-42EC-5BD3-0ACD62288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Change programmes such as </a:t>
            </a:r>
            <a:r>
              <a:rPr lang="en-GB" dirty="0" err="1"/>
              <a:t>ePS</a:t>
            </a:r>
            <a:r>
              <a:rPr lang="en-GB" dirty="0"/>
              <a:t> good opportunity</a:t>
            </a:r>
          </a:p>
          <a:p>
            <a:r>
              <a:rPr lang="en-GB" dirty="0"/>
              <a:t>Personal skills profiles</a:t>
            </a:r>
          </a:p>
          <a:p>
            <a:r>
              <a:rPr lang="en-GB" dirty="0"/>
              <a:t>Incentives – qualifications and promotion</a:t>
            </a:r>
          </a:p>
          <a:p>
            <a:r>
              <a:rPr lang="en-GB" dirty="0"/>
              <a:t>Gap analysis</a:t>
            </a:r>
          </a:p>
        </p:txBody>
      </p:sp>
    </p:spTree>
    <p:extLst>
      <p:ext uri="{BB962C8B-B14F-4D97-AF65-F5344CB8AC3E}">
        <p14:creationId xmlns:p14="http://schemas.microsoft.com/office/powerpoint/2010/main" val="2967184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957AE-9FB5-1A76-D772-CAF0C9250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capability - </a:t>
            </a:r>
            <a:r>
              <a:rPr lang="en-GB" dirty="0" err="1"/>
              <a:t>ProcurCompEU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A1B3C-98DD-D61D-8672-D2F5A2000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Assesses competencies across an organisation or procurement regime</a:t>
            </a:r>
          </a:p>
          <a:p>
            <a:r>
              <a:rPr lang="en-GB" dirty="0"/>
              <a:t>Procurement specific – pre-award, post-award, “horizontal”</a:t>
            </a:r>
          </a:p>
          <a:p>
            <a:r>
              <a:rPr lang="en-GB" dirty="0"/>
              <a:t>“soft” competencies – people skills, performance, personal development</a:t>
            </a:r>
          </a:p>
          <a:p>
            <a:r>
              <a:rPr lang="en-GB" dirty="0"/>
              <a:t>Comprehensive but resource intensive – 5 stage process</a:t>
            </a:r>
          </a:p>
          <a:p>
            <a:r>
              <a:rPr lang="en-GB" dirty="0"/>
              <a:t>Allows holistic approach</a:t>
            </a:r>
          </a:p>
        </p:txBody>
      </p:sp>
    </p:spTree>
    <p:extLst>
      <p:ext uri="{BB962C8B-B14F-4D97-AF65-F5344CB8AC3E}">
        <p14:creationId xmlns:p14="http://schemas.microsoft.com/office/powerpoint/2010/main" val="756623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E9033-BC7E-A5CA-0D08-ABF163115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Simpler alternatives </a:t>
            </a:r>
            <a:br>
              <a:rPr lang="en-GB" dirty="0"/>
            </a:br>
            <a:r>
              <a:rPr lang="en-GB" sz="4000" dirty="0"/>
              <a:t>MSL maturity matrix – 8 areas of capability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79F78-5761-8BB2-2B06-F911F8B215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2117725"/>
          </a:xfrm>
        </p:spPr>
        <p:txBody>
          <a:bodyPr/>
          <a:lstStyle/>
          <a:p>
            <a:r>
              <a:rPr lang="en-GB" dirty="0"/>
              <a:t>Planning and analysis</a:t>
            </a:r>
          </a:p>
          <a:p>
            <a:r>
              <a:rPr lang="en-GB" dirty="0"/>
              <a:t>Processes</a:t>
            </a:r>
          </a:p>
          <a:p>
            <a:r>
              <a:rPr lang="en-GB" dirty="0"/>
              <a:t>Client service</a:t>
            </a:r>
          </a:p>
          <a:p>
            <a:r>
              <a:rPr lang="en-GB" dirty="0"/>
              <a:t>Technology and tools</a:t>
            </a:r>
          </a:p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C209333-B45C-0699-AC36-D9BC8768CD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2117725"/>
          </a:xfrm>
        </p:spPr>
        <p:txBody>
          <a:bodyPr/>
          <a:lstStyle/>
          <a:p>
            <a:r>
              <a:rPr lang="en-GB" dirty="0"/>
              <a:t>Policies and support</a:t>
            </a:r>
          </a:p>
          <a:p>
            <a:r>
              <a:rPr lang="en-GB" dirty="0"/>
              <a:t>Oversight and governance</a:t>
            </a:r>
          </a:p>
          <a:p>
            <a:r>
              <a:rPr lang="en-GB" dirty="0"/>
              <a:t>Green procurement</a:t>
            </a:r>
          </a:p>
          <a:p>
            <a:r>
              <a:rPr lang="en-GB" dirty="0"/>
              <a:t>Supplier access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754201-A1FE-2A96-DD30-DD00367BADA4}"/>
              </a:ext>
            </a:extLst>
          </p:cNvPr>
          <p:cNvSpPr txBox="1"/>
          <p:nvPr/>
        </p:nvSpPr>
        <p:spPr>
          <a:xfrm>
            <a:off x="1040130" y="4309110"/>
            <a:ext cx="93954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Applicable at contracting authority, regulatory body or individual level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Basis for conversation – current level of capability on 5 point scale (“as is”) and ambition for improvement (“to be”)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Each capability area identifies common good practices, build descriptors on a 5 point scale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Limited – developing – norm – best practice – world class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Don’t aspire to be world class in everything!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More available on 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  <a:hlinkClick r:id="rId2"/>
              </a:rPr>
              <a:t>www.Merrill-solutions.com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9222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C487B-712C-31AF-0D05-C251C8E8D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Role of training centres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DE2D7-2DB6-E26E-3C31-0563EF1BC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SPP courses run from GIMPA in Ghana, IRCOP in Senegal</a:t>
            </a:r>
          </a:p>
          <a:p>
            <a:r>
              <a:rPr lang="en-GB" dirty="0"/>
              <a:t>Bring together practitioners from across the region</a:t>
            </a:r>
          </a:p>
          <a:p>
            <a:r>
              <a:rPr lang="en-GB" dirty="0"/>
              <a:t>Skills development but also create network</a:t>
            </a:r>
          </a:p>
          <a:p>
            <a:r>
              <a:rPr lang="en-GB" dirty="0"/>
              <a:t>In-person versus on-line</a:t>
            </a:r>
          </a:p>
        </p:txBody>
      </p:sp>
      <p:pic>
        <p:nvPicPr>
          <p:cNvPr id="4" name="Picture 10" descr="RACOP, African Public Procurement Network">
            <a:extLst>
              <a:ext uri="{FF2B5EF4-FFF2-40B4-BE49-F238E27FC236}">
                <a16:creationId xmlns:a16="http://schemas.microsoft.com/office/drawing/2014/main" id="{4B09BA03-438F-0B8D-6241-9950E1C1A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38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F7635C-8FE4-A36B-E3BA-9D1C34BC1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5713" y="2805387"/>
            <a:ext cx="2024047" cy="2456901"/>
          </a:xfrm>
          <a:prstGeom prst="rect">
            <a:avLst/>
          </a:prstGeom>
        </p:spPr>
      </p:pic>
      <p:pic>
        <p:nvPicPr>
          <p:cNvPr id="6" name="Picture 4" descr="GIMPA/World Bank launches Sustainable ...">
            <a:extLst>
              <a:ext uri="{FF2B5EF4-FFF2-40B4-BE49-F238E27FC236}">
                <a16:creationId xmlns:a16="http://schemas.microsoft.com/office/drawing/2014/main" id="{B9E05DF5-4A05-DDA7-D560-282775426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555" y="4390750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018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8A59B-33F1-ACEE-4740-110CA139A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9915"/>
            <a:ext cx="10515600" cy="1325563"/>
          </a:xfrm>
        </p:spPr>
        <p:txBody>
          <a:bodyPr/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Open Sans ExtraBold" panose="020B0906030804020204" pitchFamily="34" charset="0"/>
                <a:cs typeface="Open Sans ExtraBold" panose="020B0906030804020204" pitchFamily="34" charset="0"/>
              </a:rPr>
              <a:t>SPP Course in Africa West</a:t>
            </a:r>
            <a:b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2761AC-386C-3EEC-851E-E2D8D090F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011" y="1764809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1. Introduction</a:t>
            </a:r>
          </a:p>
          <a:p>
            <a:pPr marL="0" indent="0">
              <a:buNone/>
            </a:pPr>
            <a:r>
              <a:rPr lang="en-US" sz="1800" dirty="0"/>
              <a:t>2. Sustainable Public Procurement (SPP) in context: The public sector and sustainable procurement </a:t>
            </a:r>
          </a:p>
          <a:p>
            <a:pPr marL="0" indent="0">
              <a:buNone/>
            </a:pPr>
            <a:r>
              <a:rPr lang="en-US" sz="1800" dirty="0"/>
              <a:t>3. SPP in context: policy, strategy &amp; action plans</a:t>
            </a:r>
          </a:p>
          <a:p>
            <a:pPr marL="0" indent="0">
              <a:buNone/>
            </a:pPr>
            <a:r>
              <a:rPr lang="en-US" sz="1800" dirty="0"/>
              <a:t>4. Planning and prioritizing: introducing tools and techniques</a:t>
            </a:r>
          </a:p>
          <a:p>
            <a:pPr marL="0" indent="0">
              <a:buNone/>
            </a:pPr>
            <a:r>
              <a:rPr lang="en-US" sz="1800" dirty="0"/>
              <a:t>5. Developing tender documents </a:t>
            </a:r>
            <a:r>
              <a:rPr lang="en-US" sz="1800" dirty="0">
                <a:solidFill>
                  <a:srgbClr val="FF0000"/>
                </a:solidFill>
              </a:rPr>
              <a:t> 	</a:t>
            </a:r>
          </a:p>
          <a:p>
            <a:pPr marL="0" indent="0">
              <a:buNone/>
            </a:pPr>
            <a:r>
              <a:rPr lang="en-US" sz="1800" dirty="0"/>
              <a:t>6. Developing the specification </a:t>
            </a:r>
          </a:p>
          <a:p>
            <a:pPr marL="0" indent="0">
              <a:buNone/>
            </a:pPr>
            <a:r>
              <a:rPr lang="en-US" sz="1800" dirty="0"/>
              <a:t>7. Supplier selection</a:t>
            </a:r>
          </a:p>
          <a:p>
            <a:pPr marL="0" indent="0">
              <a:buNone/>
            </a:pPr>
            <a:r>
              <a:rPr lang="en-US" sz="1800" dirty="0"/>
              <a:t>8. Evaluating bids and awarding the contract					 	</a:t>
            </a:r>
          </a:p>
          <a:p>
            <a:pPr marL="0" indent="0">
              <a:buNone/>
            </a:pPr>
            <a:r>
              <a:rPr lang="en-US" sz="1800" dirty="0"/>
              <a:t>9.  Contract and supplier management</a:t>
            </a:r>
          </a:p>
          <a:p>
            <a:pPr marL="0" indent="0">
              <a:buNone/>
            </a:pPr>
            <a:r>
              <a:rPr lang="en-US" sz="1800" dirty="0"/>
              <a:t>10. Monitoring and reporting	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800" dirty="0"/>
              <a:t>11. Summary, Personal Action Plans, Next Steps and Close</a:t>
            </a:r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</p:txBody>
      </p:sp>
      <p:pic>
        <p:nvPicPr>
          <p:cNvPr id="7" name="Picture 6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21540B68-0C1E-75C6-B8E5-49A8883A54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1357">
            <a:off x="9119462" y="2811975"/>
            <a:ext cx="2727059" cy="2045294"/>
          </a:xfrm>
          <a:prstGeom prst="rect">
            <a:avLst/>
          </a:prstGeom>
        </p:spPr>
      </p:pic>
      <p:pic>
        <p:nvPicPr>
          <p:cNvPr id="9" name="Picture 8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31FA3794-88D7-9CFA-33E5-99F362C8AB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1860">
            <a:off x="9316663" y="416200"/>
            <a:ext cx="2159510" cy="16196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B21838-CC31-6EFA-461A-418F58ED50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80550">
            <a:off x="6047405" y="3649683"/>
            <a:ext cx="4304852" cy="217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385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2A5B8-B90D-175B-CFF8-0DC073C62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Don’t forget the market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D3219-0AC6-7F96-CD47-498FF2089C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0658"/>
            <a:ext cx="10515600" cy="4351338"/>
          </a:xfrm>
        </p:spPr>
        <p:txBody>
          <a:bodyPr/>
          <a:lstStyle/>
          <a:p>
            <a:r>
              <a:rPr lang="en-GB" dirty="0"/>
              <a:t>Training and skills development similarly important for suppliers.</a:t>
            </a:r>
          </a:p>
          <a:p>
            <a:r>
              <a:rPr lang="en-GB" dirty="0"/>
              <a:t>Some countries specific supplier development programmes</a:t>
            </a:r>
          </a:p>
          <a:p>
            <a:r>
              <a:rPr lang="en-GB" dirty="0"/>
              <a:t>Established one in Scotland</a:t>
            </a:r>
          </a:p>
          <a:p>
            <a:r>
              <a:rPr lang="en-GB" dirty="0"/>
              <a:t>Tanzania – World Bank sponsored course for WLSMEs</a:t>
            </a:r>
          </a:p>
          <a:p>
            <a:r>
              <a:rPr lang="en-GB" dirty="0"/>
              <a:t>Working to develop models for other W African countries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05707F-0054-16DA-C86F-A83BF5213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967" y="4181224"/>
            <a:ext cx="3011375" cy="22438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0372E8-B791-B331-21D0-F475349762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010" y="4181224"/>
            <a:ext cx="2937613" cy="21654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6F3898-2109-26CE-852B-8DD7BD79915F}"/>
              </a:ext>
            </a:extLst>
          </p:cNvPr>
          <p:cNvSpPr txBox="1"/>
          <p:nvPr/>
        </p:nvSpPr>
        <p:spPr>
          <a:xfrm>
            <a:off x="6047393" y="6346664"/>
            <a:ext cx="38408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http://merrill-solutions.com/WLSME/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101829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73F2CD4B-3919-4F23-9C05-C1BBF7C59CAD}" vid="{D0772D07-56F6-4C76-B147-9B5A864D91D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491</Words>
  <Application>Microsoft Office PowerPoint</Application>
  <PresentationFormat>Widescreen</PresentationFormat>
  <Paragraphs>73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1_Office Theme</vt:lpstr>
      <vt:lpstr>Strengthening capacity to enhance procurement performance</vt:lpstr>
      <vt:lpstr>Procurement as a profession</vt:lpstr>
      <vt:lpstr>Identifying the priorities</vt:lpstr>
      <vt:lpstr>Measuring capability - ProcurCompEU</vt:lpstr>
      <vt:lpstr>Simpler alternatives  MSL maturity matrix – 8 areas of capability </vt:lpstr>
      <vt:lpstr>Role of training centres</vt:lpstr>
      <vt:lpstr>SPP Course in Africa West </vt:lpstr>
      <vt:lpstr>Don’t forget the market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Alastair Merrill</dc:creator>
  <cp:lastModifiedBy>Alastair Merrill</cp:lastModifiedBy>
  <cp:revision>1</cp:revision>
  <dcterms:created xsi:type="dcterms:W3CDTF">2024-10-31T16:44:41Z</dcterms:created>
  <dcterms:modified xsi:type="dcterms:W3CDTF">2024-10-31T16:55:41Z</dcterms:modified>
</cp:coreProperties>
</file>