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5"/>
  </p:notesMasterIdLst>
  <p:sldIdLst>
    <p:sldId id="256" r:id="rId2"/>
    <p:sldId id="685" r:id="rId3"/>
    <p:sldId id="671" r:id="rId4"/>
    <p:sldId id="675" r:id="rId5"/>
    <p:sldId id="665" r:id="rId6"/>
    <p:sldId id="666" r:id="rId7"/>
    <p:sldId id="680" r:id="rId8"/>
    <p:sldId id="660" r:id="rId9"/>
    <p:sldId id="681" r:id="rId10"/>
    <p:sldId id="682" r:id="rId11"/>
    <p:sldId id="683" r:id="rId12"/>
    <p:sldId id="684" r:id="rId13"/>
    <p:sldId id="656" r:id="rId14"/>
  </p:sldIdLst>
  <p:sldSz cx="12192000" cy="6858000"/>
  <p:notesSz cx="6797675" cy="987425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1pPr>
    <a:lvl2pPr marL="0" marR="0" indent="457165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2pPr>
    <a:lvl3pPr marL="0" marR="0" indent="914330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3pPr>
    <a:lvl4pPr marL="0" marR="0" indent="1371494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4pPr>
    <a:lvl5pPr marL="0" marR="0" indent="1828660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5pPr>
    <a:lvl6pPr marL="0" marR="0" indent="2285825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6pPr>
    <a:lvl7pPr marL="0" marR="0" indent="2742989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7pPr>
    <a:lvl8pPr marL="0" marR="0" indent="3200155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8pPr>
    <a:lvl9pPr marL="0" marR="0" indent="3657320" algn="l" defTabSz="9143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OpenSans-Regular"/>
        <a:ea typeface="OpenSans-Regular"/>
        <a:cs typeface="OpenSans-Regular"/>
        <a:sym typeface="OpenSans-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697856-B46E-6BAD-3432-DBF57F0EE2DF}" name="Szymon Łagowski" initials="SŁ" userId="1621f8adaf640c53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elak Janina" initials="BJ" lastIdx="1" clrIdx="0">
    <p:extLst>
      <p:ext uri="{19B8F6BF-5375-455C-9EA6-DF929625EA0E}">
        <p15:presenceInfo xmlns:p15="http://schemas.microsoft.com/office/powerpoint/2012/main" userId="S::jabi2@o365.nik.gov.pl::6f1810ac-e398-4ee8-9dbd-b4bafefbdc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BCBCB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BCEFA"/>
          </a:solidFill>
        </a:fill>
      </a:tcStyle>
    </a:wholeTbl>
    <a:band2H>
      <a:tcTxStyle/>
      <a:tcStyle>
        <a:tcBdr/>
        <a:fill>
          <a:solidFill>
            <a:srgbClr val="E7E8FD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FFCAD1"/>
          </a:solidFill>
        </a:fill>
      </a:tcStyle>
    </a:wholeTbl>
    <a:band2H>
      <a:tcTxStyle/>
      <a:tcStyle>
        <a:tcBdr/>
        <a:fill>
          <a:solidFill>
            <a:srgbClr val="FFE6EA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DCFE7"/>
          </a:solidFill>
        </a:fill>
      </a:tcStyle>
    </a:wholeTbl>
    <a:band2H>
      <a:tcTxStyle/>
      <a:tcStyle>
        <a:tcBdr/>
        <a:fill>
          <a:solidFill>
            <a:srgbClr val="E7E8F3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OpenSans-Regular"/>
          <a:ea typeface="OpenSans-Regular"/>
          <a:cs typeface="OpenSans-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1" autoAdjust="0"/>
    <p:restoredTop sz="90314" autoAdjust="0"/>
  </p:normalViewPr>
  <p:slideViewPr>
    <p:cSldViewPr snapToGrid="0" snapToObjects="1">
      <p:cViewPr varScale="1">
        <p:scale>
          <a:sx n="59" d="100"/>
          <a:sy n="59" d="100"/>
        </p:scale>
        <p:origin x="12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Shape 1566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7" name="Shape 1567"/>
          <p:cNvSpPr>
            <a:spLocks noGrp="1"/>
          </p:cNvSpPr>
          <p:nvPr>
            <p:ph type="body" sz="quarter" idx="1"/>
          </p:nvPr>
        </p:nvSpPr>
        <p:spPr>
          <a:xfrm>
            <a:off x="906357" y="4690269"/>
            <a:ext cx="4984962" cy="444341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5773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167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0975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81165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2754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71163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3399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1670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92088" y="738188"/>
            <a:ext cx="6543675" cy="36814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398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YTULO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092392-A7B9-15F8-B3BA-A94DFDE7EA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480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E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9E8249-30C5-E5A6-4A29-299E30E8696A}"/>
              </a:ext>
            </a:extLst>
          </p:cNvPr>
          <p:cNvSpPr/>
          <p:nvPr userDrawn="1"/>
        </p:nvSpPr>
        <p:spPr>
          <a:xfrm>
            <a:off x="1" y="0"/>
            <a:ext cx="1003852" cy="6858000"/>
          </a:xfrm>
          <a:prstGeom prst="rect">
            <a:avLst/>
          </a:prstGeom>
          <a:solidFill>
            <a:srgbClr val="F0F0F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3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PL" sz="1800" b="0" i="0" u="none" strike="noStrike" cap="none" spc="0" normalizeH="0" baseline="0">
              <a:ln>
                <a:noFill/>
              </a:ln>
              <a:solidFill>
                <a:srgbClr val="222222"/>
              </a:solidFill>
              <a:effectLst/>
              <a:uFillTx/>
              <a:latin typeface="OpenSans-Regular"/>
              <a:ea typeface="OpenSans-Regular"/>
              <a:cs typeface="OpenSans-Regular"/>
              <a:sym typeface="OpenSans-Regular"/>
            </a:endParaRP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D76C1A05-DA0B-038C-3042-4DD2CD01F7D3}"/>
              </a:ext>
            </a:extLst>
          </p:cNvPr>
          <p:cNvSpPr/>
          <p:nvPr userDrawn="1"/>
        </p:nvSpPr>
        <p:spPr>
          <a:xfrm>
            <a:off x="0" y="6291469"/>
            <a:ext cx="1003853" cy="566530"/>
          </a:xfrm>
          <a:prstGeom prst="rect">
            <a:avLst/>
          </a:prstGeom>
          <a:solidFill>
            <a:srgbClr val="FE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F0F0F0"/>
                </a:solidFill>
              </a:defRPr>
            </a:pPr>
            <a:endParaRPr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0FE635D1-1E3E-5A2A-26E1-8AA5F8B1912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391862" y="6443220"/>
            <a:ext cx="220128" cy="231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>
              <a:defRPr sz="800" b="1"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Title Text">
            <a:extLst>
              <a:ext uri="{FF2B5EF4-FFF2-40B4-BE49-F238E27FC236}">
                <a16:creationId xmlns:a16="http://schemas.microsoft.com/office/drawing/2014/main" id="{E61B393F-40C6-E823-401E-E372AB003C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54666" y="314343"/>
            <a:ext cx="9982201" cy="6000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rPr dirty="0"/>
              <a:t>Title Text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E26A15-C39D-0C30-00BC-9128E34A0B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28" y="234224"/>
            <a:ext cx="697796" cy="559289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669" r:id="rId2"/>
  </p:sldLayoutIdLst>
  <p:transition spd="med"/>
  <p:hf hdr="0" ftr="0" dt="0"/>
  <p:txStyles>
    <p:titleStyle>
      <a:lvl1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-100" baseline="0">
          <a:solidFill>
            <a:srgbClr val="003359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Montserrat Bold"/>
        </a:defRPr>
      </a:lvl1pPr>
      <a:lvl2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2pPr>
      <a:lvl3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3pPr>
      <a:lvl4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4pPr>
      <a:lvl5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5pPr>
      <a:lvl6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6pPr>
      <a:lvl7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7pPr>
      <a:lvl8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8pPr>
      <a:lvl9pPr marL="0" marR="0" indent="0" algn="l" defTabSz="91431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-100" baseline="0">
          <a:solidFill>
            <a:srgbClr val="222222"/>
          </a:solidFill>
          <a:uFillTx/>
          <a:latin typeface="Montserrat Bold"/>
          <a:ea typeface="Montserrat Bold"/>
          <a:cs typeface="Montserrat Bold"/>
          <a:sym typeface="Montserrat Bold"/>
        </a:defRPr>
      </a:lvl9pPr>
    </p:titleStyle>
    <p:bodyStyle>
      <a:lvl1pPr marL="0" marR="0" indent="0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1pPr>
      <a:lvl2pPr marL="0" marR="0" indent="0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2pPr>
      <a:lvl3pPr marL="0" marR="0" indent="0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3pPr>
      <a:lvl4pPr marL="0" marR="0" indent="0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4pPr>
      <a:lvl5pPr marL="0" marR="0" indent="0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5pPr>
      <a:lvl6pPr marL="2641362" marR="0" indent="-355568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6pPr>
      <a:lvl7pPr marL="3098522" marR="0" indent="-355568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7pPr>
      <a:lvl8pPr marL="3555680" marR="0" indent="-355568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8pPr>
      <a:lvl9pPr marL="4012838" marR="0" indent="-355568" algn="l" defTabSz="914318" rtl="0" latinLnBrk="0">
        <a:lnSpc>
          <a:spcPct val="15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22222"/>
          </a:solidFill>
          <a:uFillTx/>
          <a:latin typeface="OpenSans-Regular"/>
          <a:ea typeface="OpenSans-Regular"/>
          <a:cs typeface="OpenSans-Regular"/>
          <a:sym typeface="OpenSans-Regular"/>
        </a:defRPr>
      </a:lvl9pPr>
    </p:bodyStyle>
    <p:otherStyle>
      <a:lvl1pPr marL="0" marR="0" indent="0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1pPr>
      <a:lvl2pPr marL="0" marR="0" indent="457165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2pPr>
      <a:lvl3pPr marL="0" marR="0" indent="914330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3pPr>
      <a:lvl4pPr marL="0" marR="0" indent="1371494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4pPr>
      <a:lvl5pPr marL="0" marR="0" indent="1828660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5pPr>
      <a:lvl6pPr marL="0" marR="0" indent="2285825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6pPr>
      <a:lvl7pPr marL="0" marR="0" indent="2742989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7pPr>
      <a:lvl8pPr marL="0" marR="0" indent="3200155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8pPr>
      <a:lvl9pPr marL="0" marR="0" indent="3657320" algn="ctr" defTabSz="91433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Semi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58E0A81-62CF-7D3C-3969-4068C12AB3F4}"/>
              </a:ext>
            </a:extLst>
          </p:cNvPr>
          <p:cNvSpPr txBox="1"/>
          <p:nvPr/>
        </p:nvSpPr>
        <p:spPr>
          <a:xfrm>
            <a:off x="1233886" y="2295356"/>
            <a:ext cx="9247978" cy="22672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SUPREME AUDIT OFFICE </a:t>
            </a:r>
            <a:b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POLAND </a:t>
            </a:r>
            <a:b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(NIK)</a:t>
            </a:r>
            <a:b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E4DCD7-68E9-8586-F3C9-3D3AE0D05BFE}"/>
              </a:ext>
            </a:extLst>
          </p:cNvPr>
          <p:cNvSpPr txBox="1"/>
          <p:nvPr/>
        </p:nvSpPr>
        <p:spPr>
          <a:xfrm>
            <a:off x="685799" y="6110904"/>
            <a:ext cx="3518555" cy="2975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/>
            <a:r>
              <a:rPr lang="pl-P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Kigali</a:t>
            </a:r>
            <a:r>
              <a:rPr lang="en-P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, </a:t>
            </a:r>
            <a:r>
              <a:rPr lang="pl-P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13 </a:t>
            </a:r>
            <a:r>
              <a:rPr lang="pl-PL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November</a:t>
            </a:r>
            <a:r>
              <a:rPr lang="pl-P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 2024</a:t>
            </a:r>
            <a:endParaRPr lang="en-P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Helvetica Neue"/>
            </a:endParaRPr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55611F7D-0B68-4C35-8594-0024485D27E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pl-PL" smtClean="0"/>
              <a:t>9</a:t>
            </a:fld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42F8252-E535-40D6-9522-AA3CFED7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CONSTRUCTION OF A DRY RESERVOIR IN RACIBÓRZ</a:t>
            </a:r>
            <a:endParaRPr lang="pl-PL" sz="2800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6E5EB7B-E65D-4F15-AD6E-2D1277B5A8D8}"/>
              </a:ext>
            </a:extLst>
          </p:cNvPr>
          <p:cNvSpPr txBox="1"/>
          <p:nvPr/>
        </p:nvSpPr>
        <p:spPr>
          <a:xfrm>
            <a:off x="1001486" y="1088570"/>
            <a:ext cx="10994571" cy="49398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C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ontracting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authority: Regional Water Management Board in Gliwice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Procedure name: Completion of construction of a dry flood protection reservoir 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Racibórz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Dolny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Investment cost: approx. USD 500 million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Procedure: International Competitive Bidding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Sources of financing: World Bank, Council of Europe Development Bank, European Union, National Fund for Environmental Protection and Water Management, funds from the state budget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E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conomic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operator: 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Budimex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JSC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(leader) and 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Ferrovial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Agroman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JSC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Capacity of the facility: 185 million m3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Area: 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o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ver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26 km2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Length of dams around the reservoir: 22 km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Flood protection area: 600 km2</a:t>
            </a:r>
            <a:endParaRPr lang="pl-PL" altLang="pl-PL" sz="21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Goal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: </a:t>
            </a:r>
            <a:r>
              <a:rPr lang="pl-PL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P</a:t>
            </a:r>
            <a:r>
              <a:rPr lang="en-US" altLang="pl-PL" sz="21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rotection</a:t>
            </a:r>
            <a:r>
              <a:rPr lang="en-US" altLang="pl-PL" sz="21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against flooding of 2.5 million inhabitants of three voivodeships: Silesia, Opole and Lower Silesia.</a:t>
            </a:r>
            <a:endParaRPr lang="pl-PL" altLang="pl-PL" sz="2100" dirty="0">
              <a:solidFill>
                <a:srgbClr val="000066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14305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CF0EF0CB-D624-481C-8D8E-EC77648EBF1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pl-PL" smtClean="0"/>
              <a:t>10</a:t>
            </a:fld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4953C827-0E72-4A32-97E7-2D8EBAB09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PURCHASE OF ELECTRIC BUSES FOR THE CITY OF WARSAW</a:t>
            </a:r>
            <a:endParaRPr lang="pl-PL" sz="28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7D4ABCE-D431-41D3-9C9E-45258BF17841}"/>
              </a:ext>
            </a:extLst>
          </p:cNvPr>
          <p:cNvSpPr txBox="1"/>
          <p:nvPr/>
        </p:nvSpPr>
        <p:spPr>
          <a:xfrm>
            <a:off x="1354666" y="1208314"/>
            <a:ext cx="9982201" cy="46720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Contracting authority: City of Warsaw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Procedure name: Purchase and delivery of 30 electric buses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Cost: approx. USD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25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 million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Procedure: Open tender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Goal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: Reducing emissions of traffic pollutants and carbon dioxide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AU" altLang="pl-PL" sz="1800" dirty="0">
              <a:solidFill>
                <a:srgbClr val="000066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23897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8A8BCF37-3AAE-4BF0-8E96-5F63956367B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pl-PL" smtClean="0"/>
              <a:t>11</a:t>
            </a:fld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2A4E5004-5683-426A-B185-43945A321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4666" y="314343"/>
            <a:ext cx="10173305" cy="600058"/>
          </a:xfrm>
        </p:spPr>
        <p:txBody>
          <a:bodyPr/>
          <a:lstStyle/>
          <a:p>
            <a:pPr algn="ctr"/>
            <a:r>
              <a:rPr lang="en-US" sz="2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PURCHASE OF ELECTRIC CARS FOR 23 NATIONAL PARKS </a:t>
            </a:r>
            <a:br>
              <a:rPr lang="pl-PL" sz="2800" dirty="0"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en-US" sz="2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IN POLAND</a:t>
            </a:r>
            <a:endParaRPr lang="pl-PL" sz="28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1C4D2C3-50F4-4EE7-BFCB-BFA9AEDA3AC9}"/>
              </a:ext>
            </a:extLst>
          </p:cNvPr>
          <p:cNvSpPr txBox="1"/>
          <p:nvPr/>
        </p:nvSpPr>
        <p:spPr>
          <a:xfrm>
            <a:off x="1354665" y="1197429"/>
            <a:ext cx="9982202" cy="4376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Contracting authority: Babia Góra National Park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Procedure name: Purchase, marking and delivery of electric cars for 23 National Parks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Cost: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approx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.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 EUR 3,7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milion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Procedure: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O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pen tender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Goal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: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R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educing air pollution in National Parks in Poland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1541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618695-65FE-70AC-0F50-1943D23EA95E}"/>
              </a:ext>
            </a:extLst>
          </p:cNvPr>
          <p:cNvSpPr txBox="1"/>
          <p:nvPr/>
        </p:nvSpPr>
        <p:spPr>
          <a:xfrm>
            <a:off x="867265" y="2283611"/>
            <a:ext cx="10644433" cy="16517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0" indent="0" algn="ctr" eaLnBrk="1" hangingPunct="1">
              <a:buFontTx/>
              <a:buNone/>
            </a:pPr>
            <a:br>
              <a:rPr lang="ko-KR" altLang="en-US" sz="4400" dirty="0">
                <a:solidFill>
                  <a:schemeClr val="bg1"/>
                </a:solidFill>
              </a:rPr>
            </a:br>
            <a:r>
              <a:rPr lang="en-GB" altLang="ko-KR" sz="6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Thank</a:t>
            </a:r>
            <a:r>
              <a:rPr lang="pl-PL" altLang="ko-KR" sz="6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l-PL" altLang="ko-KR" sz="6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You</a:t>
            </a:r>
            <a:endParaRPr lang="pl-PL" altLang="pl-PL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10892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30112" y="6451068"/>
            <a:ext cx="143627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OpenSans-Regular"/>
              </a:rPr>
              <a:t>1</a:t>
            </a:fld>
            <a:endParaRPr>
              <a:latin typeface="OpenSans-Regular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3DC0D91-A822-439F-B0B1-D42FF8B54829}"/>
              </a:ext>
            </a:extLst>
          </p:cNvPr>
          <p:cNvSpPr txBox="1"/>
          <p:nvPr/>
        </p:nvSpPr>
        <p:spPr>
          <a:xfrm>
            <a:off x="1143000" y="1653594"/>
            <a:ext cx="10791825" cy="34901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Constitution of the Republic of Poland of 1997</a:t>
            </a:r>
          </a:p>
          <a:p>
            <a:pPr marL="800100" marR="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Supreme Audit Office of Poland (NIK)</a:t>
            </a:r>
          </a:p>
          <a:p>
            <a:pPr marL="800100" marR="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President of the Supreme Audit Office of Poland (NIK)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President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of NIK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is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elected by the Sejm (the lower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house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of the Parliament) with the consent of the </a:t>
            </a:r>
            <a:r>
              <a:rPr kumimoji="0" lang="en-AU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Senat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(the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upper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house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endParaRPr kumimoji="0" lang="en-AU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800100" marR="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Term of office: six-years (possible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re-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election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)</a:t>
            </a:r>
          </a:p>
          <a:p>
            <a:pPr marL="800100" marR="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Immunity of the President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Supreme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Audit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Office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Act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of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1994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048000" y="243048"/>
            <a:ext cx="6096000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  <a:t>SOUND LEGAL BASIS</a:t>
            </a:r>
            <a:b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  <a:t>AND HIGH PROFILE OF NIK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94490434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04464" y="6451068"/>
            <a:ext cx="194923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800" b="1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Sans-Regular"/>
                <a:ea typeface="Open Sans Semibold"/>
                <a:cs typeface="Open Sans Semibold"/>
                <a:sym typeface="Open Sans SemiBold"/>
              </a:rPr>
              <a:pPr marL="0" marR="0" lvl="0" indent="0" algn="ctr" defTabSz="91433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048000" y="497745"/>
            <a:ext cx="6096000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j-ea"/>
                <a:cs typeface="Calibri"/>
                <a:sym typeface="OpenSans-Regular"/>
              </a:rPr>
              <a:t>INTERNAL STRUCTURE (1)</a:t>
            </a:r>
            <a:endParaRPr kumimoji="0" lang="pl-PL" sz="18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sym typeface="OpenSans-Regular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569EAD4-2ED7-4E07-8743-EB540BA60FD2}"/>
              </a:ext>
            </a:extLst>
          </p:cNvPr>
          <p:cNvSpPr txBox="1"/>
          <p:nvPr/>
        </p:nvSpPr>
        <p:spPr>
          <a:xfrm>
            <a:off x="1455370" y="1378963"/>
            <a:ext cx="10491537" cy="40072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Department of Strategy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Audit Methodology &amp; Professional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  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Development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Legal Affairs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Department of Budget &amp; Finance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Economy, Public Assets &amp; </a:t>
            </a:r>
            <a:r>
              <a:rPr kumimoji="0" lang="en-GB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Privati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</a:t>
            </a:r>
            <a:r>
              <a:rPr kumimoji="0" lang="en-GB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ation</a:t>
            </a:r>
            <a:endParaRPr kumimoji="0" lang="en-GB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Infrastructure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Science, Education &amp; National Heritage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0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Department of Public Administration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39388682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04464" y="6451068"/>
            <a:ext cx="194923" cy="21544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800" b="1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Sans-Regular"/>
                <a:ea typeface="Open Sans Semibold"/>
                <a:cs typeface="Open Sans Semibold"/>
                <a:sym typeface="Open Sans SemiBold"/>
              </a:rPr>
              <a:pPr marL="0" marR="0" lvl="0" indent="0" algn="ctr" defTabSz="91433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048000" y="497745"/>
            <a:ext cx="6096000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j-ea"/>
                <a:cs typeface="Calibri"/>
                <a:sym typeface="OpenSans-Regular"/>
              </a:rPr>
              <a:t>INTERNAL STRUCTURE (2)</a:t>
            </a:r>
            <a:endParaRPr kumimoji="0" lang="pl-PL" sz="18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sym typeface="OpenSans-Regular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569EAD4-2ED7-4E07-8743-EB540BA60FD2}"/>
              </a:ext>
            </a:extLst>
          </p:cNvPr>
          <p:cNvSpPr txBox="1"/>
          <p:nvPr/>
        </p:nvSpPr>
        <p:spPr>
          <a:xfrm>
            <a:off x="1455370" y="1378963"/>
            <a:ext cx="10491537" cy="482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Department of National Defence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Public Order &amp; Internal Security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Labour, Social Affairs &amp; Family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Agriculture &amp; Rural Development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Environment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Department of Health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1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6 Regional Branches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(one in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each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administrative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region of Poland)</a:t>
            </a:r>
            <a:endParaRPr kumimoji="0" lang="en-GB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4 administrative departments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(IT,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Accounts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, Logistics,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Corporate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Services)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Internal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Unit, International Relations Unit,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Complaints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, Ad hoc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unit etc.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51338628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30112" y="6451068"/>
            <a:ext cx="143627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800" b="1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Sans-Regular"/>
                <a:ea typeface="Open Sans Semibold"/>
                <a:cs typeface="Open Sans Semibold"/>
                <a:sym typeface="Open Sans SemiBold"/>
              </a:rPr>
              <a:pPr marL="0" marR="0" lvl="0" indent="0" algn="ctr" defTabSz="91433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3DC0D91-A822-439F-B0B1-D42FF8B54829}"/>
              </a:ext>
            </a:extLst>
          </p:cNvPr>
          <p:cNvSpPr txBox="1"/>
          <p:nvPr/>
        </p:nvSpPr>
        <p:spPr>
          <a:xfrm>
            <a:off x="1251824" y="1421033"/>
            <a:ext cx="4072305" cy="432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NIK’s mandate covers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pl-PL" sz="24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all </a:t>
            </a:r>
            <a:r>
              <a:rPr kumimoji="0" lang="pl-PL" altLang="pl-PL" sz="24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central </a:t>
            </a:r>
            <a:r>
              <a:rPr kumimoji="0" lang="en-AU" altLang="pl-PL" sz="24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and local government bodies </a:t>
            </a:r>
            <a:endParaRPr kumimoji="0" lang="pl-PL" altLang="pl-PL" sz="2400" b="0" i="1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0" i="1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AU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 criteria: economy</a:t>
            </a:r>
            <a:r>
              <a:rPr kumimoji="0" lang="pl-PL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(</a:t>
            </a:r>
            <a:r>
              <a:rPr kumimoji="0" lang="en-AU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sound management</a:t>
            </a:r>
            <a:r>
              <a:rPr kumimoji="0" lang="pl-PL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)</a:t>
            </a:r>
            <a:r>
              <a:rPr kumimoji="0" lang="en-AU" altLang="pl-PL" sz="2400" b="0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, efficacy, integrity, and legality</a:t>
            </a:r>
            <a:endParaRPr kumimoji="0" lang="pl-PL" altLang="pl-PL" sz="2400" b="0" i="1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0" i="1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private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entities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&amp; 1% </a:t>
            </a:r>
            <a:b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</a:b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of PIT</a:t>
            </a:r>
            <a:endParaRPr kumimoji="0" lang="en-AU" altLang="pl-PL" sz="2400" b="0" i="1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995057" y="497745"/>
            <a:ext cx="7328819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sym typeface="OpenSans-Regular"/>
              </a:rPr>
              <a:t>AUDIT MANDATE</a:t>
            </a:r>
            <a:endParaRPr kumimoji="0" lang="pl-PL" sz="18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sym typeface="OpenSans-Regular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569EAD4-2ED7-4E07-8743-EB540BA60FD2}"/>
              </a:ext>
            </a:extLst>
          </p:cNvPr>
          <p:cNvSpPr txBox="1"/>
          <p:nvPr/>
        </p:nvSpPr>
        <p:spPr>
          <a:xfrm>
            <a:off x="6867873" y="1406441"/>
            <a:ext cx="3832211" cy="35668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NIK can also audit, </a:t>
            </a:r>
            <a:b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</a:b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other organisational units and enterprises, to the extent to which they use state or communal property or resources, or incur financial liabilities to the state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(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or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from the EU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budget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8674208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04464" y="6451068"/>
            <a:ext cx="194923" cy="21544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800" b="1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Sans-Regular"/>
                <a:ea typeface="Open Sans Semibold"/>
                <a:cs typeface="Open Sans Semibold"/>
                <a:sym typeface="Open Sans SemiBold"/>
              </a:rPr>
              <a:pPr marL="0" marR="0" lvl="0" indent="0" algn="ctr" defTabSz="91433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559497" y="497745"/>
            <a:ext cx="6096000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33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j-ea"/>
                <a:cs typeface="Calibri"/>
                <a:sym typeface="OpenSans-Regular"/>
              </a:rPr>
              <a:t>RESULTS OF OUR WORK IN 2023</a:t>
            </a:r>
            <a:endParaRPr kumimoji="0" lang="pl-PL" sz="18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OpenSans-Regular"/>
              <a:sym typeface="OpenSans-Regular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569EAD4-2ED7-4E07-8743-EB540BA60FD2}"/>
              </a:ext>
            </a:extLst>
          </p:cNvPr>
          <p:cNvSpPr txBox="1"/>
          <p:nvPr/>
        </p:nvSpPr>
        <p:spPr>
          <a:xfrm>
            <a:off x="1524001" y="1406441"/>
            <a:ext cx="9962146" cy="4524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Annual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Analysis of the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implementation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of the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state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budget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execution</a:t>
            </a:r>
            <a:r>
              <a:rPr kumimoji="0" lang="en-GB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and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monetary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policy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guidelines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and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1" i="1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Annual</a:t>
            </a:r>
            <a:r>
              <a:rPr kumimoji="0" lang="pl-PL" altLang="pl-PL" sz="2400" b="1" i="1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Activity Report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submitted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and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presented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to the Sejm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191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subjects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(85 planned+106 ad hoc)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1873  single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entity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audits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1507</a:t>
            </a:r>
            <a:r>
              <a:rPr kumimoji="0" lang="en-US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entities audited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245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common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and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audits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commissioned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by the NIK to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other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state</a:t>
            </a:r>
            <a:r>
              <a:rPr kumimoji="0" lang="pl-PL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kumimoji="0" lang="pl-PL" altLang="pl-PL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inspections</a:t>
            </a: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OpenSans-Regular"/>
              <a:ea typeface="+mn-ea"/>
              <a:cs typeface="Helvetica"/>
              <a:sym typeface="OpenSans-Regula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OpenSans-Regular"/>
                <a:ea typeface="+mn-ea"/>
                <a:cs typeface="Helvetica"/>
                <a:sym typeface="OpenSans-Regular"/>
              </a:rPr>
              <a:t>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83 de lege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ferenda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proposals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5201 post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audit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recommendations</a:t>
            </a:r>
            <a:endParaRPr lang="en-US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6 i</a:t>
            </a:r>
            <a:r>
              <a:rPr lang="en-GB" altLang="pl-PL" sz="2400" dirty="0" err="1">
                <a:solidFill>
                  <a:srgbClr val="000066"/>
                </a:solidFill>
                <a:ea typeface="+mn-ea"/>
                <a:cs typeface="+mn-cs"/>
              </a:rPr>
              <a:t>nternational</a:t>
            </a:r>
            <a:r>
              <a:rPr lang="en-GB" altLang="pl-PL" sz="2400" dirty="0">
                <a:solidFill>
                  <a:srgbClr val="000066"/>
                </a:solidFill>
                <a:ea typeface="+mn-ea"/>
                <a:cs typeface="+mn-cs"/>
              </a:rPr>
              <a:t> and parallel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GB" altLang="pl-PL" sz="2400" dirty="0">
                <a:solidFill>
                  <a:srgbClr val="000066"/>
                </a:solidFill>
                <a:ea typeface="+mn-ea"/>
                <a:cs typeface="+mn-cs"/>
              </a:rPr>
              <a:t>audits 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3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audits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of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international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organisations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5871781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3304675" y="515500"/>
            <a:ext cx="6096000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000066"/>
                </a:solidFill>
              </a:rPr>
              <a:t>INTERNATIONAL ACTIVITY</a:t>
            </a:r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569EAD4-2ED7-4E07-8743-EB540BA60FD2}"/>
              </a:ext>
            </a:extLst>
          </p:cNvPr>
          <p:cNvSpPr txBox="1"/>
          <p:nvPr/>
        </p:nvSpPr>
        <p:spPr>
          <a:xfrm>
            <a:off x="1175657" y="1330141"/>
            <a:ext cx="11016343" cy="4974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E</a:t>
            </a:r>
            <a:r>
              <a:rPr lang="en-AU" altLang="pl-PL" sz="2400" dirty="0" err="1">
                <a:solidFill>
                  <a:srgbClr val="000066"/>
                </a:solidFill>
                <a:ea typeface="+mn-ea"/>
                <a:cs typeface="+mn-cs"/>
              </a:rPr>
              <a:t>xternal</a:t>
            </a: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auditor of the European Organisation for Nuclear Research CERN (2013-2017)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External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auditor of the Council of Europe for 201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4</a:t>
            </a: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-201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9</a:t>
            </a: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External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auditor of OECD (2018-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ongoing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)</a:t>
            </a:r>
            <a:endParaRPr lang="en-AU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Member of the Board of Auditors of the ATHENA Mechanism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(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currently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European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Peace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Facility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)</a:t>
            </a:r>
            <a:endParaRPr lang="en-AU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Member of the College of Auditors of the European Union Institute for Security Study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(</a:t>
            </a: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EUISS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) (2014-2017)</a:t>
            </a:r>
            <a:endParaRPr lang="en-AU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+mn-ea"/>
                <a:cs typeface="+mn-cs"/>
              </a:rPr>
              <a:t> External auditor of the European University Institute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in Florence (EUI) (2016-2020)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Peer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reviews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(SAI of Estonia,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Hungary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,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Indonesia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x2,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Latvia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,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Slovakia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x2, </a:t>
            </a:r>
            <a:r>
              <a:rPr lang="pl-PL" altLang="pl-PL" sz="2400" dirty="0" err="1">
                <a:solidFill>
                  <a:srgbClr val="000066"/>
                </a:solidFill>
                <a:ea typeface="+mn-ea"/>
                <a:cs typeface="+mn-cs"/>
              </a:rPr>
              <a:t>Lithuania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, Romania)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l-PL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2138356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lide Number Placeholder 24"/>
          <p:cNvSpPr txBox="1">
            <a:spLocks noGrp="1"/>
          </p:cNvSpPr>
          <p:nvPr>
            <p:ph type="sldNum" sz="quarter" idx="2"/>
          </p:nvPr>
        </p:nvSpPr>
        <p:spPr>
          <a:xfrm>
            <a:off x="430112" y="6451068"/>
            <a:ext cx="143627" cy="215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OpenSans-Regular"/>
              </a:rPr>
              <a:t>7</a:t>
            </a:fld>
            <a:endParaRPr>
              <a:latin typeface="OpenSans-Regular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3DC0D91-A822-439F-B0B1-D42FF8B54829}"/>
              </a:ext>
            </a:extLst>
          </p:cNvPr>
          <p:cNvSpPr txBox="1"/>
          <p:nvPr/>
        </p:nvSpPr>
        <p:spPr>
          <a:xfrm>
            <a:off x="1143000" y="1653594"/>
            <a:ext cx="10791825" cy="37856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Directive 2014/24/EU of the European Parliament and of the Council of 26 </a:t>
            </a: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February 2014 on public procurement and repealing Directive 2004/18/EC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Directive 2014/25/EU of the European Parliament and of the Council of 26 February 2014 on procurement by entities operating in the water, energy, transport and postal services sectors and repealing Directive 2004/17/EC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+mn-ea"/>
                <a:cs typeface="+mn-cs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+mn-ea"/>
                <a:cs typeface="+mn-cs"/>
              </a:rPr>
              <a:t>Act of 11 September 2019 - Public Procurement Law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AU" altLang="pl-PL" sz="24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B2B2904-916E-412D-A5FA-BE373DD39EFA}"/>
              </a:ext>
            </a:extLst>
          </p:cNvPr>
          <p:cNvSpPr txBox="1"/>
          <p:nvPr/>
        </p:nvSpPr>
        <p:spPr>
          <a:xfrm>
            <a:off x="2612571" y="243048"/>
            <a:ext cx="7587343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kumimoji="0" lang="pl-PL" altLang="pl-PL" sz="28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  <a:t>PUBLIC PROCUREMENT SYSTEM IN POLAND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39391782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20BDC7FC-542E-4E1E-AED1-9555155E072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pl-PL" smtClean="0"/>
              <a:t>8</a:t>
            </a:fld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D5F4E98-BFC4-486C-A313-FC51AB8D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OpenSans-Regular"/>
              </a:rPr>
              <a:t>APPROACH TO PUBLIC PROCUREMENT AUDITS</a:t>
            </a:r>
            <a:endParaRPr lang="pl-PL" sz="2800" dirty="0">
              <a:latin typeface="OpenSans-Regular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1ABA314-D168-4ECA-8DC7-AE9D28AC7AAE}"/>
              </a:ext>
            </a:extLst>
          </p:cNvPr>
          <p:cNvSpPr txBox="1"/>
          <p:nvPr/>
        </p:nvSpPr>
        <p:spPr>
          <a:xfrm>
            <a:off x="1208315" y="1554641"/>
            <a:ext cx="10809514" cy="4339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AU" altLang="pl-PL" sz="2400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Obtaining knowledge about the contracts awarded</a:t>
            </a: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Selection of a sample for audit</a:t>
            </a: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Detailed</a:t>
            </a: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audit</a:t>
            </a: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tests</a:t>
            </a: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AU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en-US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Determining the causes of identified irregularities</a:t>
            </a: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l-PL" altLang="pl-PL" sz="2400" dirty="0">
              <a:solidFill>
                <a:srgbClr val="000066"/>
              </a:solidFill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Assessment</a:t>
            </a: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of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audit</a:t>
            </a:r>
            <a:r>
              <a:rPr lang="pl-PL" altLang="pl-PL" sz="2400" dirty="0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 </a:t>
            </a:r>
            <a:r>
              <a:rPr lang="pl-PL" altLang="pl-PL" sz="2400" dirty="0" err="1">
                <a:solidFill>
                  <a:srgbClr val="000066"/>
                </a:solidFill>
                <a:ea typeface="Open Sans" pitchFamily="2" charset="0"/>
                <a:cs typeface="Open Sans" pitchFamily="2" charset="0"/>
              </a:rPr>
              <a:t>results</a:t>
            </a:r>
            <a:endParaRPr lang="pl-PL" altLang="pl-PL" sz="2400" dirty="0">
              <a:solidFill>
                <a:srgbClr val="000066"/>
              </a:solidFill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lang="pl-PL" altLang="pl-PL" sz="1800" dirty="0">
              <a:solidFill>
                <a:srgbClr val="000066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28076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Voodoo Powerpoint Template">
  <a:themeElements>
    <a:clrScheme name="Voodoo Powerpoint Template">
      <a:dk1>
        <a:srgbClr val="222222"/>
      </a:dk1>
      <a:lt1>
        <a:srgbClr val="F0F0F0"/>
      </a:lt1>
      <a:dk2>
        <a:srgbClr val="A7A7A7"/>
      </a:dk2>
      <a:lt2>
        <a:srgbClr val="535353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0000FF"/>
      </a:hlink>
      <a:folHlink>
        <a:srgbClr val="FF00FF"/>
      </a:folHlink>
    </a:clrScheme>
    <a:fontScheme name="Voodoo Powerpoint Templat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Voodoo Powerpoint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3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OpenSans-Regular"/>
            <a:ea typeface="OpenSans-Regular"/>
            <a:cs typeface="OpenSans-Regular"/>
            <a:sym typeface="OpenSans-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3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OpenSans-Regular"/>
            <a:ea typeface="OpenSans-Regular"/>
            <a:cs typeface="OpenSans-Regular"/>
            <a:sym typeface="OpenSans-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Voodoo Powerpoint Template">
  <a:themeElements>
    <a:clrScheme name="Voodoo Powerpoint 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0000FF"/>
      </a:hlink>
      <a:folHlink>
        <a:srgbClr val="FF00FF"/>
      </a:folHlink>
    </a:clrScheme>
    <a:fontScheme name="Voodoo Powerpoint Templat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Voodoo Powerpoint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3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OpenSans-Regular"/>
            <a:ea typeface="OpenSans-Regular"/>
            <a:cs typeface="OpenSans-Regular"/>
            <a:sym typeface="OpenSans-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3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OpenSans-Regular"/>
            <a:ea typeface="OpenSans-Regular"/>
            <a:cs typeface="OpenSans-Regular"/>
            <a:sym typeface="OpenSans-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3079</TotalTime>
  <Words>923</Words>
  <Application>Microsoft Office PowerPoint</Application>
  <PresentationFormat>Panoramiczny</PresentationFormat>
  <Paragraphs>117</Paragraphs>
  <Slides>13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2" baseType="lpstr">
      <vt:lpstr>arial</vt:lpstr>
      <vt:lpstr>arial</vt:lpstr>
      <vt:lpstr>Calibri</vt:lpstr>
      <vt:lpstr>Montserrat Bold</vt:lpstr>
      <vt:lpstr>Myriad Pro</vt:lpstr>
      <vt:lpstr>Open Sans</vt:lpstr>
      <vt:lpstr>Open Sans Semibold</vt:lpstr>
      <vt:lpstr>OpenSans-Regular</vt:lpstr>
      <vt:lpstr>Voodoo Powerpoint Template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APPROACH TO PUBLIC PROCUREMENT AUDITS</vt:lpstr>
      <vt:lpstr>CONSTRUCTION OF A DRY RESERVOIR IN RACIBÓRZ</vt:lpstr>
      <vt:lpstr>PURCHASE OF ELECTRIC BUSES FOR THE CITY OF WARSAW</vt:lpstr>
      <vt:lpstr>PURCHASE OF ELECTRIC CARS FOR 23 NATIONAL PARKS  IN POLAND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Marjański Marcin</dc:creator>
  <cp:lastModifiedBy>ŁM</cp:lastModifiedBy>
  <cp:revision>170</cp:revision>
  <cp:lastPrinted>2023-10-05T15:53:07Z</cp:lastPrinted>
  <dcterms:modified xsi:type="dcterms:W3CDTF">2024-11-03T14:31:39Z</dcterms:modified>
</cp:coreProperties>
</file>