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7" r:id="rId2"/>
    <p:sldId id="360" r:id="rId3"/>
    <p:sldId id="308" r:id="rId4"/>
    <p:sldId id="1124" r:id="rId5"/>
    <p:sldId id="344" r:id="rId6"/>
    <p:sldId id="357" r:id="rId7"/>
    <p:sldId id="358" r:id="rId8"/>
    <p:sldId id="359" r:id="rId9"/>
    <p:sldId id="352" r:id="rId10"/>
    <p:sldId id="361" r:id="rId11"/>
  </p:sldIdLst>
  <p:sldSz cx="12192000" cy="6858000"/>
  <p:notesSz cx="6858000" cy="9144000"/>
  <p:defaultTextStyle>
    <a:defPPr>
      <a:defRPr lang="en-A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FBFF"/>
    <a:srgbClr val="203864"/>
    <a:srgbClr val="22DF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/>
    <p:restoredTop sz="96405"/>
  </p:normalViewPr>
  <p:slideViewPr>
    <p:cSldViewPr snapToGrid="0">
      <p:cViewPr varScale="1">
        <p:scale>
          <a:sx n="64" d="100"/>
          <a:sy n="64" d="100"/>
        </p:scale>
        <p:origin x="656" y="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C7CCB4-0026-E341-90CB-C9B065043B3C}" type="datetimeFigureOut">
              <a:rPr lang="en-AE" smtClean="0"/>
              <a:t>12/11/2024</a:t>
            </a:fld>
            <a:endParaRPr lang="en-A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579D01-7E59-4740-9BB1-D5063211077E}" type="slidenum">
              <a:rPr lang="en-AE" smtClean="0"/>
              <a:t>‹#›</a:t>
            </a:fld>
            <a:endParaRPr lang="en-AE"/>
          </a:p>
        </p:txBody>
      </p:sp>
    </p:spTree>
    <p:extLst>
      <p:ext uri="{BB962C8B-B14F-4D97-AF65-F5344CB8AC3E}">
        <p14:creationId xmlns:p14="http://schemas.microsoft.com/office/powerpoint/2010/main" val="6424944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© Copyright </a:t>
            </a:r>
            <a:r>
              <a:rPr lang="en-US" b="1"/>
              <a:t>PresentationGO.com</a:t>
            </a:r>
            <a:r>
              <a:rPr lang="en-US"/>
              <a:t> – The free PowerPoint template library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8D2766-C49B-4C1A-9FEE-6F146754B02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4470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© Copyright </a:t>
            </a:r>
            <a:r>
              <a:rPr lang="en-US" b="1" dirty="0"/>
              <a:t>PresentationGO.com</a:t>
            </a:r>
            <a:r>
              <a:rPr lang="en-US" dirty="0"/>
              <a:t> – Free Templates &amp; Infographics for PowerPoint and Google Slides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8D2766-C49B-4C1A-9FEE-6F146754B02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0603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8585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© Copyright </a:t>
            </a:r>
            <a:r>
              <a:rPr lang="en-US" b="1" dirty="0"/>
              <a:t>PresentationGO.com</a:t>
            </a:r>
            <a:r>
              <a:rPr lang="en-US" dirty="0"/>
              <a:t> – Free Templates &amp; Infographics for PowerPoint and Google Slides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8D2766-C49B-4C1A-9FEE-6F146754B02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8259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© Copyright </a:t>
            </a:r>
            <a:r>
              <a:rPr lang="en-US" b="1" dirty="0"/>
              <a:t>PresentationGO.com</a:t>
            </a:r>
            <a:r>
              <a:rPr lang="en-US" dirty="0"/>
              <a:t> – Free Templates &amp; Infographics for PowerPoint and Google Slides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8D2766-C49B-4C1A-9FEE-6F146754B02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402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© Copyright </a:t>
            </a:r>
            <a:r>
              <a:rPr lang="en-US" b="1" dirty="0"/>
              <a:t>PresentationGO.com</a:t>
            </a:r>
            <a:r>
              <a:rPr lang="en-US" dirty="0"/>
              <a:t> – Free Templates &amp; Infographics for PowerPoint and Google Slides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8D2766-C49B-4C1A-9FEE-6F146754B02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0603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© Copyright </a:t>
            </a:r>
            <a:r>
              <a:rPr lang="en-US" b="1" dirty="0"/>
              <a:t>PresentationGO.com</a:t>
            </a:r>
            <a:r>
              <a:rPr lang="en-US" dirty="0"/>
              <a:t> – Free Templates &amp; Infographics for PowerPoint and Google Slides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8D2766-C49B-4C1A-9FEE-6F146754B02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7010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© Copyright </a:t>
            </a:r>
            <a:r>
              <a:rPr lang="en-US" b="1" dirty="0"/>
              <a:t>PresentationGO.com</a:t>
            </a:r>
            <a:r>
              <a:rPr lang="en-US" dirty="0"/>
              <a:t> – The free PowerPoint and Google Slides template library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8D2766-C49B-4C1A-9FEE-6F146754B02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0013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4FFC14-6916-5256-7212-F02A17DE07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9B3004-1892-809D-8A6C-42BE551351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43FAA6-0AF6-E13B-4031-7CDA162F1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1A468-521C-5F4F-A41C-253D90511642}" type="datetimeFigureOut">
              <a:rPr lang="en-AE" smtClean="0"/>
              <a:t>12/11/2024</a:t>
            </a:fld>
            <a:endParaRPr lang="en-A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47CD95-7216-DC8C-7065-D88AE83B4D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E3061F-6719-421E-AD21-EA89A69BD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D3898-6953-A54D-B645-90536CCAC846}" type="slidenum">
              <a:rPr lang="en-AE" smtClean="0"/>
              <a:t>‹#›</a:t>
            </a:fld>
            <a:endParaRPr lang="en-AE"/>
          </a:p>
        </p:txBody>
      </p:sp>
    </p:spTree>
    <p:extLst>
      <p:ext uri="{BB962C8B-B14F-4D97-AF65-F5344CB8AC3E}">
        <p14:creationId xmlns:p14="http://schemas.microsoft.com/office/powerpoint/2010/main" val="38965228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7F86E4-F526-8C7E-A542-1142AEAF0A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08A04E-DC4A-9EEF-4214-3FA223BCDF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D16EA4-1DD3-B659-9502-C2916EB047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1A468-521C-5F4F-A41C-253D90511642}" type="datetimeFigureOut">
              <a:rPr lang="en-AE" smtClean="0"/>
              <a:t>12/11/2024</a:t>
            </a:fld>
            <a:endParaRPr lang="en-A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98E64F-AE57-391F-DD2F-28227E0906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9C292A-47DF-DF15-7E45-61F94C9F98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D3898-6953-A54D-B645-90536CCAC846}" type="slidenum">
              <a:rPr lang="en-AE" smtClean="0"/>
              <a:t>‹#›</a:t>
            </a:fld>
            <a:endParaRPr lang="en-AE"/>
          </a:p>
        </p:txBody>
      </p:sp>
    </p:spTree>
    <p:extLst>
      <p:ext uri="{BB962C8B-B14F-4D97-AF65-F5344CB8AC3E}">
        <p14:creationId xmlns:p14="http://schemas.microsoft.com/office/powerpoint/2010/main" val="2176287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EF618DC-BC5C-2942-BD53-D2F1217BA5A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3BEC715-73FA-49FB-95F6-E84525CA3D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8702B5-1A0D-AD08-42E9-DE9073989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1A468-521C-5F4F-A41C-253D90511642}" type="datetimeFigureOut">
              <a:rPr lang="en-AE" smtClean="0"/>
              <a:t>12/11/2024</a:t>
            </a:fld>
            <a:endParaRPr lang="en-A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0CB8C5-0872-ACC3-78AB-4E26F97DF0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584FFA-17DA-CC40-8D3F-C8676B09E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D3898-6953-A54D-B645-90536CCAC846}" type="slidenum">
              <a:rPr lang="en-AE" smtClean="0"/>
              <a:t>‹#›</a:t>
            </a:fld>
            <a:endParaRPr lang="en-AE"/>
          </a:p>
        </p:txBody>
      </p:sp>
    </p:spTree>
    <p:extLst>
      <p:ext uri="{BB962C8B-B14F-4D97-AF65-F5344CB8AC3E}">
        <p14:creationId xmlns:p14="http://schemas.microsoft.com/office/powerpoint/2010/main" val="9983041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1033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A8C543-B5EE-F374-5F6B-6017321FC9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CDC772-0A00-48FE-3ECB-E0107305C6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6A4ADC-742B-175A-171E-E4F24B54F6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1A468-521C-5F4F-A41C-253D90511642}" type="datetimeFigureOut">
              <a:rPr lang="en-AE" smtClean="0"/>
              <a:t>12/11/2024</a:t>
            </a:fld>
            <a:endParaRPr lang="en-A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CB680E-56A0-D540-B7A1-25E24B56A4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8EE7A1-2836-282A-A173-0F9534EA8A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D3898-6953-A54D-B645-90536CCAC846}" type="slidenum">
              <a:rPr lang="en-AE" smtClean="0"/>
              <a:t>‹#›</a:t>
            </a:fld>
            <a:endParaRPr lang="en-AE"/>
          </a:p>
        </p:txBody>
      </p:sp>
    </p:spTree>
    <p:extLst>
      <p:ext uri="{BB962C8B-B14F-4D97-AF65-F5344CB8AC3E}">
        <p14:creationId xmlns:p14="http://schemas.microsoft.com/office/powerpoint/2010/main" val="22797922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570882-219D-4F8F-1D10-B7D78CDC23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9CC93-D3DC-33FF-C1BC-A322DE7AE1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9E1682-5B0A-D92A-933C-6CD38194E6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1A468-521C-5F4F-A41C-253D90511642}" type="datetimeFigureOut">
              <a:rPr lang="en-AE" smtClean="0"/>
              <a:t>12/11/2024</a:t>
            </a:fld>
            <a:endParaRPr lang="en-A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0AF5C0-044F-2B02-6E00-6A13667C19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CAA5DC-DBD3-CB36-BA4E-570A330503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D3898-6953-A54D-B645-90536CCAC846}" type="slidenum">
              <a:rPr lang="en-AE" smtClean="0"/>
              <a:t>‹#›</a:t>
            </a:fld>
            <a:endParaRPr lang="en-AE"/>
          </a:p>
        </p:txBody>
      </p:sp>
    </p:spTree>
    <p:extLst>
      <p:ext uri="{BB962C8B-B14F-4D97-AF65-F5344CB8AC3E}">
        <p14:creationId xmlns:p14="http://schemas.microsoft.com/office/powerpoint/2010/main" val="3926661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7BEF3D-59AB-3887-65A5-D9B5F77CDE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4B55D3-FA8C-D5BE-5E1E-6C215EA67F4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FDA391F-8FBC-29A2-8659-55DDEE2871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87C156-07C0-19C1-72C1-9C14332EFE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1A468-521C-5F4F-A41C-253D90511642}" type="datetimeFigureOut">
              <a:rPr lang="en-AE" smtClean="0"/>
              <a:t>12/11/2024</a:t>
            </a:fld>
            <a:endParaRPr lang="en-A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7F7F11-7313-6093-E113-BEA3273925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5E3BF6-96E3-17A8-89E6-12C5C8255C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D3898-6953-A54D-B645-90536CCAC846}" type="slidenum">
              <a:rPr lang="en-AE" smtClean="0"/>
              <a:t>‹#›</a:t>
            </a:fld>
            <a:endParaRPr lang="en-AE"/>
          </a:p>
        </p:txBody>
      </p:sp>
    </p:spTree>
    <p:extLst>
      <p:ext uri="{BB962C8B-B14F-4D97-AF65-F5344CB8AC3E}">
        <p14:creationId xmlns:p14="http://schemas.microsoft.com/office/powerpoint/2010/main" val="13637147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17F593-E4C9-D86F-6505-AA0AA263B1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846C42-ED8F-7505-FFCB-0912747690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40E93B6-9F34-675A-0C9D-8FF7F1C510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A88B5C0-82AA-9C05-74E7-523A36D1DA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98E8D1A-0199-458C-99D0-DF37E5DB7FA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649F7C4-6964-11FD-67CA-D92D70E820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1A468-521C-5F4F-A41C-253D90511642}" type="datetimeFigureOut">
              <a:rPr lang="en-AE" smtClean="0"/>
              <a:t>12/11/2024</a:t>
            </a:fld>
            <a:endParaRPr lang="en-A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1A12EC4-944A-5EF4-9359-FF7F4D78DE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8692286-4328-BE24-FC95-73614E277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D3898-6953-A54D-B645-90536CCAC846}" type="slidenum">
              <a:rPr lang="en-AE" smtClean="0"/>
              <a:t>‹#›</a:t>
            </a:fld>
            <a:endParaRPr lang="en-AE"/>
          </a:p>
        </p:txBody>
      </p:sp>
    </p:spTree>
    <p:extLst>
      <p:ext uri="{BB962C8B-B14F-4D97-AF65-F5344CB8AC3E}">
        <p14:creationId xmlns:p14="http://schemas.microsoft.com/office/powerpoint/2010/main" val="1626983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B07614-306A-D365-97DC-C2853E2196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2229B73-4F95-2E6B-92DE-EBC7219172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1A468-521C-5F4F-A41C-253D90511642}" type="datetimeFigureOut">
              <a:rPr lang="en-AE" smtClean="0"/>
              <a:t>12/11/2024</a:t>
            </a:fld>
            <a:endParaRPr lang="en-A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2D1FB2-30EA-1A79-8674-D35F08DD48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BF167E-86A5-2969-2F71-62A8FF9409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D3898-6953-A54D-B645-90536CCAC846}" type="slidenum">
              <a:rPr lang="en-AE" smtClean="0"/>
              <a:t>‹#›</a:t>
            </a:fld>
            <a:endParaRPr lang="en-AE"/>
          </a:p>
        </p:txBody>
      </p:sp>
    </p:spTree>
    <p:extLst>
      <p:ext uri="{BB962C8B-B14F-4D97-AF65-F5344CB8AC3E}">
        <p14:creationId xmlns:p14="http://schemas.microsoft.com/office/powerpoint/2010/main" val="28390722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95D280C-B399-B373-14CB-853D2C21D3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1A468-521C-5F4F-A41C-253D90511642}" type="datetimeFigureOut">
              <a:rPr lang="en-AE" smtClean="0"/>
              <a:t>12/11/2024</a:t>
            </a:fld>
            <a:endParaRPr lang="en-A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99D7087-770A-88BF-62AD-DB23C3179D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C8A09F-1DD1-7191-615C-894DBC144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D3898-6953-A54D-B645-90536CCAC846}" type="slidenum">
              <a:rPr lang="en-AE" smtClean="0"/>
              <a:t>‹#›</a:t>
            </a:fld>
            <a:endParaRPr lang="en-AE"/>
          </a:p>
        </p:txBody>
      </p:sp>
    </p:spTree>
    <p:extLst>
      <p:ext uri="{BB962C8B-B14F-4D97-AF65-F5344CB8AC3E}">
        <p14:creationId xmlns:p14="http://schemas.microsoft.com/office/powerpoint/2010/main" val="1849456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639AB3-E98F-4151-5C5A-7E2DE2C0B6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5B9C1E-7F20-1589-DCD0-73453F984C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634CF88-A4D2-E0B5-4BFF-604E98D45B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E90DD1-7D49-41E3-6A68-67DB1E681B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1A468-521C-5F4F-A41C-253D90511642}" type="datetimeFigureOut">
              <a:rPr lang="en-AE" smtClean="0"/>
              <a:t>12/11/2024</a:t>
            </a:fld>
            <a:endParaRPr lang="en-A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8B16E7-9BE5-916C-CBC6-84425873D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5C75C3-7789-A7E2-688E-E5EB8A0365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D3898-6953-A54D-B645-90536CCAC846}" type="slidenum">
              <a:rPr lang="en-AE" smtClean="0"/>
              <a:t>‹#›</a:t>
            </a:fld>
            <a:endParaRPr lang="en-AE"/>
          </a:p>
        </p:txBody>
      </p:sp>
    </p:spTree>
    <p:extLst>
      <p:ext uri="{BB962C8B-B14F-4D97-AF65-F5344CB8AC3E}">
        <p14:creationId xmlns:p14="http://schemas.microsoft.com/office/powerpoint/2010/main" val="3069358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F984CB-0843-6510-E599-5CA20A8782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29487FB-CF8F-91F3-C0F4-84DD7546FCB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6D8753-D134-0424-3524-A7AB9EFB90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975FC11-9E6A-8BA3-EDEC-6CC1E7B979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1A468-521C-5F4F-A41C-253D90511642}" type="datetimeFigureOut">
              <a:rPr lang="en-AE" smtClean="0"/>
              <a:t>12/11/2024</a:t>
            </a:fld>
            <a:endParaRPr lang="en-A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B575C4-CF2F-DF4B-1823-0913E82D9E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5C14CF-E879-E9AE-99FD-B5ACB23201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D3898-6953-A54D-B645-90536CCAC846}" type="slidenum">
              <a:rPr lang="en-AE" smtClean="0"/>
              <a:t>‹#›</a:t>
            </a:fld>
            <a:endParaRPr lang="en-AE"/>
          </a:p>
        </p:txBody>
      </p:sp>
    </p:spTree>
    <p:extLst>
      <p:ext uri="{BB962C8B-B14F-4D97-AF65-F5344CB8AC3E}">
        <p14:creationId xmlns:p14="http://schemas.microsoft.com/office/powerpoint/2010/main" val="27772870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C0208A9-C1D8-6EA2-753B-5785E75925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E67FA8-19F5-B9E5-6085-CB6B29D062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50D995-9D55-6D93-261A-2DA1A2C4B27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1A468-521C-5F4F-A41C-253D90511642}" type="datetimeFigureOut">
              <a:rPr lang="en-AE" smtClean="0"/>
              <a:t>12/11/2024</a:t>
            </a:fld>
            <a:endParaRPr lang="en-A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A86D67-58C3-11E3-98D7-87430D4E16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1395C7-E2BB-422E-2C79-46D785028F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2D3898-6953-A54D-B645-90536CCAC846}" type="slidenum">
              <a:rPr lang="en-AE" smtClean="0"/>
              <a:t>‹#›</a:t>
            </a:fld>
            <a:endParaRPr lang="en-AE"/>
          </a:p>
        </p:txBody>
      </p:sp>
    </p:spTree>
    <p:extLst>
      <p:ext uri="{BB962C8B-B14F-4D97-AF65-F5344CB8AC3E}">
        <p14:creationId xmlns:p14="http://schemas.microsoft.com/office/powerpoint/2010/main" val="747843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A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sv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svg"/><Relationship Id="rId4" Type="http://schemas.openxmlformats.org/officeDocument/2006/relationships/image" Target="../media/image2.sv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ga.go.tz/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sv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svg"/><Relationship Id="rId9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svg"/><Relationship Id="rId5" Type="http://schemas.openxmlformats.org/officeDocument/2006/relationships/image" Target="../media/image22.png"/><Relationship Id="rId4" Type="http://schemas.openxmlformats.org/officeDocument/2006/relationships/image" Target="../media/image21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svg"/><Relationship Id="rId12" Type="http://schemas.openxmlformats.org/officeDocument/2006/relationships/image" Target="../media/image35.sv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9.png"/><Relationship Id="rId11" Type="http://schemas.openxmlformats.org/officeDocument/2006/relationships/image" Target="../media/image34.png"/><Relationship Id="rId5" Type="http://schemas.openxmlformats.org/officeDocument/2006/relationships/image" Target="../media/image28.svg"/><Relationship Id="rId10" Type="http://schemas.openxmlformats.org/officeDocument/2006/relationships/image" Target="../media/image33.svg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svg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4.svg"/><Relationship Id="rId5" Type="http://schemas.openxmlformats.org/officeDocument/2006/relationships/image" Target="../media/image43.png"/><Relationship Id="rId10" Type="http://schemas.openxmlformats.org/officeDocument/2006/relationships/image" Target="../media/image48.svg"/><Relationship Id="rId4" Type="http://schemas.openxmlformats.org/officeDocument/2006/relationships/image" Target="../media/image42.svg"/><Relationship Id="rId9" Type="http://schemas.openxmlformats.org/officeDocument/2006/relationships/image" Target="../media/image4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5.svg"/><Relationship Id="rId5" Type="http://schemas.openxmlformats.org/officeDocument/2006/relationships/image" Target="../media/image54.png"/><Relationship Id="rId10" Type="http://schemas.openxmlformats.org/officeDocument/2006/relationships/image" Target="../media/image24.png"/><Relationship Id="rId4" Type="http://schemas.openxmlformats.org/officeDocument/2006/relationships/image" Target="../media/image53.svg"/><Relationship Id="rId9" Type="http://schemas.openxmlformats.org/officeDocument/2006/relationships/image" Target="../media/image5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 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2038543"/>
            <a:ext cx="12191738" cy="4818955"/>
          </a:xfrm>
          <a:prstGeom prst="rect">
            <a:avLst/>
          </a:prstGeom>
        </p:spPr>
      </p:pic>
      <p:pic>
        <p:nvPicPr>
          <p:cNvPr id="3" name="Image 1" descr=" "/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183793" y="3130859"/>
            <a:ext cx="7007945" cy="3726639"/>
          </a:xfrm>
          <a:prstGeom prst="rect">
            <a:avLst/>
          </a:prstGeom>
        </p:spPr>
      </p:pic>
      <p:pic>
        <p:nvPicPr>
          <p:cNvPr id="4" name="Image 2" descr=" "/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013543" y="5848087"/>
            <a:ext cx="1516996" cy="668990"/>
          </a:xfrm>
          <a:prstGeom prst="rect">
            <a:avLst/>
          </a:prstGeom>
        </p:spPr>
      </p:pic>
      <p:pic>
        <p:nvPicPr>
          <p:cNvPr id="5" name="Image 3" descr=" "/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923599" y="5833710"/>
            <a:ext cx="650564" cy="691229"/>
          </a:xfrm>
          <a:prstGeom prst="rect">
            <a:avLst/>
          </a:prstGeom>
        </p:spPr>
      </p:pic>
      <p:sp>
        <p:nvSpPr>
          <p:cNvPr id="6" name="Text 0"/>
          <p:cNvSpPr/>
          <p:nvPr/>
        </p:nvSpPr>
        <p:spPr>
          <a:xfrm>
            <a:off x="686594" y="1482344"/>
            <a:ext cx="5480806" cy="220471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AE" sz="4500" b="1" dirty="0">
                <a:effectLst/>
                <a:latin typeface=""/>
                <a:ea typeface="Calibri" panose="020F0502020204030204" pitchFamily="34" charset="0"/>
                <a:cs typeface="Times New Roman" panose="02020603050405020304" pitchFamily="18" charset="0"/>
              </a:rPr>
              <a:t>NeST Development Status, Success and MAPS</a:t>
            </a:r>
          </a:p>
        </p:txBody>
      </p:sp>
      <p:sp>
        <p:nvSpPr>
          <p:cNvPr id="7" name="Text 1"/>
          <p:cNvSpPr/>
          <p:nvPr/>
        </p:nvSpPr>
        <p:spPr>
          <a:xfrm>
            <a:off x="685695" y="5925306"/>
            <a:ext cx="2700055" cy="33089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r>
              <a:rPr lang="en-US" sz="1742" dirty="0">
                <a:solidFill>
                  <a:srgbClr val="FFFFFF">
                    <a:alpha val="100000"/>
                  </a:srgbClr>
                </a:solidFill>
                <a:latin typeface="Roboto Bold" pitchFamily="34" charset="0"/>
                <a:ea typeface="Roboto Bold" pitchFamily="34" charset="-122"/>
                <a:cs typeface="Roboto Bold" pitchFamily="34" charset="-120"/>
              </a:rPr>
              <a:t>Dennis Kwame Simba</a:t>
            </a:r>
            <a:endParaRPr lang="en-US" sz="1742" dirty="0"/>
          </a:p>
        </p:txBody>
      </p:sp>
      <p:sp>
        <p:nvSpPr>
          <p:cNvPr id="8" name="Text 2"/>
          <p:cNvSpPr/>
          <p:nvPr/>
        </p:nvSpPr>
        <p:spPr>
          <a:xfrm>
            <a:off x="685696" y="6224349"/>
            <a:ext cx="3762074" cy="45740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r>
              <a:rPr lang="en-US" sz="1356" dirty="0">
                <a:solidFill>
                  <a:srgbClr val="FFFFFF">
                    <a:alpha val="100000"/>
                  </a:srgbClr>
                </a:solidFill>
                <a:latin typeface="Roboto Regular" pitchFamily="34" charset="0"/>
                <a:ea typeface="Roboto Regular" pitchFamily="34" charset="-122"/>
                <a:cs typeface="Roboto Regular" pitchFamily="34" charset="-120"/>
              </a:rPr>
              <a:t>Director General of PPRA Tanzania</a:t>
            </a:r>
            <a:endParaRPr lang="en-US" sz="1356" dirty="0"/>
          </a:p>
        </p:txBody>
      </p:sp>
      <p:sp>
        <p:nvSpPr>
          <p:cNvPr id="9" name="Text 3"/>
          <p:cNvSpPr/>
          <p:nvPr/>
        </p:nvSpPr>
        <p:spPr>
          <a:xfrm>
            <a:off x="685696" y="5628953"/>
            <a:ext cx="1261039" cy="29916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r>
              <a:rPr lang="en-US" sz="1555" dirty="0">
                <a:solidFill>
                  <a:srgbClr val="FFFFFF">
                    <a:alpha val="100000"/>
                  </a:srgbClr>
                </a:solidFill>
                <a:latin typeface="Roboto Regular" pitchFamily="34" charset="0"/>
                <a:ea typeface="Roboto Regular" pitchFamily="34" charset="-122"/>
                <a:cs typeface="Roboto Regular" pitchFamily="34" charset="-120"/>
              </a:rPr>
              <a:t>Presented by: </a:t>
            </a:r>
            <a:endParaRPr lang="en-US" sz="1555" dirty="0"/>
          </a:p>
        </p:txBody>
      </p:sp>
      <p:pic>
        <p:nvPicPr>
          <p:cNvPr id="10" name="Image 4" descr=" "/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0963971" y="5869652"/>
            <a:ext cx="849849" cy="61938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F97BE7-D0EB-4B45-96E2-7316620AC1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93165" y="881960"/>
            <a:ext cx="4648200" cy="1325563"/>
          </a:xfrm>
        </p:spPr>
        <p:txBody>
          <a:bodyPr/>
          <a:lstStyle/>
          <a:p>
            <a:r>
              <a:rPr lang="en-GB" dirty="0"/>
              <a:t>THANK YOU</a:t>
            </a:r>
            <a:endParaRPr lang="en-TZ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A752B32-33C1-48C7-A9E3-3D88AA784021}"/>
              </a:ext>
            </a:extLst>
          </p:cNvPr>
          <p:cNvSpPr txBox="1"/>
          <p:nvPr/>
        </p:nvSpPr>
        <p:spPr>
          <a:xfrm>
            <a:off x="142461" y="4353339"/>
            <a:ext cx="595353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Dennis Kwame Simba,</a:t>
            </a:r>
            <a:br>
              <a:rPr lang="en-GB" dirty="0"/>
            </a:br>
            <a:r>
              <a:rPr lang="en-GB" b="1" dirty="0"/>
              <a:t>Director General,</a:t>
            </a:r>
            <a:br>
              <a:rPr lang="en-GB" dirty="0"/>
            </a:br>
            <a:r>
              <a:rPr lang="en-GB" dirty="0"/>
              <a:t>Public Procurement Regulatory Authority,</a:t>
            </a:r>
            <a:br>
              <a:rPr lang="en-GB" dirty="0"/>
            </a:br>
            <a:r>
              <a:rPr lang="en-GB" dirty="0" err="1"/>
              <a:t>Tambukareli</a:t>
            </a:r>
            <a:r>
              <a:rPr lang="en-GB" dirty="0"/>
              <a:t> Dodoma, 3 </a:t>
            </a:r>
            <a:r>
              <a:rPr lang="en-GB" dirty="0" err="1"/>
              <a:t>Ununuzi</a:t>
            </a:r>
            <a:r>
              <a:rPr lang="en-GB" dirty="0"/>
              <a:t> Street, </a:t>
            </a:r>
            <a:br>
              <a:rPr lang="en-GB" dirty="0"/>
            </a:br>
            <a:r>
              <a:rPr lang="en-GB" dirty="0"/>
              <a:t>P.O. Box 2865, 41104 Dodoma Tanzania</a:t>
            </a:r>
            <a:br>
              <a:rPr lang="en-GB" dirty="0"/>
            </a:br>
            <a:r>
              <a:rPr lang="en-GB" dirty="0"/>
              <a:t>Tel: +255 026 - 296 3854, Mob: + 255 786 766 042</a:t>
            </a:r>
            <a:br>
              <a:rPr lang="en-GB" dirty="0"/>
            </a:br>
            <a:r>
              <a:rPr lang="en-GB" dirty="0"/>
              <a:t>Email: dennis.simba@ppra.go.tz | website: </a:t>
            </a:r>
            <a:r>
              <a:rPr lang="en-GB" dirty="0">
                <a:hlinkClick r:id="rId2"/>
              </a:rPr>
              <a:t>ppra.go.tz</a:t>
            </a:r>
            <a:endParaRPr lang="en-TZ" dirty="0"/>
          </a:p>
        </p:txBody>
      </p:sp>
    </p:spTree>
    <p:extLst>
      <p:ext uri="{BB962C8B-B14F-4D97-AF65-F5344CB8AC3E}">
        <p14:creationId xmlns:p14="http://schemas.microsoft.com/office/powerpoint/2010/main" val="2326913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2">
            <a:extLst>
              <a:ext uri="{FF2B5EF4-FFF2-40B4-BE49-F238E27FC236}">
                <a16:creationId xmlns:a16="http://schemas.microsoft.com/office/drawing/2014/main" id="{62F627FE-38D3-4FBD-9A2D-0022585D85AB}"/>
              </a:ext>
            </a:extLst>
          </p:cNvPr>
          <p:cNvGrpSpPr/>
          <p:nvPr/>
        </p:nvGrpSpPr>
        <p:grpSpPr>
          <a:xfrm>
            <a:off x="4839792" y="1486242"/>
            <a:ext cx="6745161" cy="5371758"/>
            <a:chOff x="3638551" y="2561296"/>
            <a:chExt cx="5572657" cy="4437991"/>
          </a:xfrm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C24097D-7E42-4B85-90DE-E0EBD379A71D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8551" y="2561296"/>
              <a:ext cx="5572657" cy="4437991"/>
            </a:xfrm>
            <a:custGeom>
              <a:avLst/>
              <a:gdLst>
                <a:gd name="connsiteX0" fmla="*/ 1520215 w 5572657"/>
                <a:gd name="connsiteY0" fmla="*/ 0 h 4432300"/>
                <a:gd name="connsiteX1" fmla="*/ 1520215 w 5572657"/>
                <a:gd name="connsiteY1" fmla="*/ 9263 h 4432300"/>
                <a:gd name="connsiteX2" fmla="*/ 1678781 w 5572657"/>
                <a:gd name="connsiteY2" fmla="*/ 37328 h 4432300"/>
                <a:gd name="connsiteX3" fmla="*/ 1520215 w 5572657"/>
                <a:gd name="connsiteY3" fmla="*/ 65394 h 4432300"/>
                <a:gd name="connsiteX4" fmla="*/ 1520215 w 5572657"/>
                <a:gd name="connsiteY4" fmla="*/ 71370 h 4432300"/>
                <a:gd name="connsiteX5" fmla="*/ 1396487 w 5572657"/>
                <a:gd name="connsiteY5" fmla="*/ 90238 h 4432300"/>
                <a:gd name="connsiteX6" fmla="*/ 1776769 w 5572657"/>
                <a:gd name="connsiteY6" fmla="*/ 118950 h 4432300"/>
                <a:gd name="connsiteX7" fmla="*/ 2730201 w 5572657"/>
                <a:gd name="connsiteY7" fmla="*/ 252665 h 4432300"/>
                <a:gd name="connsiteX8" fmla="*/ 2723833 w 5572657"/>
                <a:gd name="connsiteY8" fmla="*/ 295323 h 4432300"/>
                <a:gd name="connsiteX9" fmla="*/ 2217094 w 5572657"/>
                <a:gd name="connsiteY9" fmla="*/ 439703 h 4432300"/>
                <a:gd name="connsiteX10" fmla="*/ 1497471 w 5572657"/>
                <a:gd name="connsiteY10" fmla="*/ 660374 h 4432300"/>
                <a:gd name="connsiteX11" fmla="*/ 1502930 w 5572657"/>
                <a:gd name="connsiteY11" fmla="*/ 678422 h 4432300"/>
                <a:gd name="connsiteX12" fmla="*/ 2410874 w 5572657"/>
                <a:gd name="connsiteY12" fmla="*/ 849873 h 4432300"/>
                <a:gd name="connsiteX13" fmla="*/ 4936378 w 5572657"/>
                <a:gd name="connsiteY13" fmla="*/ 1444620 h 4432300"/>
                <a:gd name="connsiteX14" fmla="*/ 5570483 w 5572657"/>
                <a:gd name="connsiteY14" fmla="*/ 2256757 h 4432300"/>
                <a:gd name="connsiteX15" fmla="*/ 5435838 w 5572657"/>
                <a:gd name="connsiteY15" fmla="*/ 2771111 h 4432300"/>
                <a:gd name="connsiteX16" fmla="*/ 5430380 w 5572657"/>
                <a:gd name="connsiteY16" fmla="*/ 2780955 h 4432300"/>
                <a:gd name="connsiteX17" fmla="*/ 4579751 w 5572657"/>
                <a:gd name="connsiteY17" fmla="*/ 3665282 h 4432300"/>
                <a:gd name="connsiteX18" fmla="*/ 3931089 w 5572657"/>
                <a:gd name="connsiteY18" fmla="*/ 4303507 h 4432300"/>
                <a:gd name="connsiteX19" fmla="*/ 3795534 w 5572657"/>
                <a:gd name="connsiteY19" fmla="*/ 4432300 h 4432300"/>
                <a:gd name="connsiteX20" fmla="*/ 0 w 5572657"/>
                <a:gd name="connsiteY20" fmla="*/ 4432300 h 4432300"/>
                <a:gd name="connsiteX21" fmla="*/ 82789 w 5572657"/>
                <a:gd name="connsiteY21" fmla="*/ 4382259 h 4432300"/>
                <a:gd name="connsiteX22" fmla="*/ 945245 w 5572657"/>
                <a:gd name="connsiteY22" fmla="*/ 3858882 h 4432300"/>
                <a:gd name="connsiteX23" fmla="*/ 1179054 w 5572657"/>
                <a:gd name="connsiteY23" fmla="*/ 3716963 h 4432300"/>
                <a:gd name="connsiteX24" fmla="*/ 3621769 w 5572657"/>
                <a:gd name="connsiteY24" fmla="*/ 1881041 h 4432300"/>
                <a:gd name="connsiteX25" fmla="*/ 1434697 w 5572657"/>
                <a:gd name="connsiteY25" fmla="*/ 1114023 h 4432300"/>
                <a:gd name="connsiteX26" fmla="*/ 465799 w 5572657"/>
                <a:gd name="connsiteY26" fmla="*/ 759636 h 4432300"/>
                <a:gd name="connsiteX27" fmla="*/ 506739 w 5572657"/>
                <a:gd name="connsiteY27" fmla="*/ 621818 h 4432300"/>
                <a:gd name="connsiteX28" fmla="*/ 1358277 w 5572657"/>
                <a:gd name="connsiteY28" fmla="*/ 362591 h 4432300"/>
                <a:gd name="connsiteX29" fmla="*/ 1555696 w 5572657"/>
                <a:gd name="connsiteY29" fmla="*/ 333058 h 4432300"/>
                <a:gd name="connsiteX30" fmla="*/ 1962360 w 5572657"/>
                <a:gd name="connsiteY30" fmla="*/ 264970 h 4432300"/>
                <a:gd name="connsiteX31" fmla="*/ 1393758 w 5572657"/>
                <a:gd name="connsiteY31" fmla="*/ 202624 h 4432300"/>
                <a:gd name="connsiteX32" fmla="*/ 878832 w 5572657"/>
                <a:gd name="connsiteY32" fmla="*/ 142739 h 4432300"/>
                <a:gd name="connsiteX33" fmla="*/ 823336 w 5572657"/>
                <a:gd name="connsiteY33" fmla="*/ 89417 h 4432300"/>
                <a:gd name="connsiteX34" fmla="*/ 1486554 w 5572657"/>
                <a:gd name="connsiteY34" fmla="*/ 3281 h 4432300"/>
                <a:gd name="connsiteX35" fmla="*/ 1520215 w 5572657"/>
                <a:gd name="connsiteY35" fmla="*/ 0 h 4432300"/>
                <a:gd name="connsiteX0" fmla="*/ 1520215 w 5572657"/>
                <a:gd name="connsiteY0" fmla="*/ 0 h 4432300"/>
                <a:gd name="connsiteX1" fmla="*/ 1520215 w 5572657"/>
                <a:gd name="connsiteY1" fmla="*/ 9263 h 4432300"/>
                <a:gd name="connsiteX2" fmla="*/ 1702594 w 5572657"/>
                <a:gd name="connsiteY2" fmla="*/ 3990 h 4432300"/>
                <a:gd name="connsiteX3" fmla="*/ 1520215 w 5572657"/>
                <a:gd name="connsiteY3" fmla="*/ 65394 h 4432300"/>
                <a:gd name="connsiteX4" fmla="*/ 1520215 w 5572657"/>
                <a:gd name="connsiteY4" fmla="*/ 71370 h 4432300"/>
                <a:gd name="connsiteX5" fmla="*/ 1396487 w 5572657"/>
                <a:gd name="connsiteY5" fmla="*/ 90238 h 4432300"/>
                <a:gd name="connsiteX6" fmla="*/ 1776769 w 5572657"/>
                <a:gd name="connsiteY6" fmla="*/ 118950 h 4432300"/>
                <a:gd name="connsiteX7" fmla="*/ 2730201 w 5572657"/>
                <a:gd name="connsiteY7" fmla="*/ 252665 h 4432300"/>
                <a:gd name="connsiteX8" fmla="*/ 2723833 w 5572657"/>
                <a:gd name="connsiteY8" fmla="*/ 295323 h 4432300"/>
                <a:gd name="connsiteX9" fmla="*/ 2217094 w 5572657"/>
                <a:gd name="connsiteY9" fmla="*/ 439703 h 4432300"/>
                <a:gd name="connsiteX10" fmla="*/ 1497471 w 5572657"/>
                <a:gd name="connsiteY10" fmla="*/ 660374 h 4432300"/>
                <a:gd name="connsiteX11" fmla="*/ 1502930 w 5572657"/>
                <a:gd name="connsiteY11" fmla="*/ 678422 h 4432300"/>
                <a:gd name="connsiteX12" fmla="*/ 2410874 w 5572657"/>
                <a:gd name="connsiteY12" fmla="*/ 849873 h 4432300"/>
                <a:gd name="connsiteX13" fmla="*/ 4936378 w 5572657"/>
                <a:gd name="connsiteY13" fmla="*/ 1444620 h 4432300"/>
                <a:gd name="connsiteX14" fmla="*/ 5570483 w 5572657"/>
                <a:gd name="connsiteY14" fmla="*/ 2256757 h 4432300"/>
                <a:gd name="connsiteX15" fmla="*/ 5435838 w 5572657"/>
                <a:gd name="connsiteY15" fmla="*/ 2771111 h 4432300"/>
                <a:gd name="connsiteX16" fmla="*/ 5430380 w 5572657"/>
                <a:gd name="connsiteY16" fmla="*/ 2780955 h 4432300"/>
                <a:gd name="connsiteX17" fmla="*/ 4579751 w 5572657"/>
                <a:gd name="connsiteY17" fmla="*/ 3665282 h 4432300"/>
                <a:gd name="connsiteX18" fmla="*/ 3931089 w 5572657"/>
                <a:gd name="connsiteY18" fmla="*/ 4303507 h 4432300"/>
                <a:gd name="connsiteX19" fmla="*/ 3795534 w 5572657"/>
                <a:gd name="connsiteY19" fmla="*/ 4432300 h 4432300"/>
                <a:gd name="connsiteX20" fmla="*/ 0 w 5572657"/>
                <a:gd name="connsiteY20" fmla="*/ 4432300 h 4432300"/>
                <a:gd name="connsiteX21" fmla="*/ 82789 w 5572657"/>
                <a:gd name="connsiteY21" fmla="*/ 4382259 h 4432300"/>
                <a:gd name="connsiteX22" fmla="*/ 945245 w 5572657"/>
                <a:gd name="connsiteY22" fmla="*/ 3858882 h 4432300"/>
                <a:gd name="connsiteX23" fmla="*/ 1179054 w 5572657"/>
                <a:gd name="connsiteY23" fmla="*/ 3716963 h 4432300"/>
                <a:gd name="connsiteX24" fmla="*/ 3621769 w 5572657"/>
                <a:gd name="connsiteY24" fmla="*/ 1881041 h 4432300"/>
                <a:gd name="connsiteX25" fmla="*/ 1434697 w 5572657"/>
                <a:gd name="connsiteY25" fmla="*/ 1114023 h 4432300"/>
                <a:gd name="connsiteX26" fmla="*/ 465799 w 5572657"/>
                <a:gd name="connsiteY26" fmla="*/ 759636 h 4432300"/>
                <a:gd name="connsiteX27" fmla="*/ 506739 w 5572657"/>
                <a:gd name="connsiteY27" fmla="*/ 621818 h 4432300"/>
                <a:gd name="connsiteX28" fmla="*/ 1358277 w 5572657"/>
                <a:gd name="connsiteY28" fmla="*/ 362591 h 4432300"/>
                <a:gd name="connsiteX29" fmla="*/ 1555696 w 5572657"/>
                <a:gd name="connsiteY29" fmla="*/ 333058 h 4432300"/>
                <a:gd name="connsiteX30" fmla="*/ 1962360 w 5572657"/>
                <a:gd name="connsiteY30" fmla="*/ 264970 h 4432300"/>
                <a:gd name="connsiteX31" fmla="*/ 1393758 w 5572657"/>
                <a:gd name="connsiteY31" fmla="*/ 202624 h 4432300"/>
                <a:gd name="connsiteX32" fmla="*/ 878832 w 5572657"/>
                <a:gd name="connsiteY32" fmla="*/ 142739 h 4432300"/>
                <a:gd name="connsiteX33" fmla="*/ 823336 w 5572657"/>
                <a:gd name="connsiteY33" fmla="*/ 89417 h 4432300"/>
                <a:gd name="connsiteX34" fmla="*/ 1486554 w 5572657"/>
                <a:gd name="connsiteY34" fmla="*/ 3281 h 4432300"/>
                <a:gd name="connsiteX35" fmla="*/ 1520215 w 5572657"/>
                <a:gd name="connsiteY35" fmla="*/ 0 h 4432300"/>
                <a:gd name="connsiteX0" fmla="*/ 1486554 w 5572657"/>
                <a:gd name="connsiteY0" fmla="*/ 4721 h 4433740"/>
                <a:gd name="connsiteX1" fmla="*/ 1520215 w 5572657"/>
                <a:gd name="connsiteY1" fmla="*/ 10703 h 4433740"/>
                <a:gd name="connsiteX2" fmla="*/ 1702594 w 5572657"/>
                <a:gd name="connsiteY2" fmla="*/ 5430 h 4433740"/>
                <a:gd name="connsiteX3" fmla="*/ 1520215 w 5572657"/>
                <a:gd name="connsiteY3" fmla="*/ 66834 h 4433740"/>
                <a:gd name="connsiteX4" fmla="*/ 1520215 w 5572657"/>
                <a:gd name="connsiteY4" fmla="*/ 72810 h 4433740"/>
                <a:gd name="connsiteX5" fmla="*/ 1396487 w 5572657"/>
                <a:gd name="connsiteY5" fmla="*/ 91678 h 4433740"/>
                <a:gd name="connsiteX6" fmla="*/ 1776769 w 5572657"/>
                <a:gd name="connsiteY6" fmla="*/ 120390 h 4433740"/>
                <a:gd name="connsiteX7" fmla="*/ 2730201 w 5572657"/>
                <a:gd name="connsiteY7" fmla="*/ 254105 h 4433740"/>
                <a:gd name="connsiteX8" fmla="*/ 2723833 w 5572657"/>
                <a:gd name="connsiteY8" fmla="*/ 296763 h 4433740"/>
                <a:gd name="connsiteX9" fmla="*/ 2217094 w 5572657"/>
                <a:gd name="connsiteY9" fmla="*/ 441143 h 4433740"/>
                <a:gd name="connsiteX10" fmla="*/ 1497471 w 5572657"/>
                <a:gd name="connsiteY10" fmla="*/ 661814 h 4433740"/>
                <a:gd name="connsiteX11" fmla="*/ 1502930 w 5572657"/>
                <a:gd name="connsiteY11" fmla="*/ 679862 h 4433740"/>
                <a:gd name="connsiteX12" fmla="*/ 2410874 w 5572657"/>
                <a:gd name="connsiteY12" fmla="*/ 851313 h 4433740"/>
                <a:gd name="connsiteX13" fmla="*/ 4936378 w 5572657"/>
                <a:gd name="connsiteY13" fmla="*/ 1446060 h 4433740"/>
                <a:gd name="connsiteX14" fmla="*/ 5570483 w 5572657"/>
                <a:gd name="connsiteY14" fmla="*/ 2258197 h 4433740"/>
                <a:gd name="connsiteX15" fmla="*/ 5435838 w 5572657"/>
                <a:gd name="connsiteY15" fmla="*/ 2772551 h 4433740"/>
                <a:gd name="connsiteX16" fmla="*/ 5430380 w 5572657"/>
                <a:gd name="connsiteY16" fmla="*/ 2782395 h 4433740"/>
                <a:gd name="connsiteX17" fmla="*/ 4579751 w 5572657"/>
                <a:gd name="connsiteY17" fmla="*/ 3666722 h 4433740"/>
                <a:gd name="connsiteX18" fmla="*/ 3931089 w 5572657"/>
                <a:gd name="connsiteY18" fmla="*/ 4304947 h 4433740"/>
                <a:gd name="connsiteX19" fmla="*/ 3795534 w 5572657"/>
                <a:gd name="connsiteY19" fmla="*/ 4433740 h 4433740"/>
                <a:gd name="connsiteX20" fmla="*/ 0 w 5572657"/>
                <a:gd name="connsiteY20" fmla="*/ 4433740 h 4433740"/>
                <a:gd name="connsiteX21" fmla="*/ 82789 w 5572657"/>
                <a:gd name="connsiteY21" fmla="*/ 4383699 h 4433740"/>
                <a:gd name="connsiteX22" fmla="*/ 945245 w 5572657"/>
                <a:gd name="connsiteY22" fmla="*/ 3860322 h 4433740"/>
                <a:gd name="connsiteX23" fmla="*/ 1179054 w 5572657"/>
                <a:gd name="connsiteY23" fmla="*/ 3718403 h 4433740"/>
                <a:gd name="connsiteX24" fmla="*/ 3621769 w 5572657"/>
                <a:gd name="connsiteY24" fmla="*/ 1882481 h 4433740"/>
                <a:gd name="connsiteX25" fmla="*/ 1434697 w 5572657"/>
                <a:gd name="connsiteY25" fmla="*/ 1115463 h 4433740"/>
                <a:gd name="connsiteX26" fmla="*/ 465799 w 5572657"/>
                <a:gd name="connsiteY26" fmla="*/ 761076 h 4433740"/>
                <a:gd name="connsiteX27" fmla="*/ 506739 w 5572657"/>
                <a:gd name="connsiteY27" fmla="*/ 623258 h 4433740"/>
                <a:gd name="connsiteX28" fmla="*/ 1358277 w 5572657"/>
                <a:gd name="connsiteY28" fmla="*/ 364031 h 4433740"/>
                <a:gd name="connsiteX29" fmla="*/ 1555696 w 5572657"/>
                <a:gd name="connsiteY29" fmla="*/ 334498 h 4433740"/>
                <a:gd name="connsiteX30" fmla="*/ 1962360 w 5572657"/>
                <a:gd name="connsiteY30" fmla="*/ 266410 h 4433740"/>
                <a:gd name="connsiteX31" fmla="*/ 1393758 w 5572657"/>
                <a:gd name="connsiteY31" fmla="*/ 204064 h 4433740"/>
                <a:gd name="connsiteX32" fmla="*/ 878832 w 5572657"/>
                <a:gd name="connsiteY32" fmla="*/ 144179 h 4433740"/>
                <a:gd name="connsiteX33" fmla="*/ 823336 w 5572657"/>
                <a:gd name="connsiteY33" fmla="*/ 90857 h 4433740"/>
                <a:gd name="connsiteX34" fmla="*/ 1486554 w 5572657"/>
                <a:gd name="connsiteY34" fmla="*/ 4721 h 4433740"/>
                <a:gd name="connsiteX0" fmla="*/ 1486554 w 5572657"/>
                <a:gd name="connsiteY0" fmla="*/ 8972 h 4437991"/>
                <a:gd name="connsiteX1" fmla="*/ 1702594 w 5572657"/>
                <a:gd name="connsiteY1" fmla="*/ 9681 h 4437991"/>
                <a:gd name="connsiteX2" fmla="*/ 1520215 w 5572657"/>
                <a:gd name="connsiteY2" fmla="*/ 71085 h 4437991"/>
                <a:gd name="connsiteX3" fmla="*/ 1520215 w 5572657"/>
                <a:gd name="connsiteY3" fmla="*/ 77061 h 4437991"/>
                <a:gd name="connsiteX4" fmla="*/ 1396487 w 5572657"/>
                <a:gd name="connsiteY4" fmla="*/ 95929 h 4437991"/>
                <a:gd name="connsiteX5" fmla="*/ 1776769 w 5572657"/>
                <a:gd name="connsiteY5" fmla="*/ 124641 h 4437991"/>
                <a:gd name="connsiteX6" fmla="*/ 2730201 w 5572657"/>
                <a:gd name="connsiteY6" fmla="*/ 258356 h 4437991"/>
                <a:gd name="connsiteX7" fmla="*/ 2723833 w 5572657"/>
                <a:gd name="connsiteY7" fmla="*/ 301014 h 4437991"/>
                <a:gd name="connsiteX8" fmla="*/ 2217094 w 5572657"/>
                <a:gd name="connsiteY8" fmla="*/ 445394 h 4437991"/>
                <a:gd name="connsiteX9" fmla="*/ 1497471 w 5572657"/>
                <a:gd name="connsiteY9" fmla="*/ 666065 h 4437991"/>
                <a:gd name="connsiteX10" fmla="*/ 1502930 w 5572657"/>
                <a:gd name="connsiteY10" fmla="*/ 684113 h 4437991"/>
                <a:gd name="connsiteX11" fmla="*/ 2410874 w 5572657"/>
                <a:gd name="connsiteY11" fmla="*/ 855564 h 4437991"/>
                <a:gd name="connsiteX12" fmla="*/ 4936378 w 5572657"/>
                <a:gd name="connsiteY12" fmla="*/ 1450311 h 4437991"/>
                <a:gd name="connsiteX13" fmla="*/ 5570483 w 5572657"/>
                <a:gd name="connsiteY13" fmla="*/ 2262448 h 4437991"/>
                <a:gd name="connsiteX14" fmla="*/ 5435838 w 5572657"/>
                <a:gd name="connsiteY14" fmla="*/ 2776802 h 4437991"/>
                <a:gd name="connsiteX15" fmla="*/ 5430380 w 5572657"/>
                <a:gd name="connsiteY15" fmla="*/ 2786646 h 4437991"/>
                <a:gd name="connsiteX16" fmla="*/ 4579751 w 5572657"/>
                <a:gd name="connsiteY16" fmla="*/ 3670973 h 4437991"/>
                <a:gd name="connsiteX17" fmla="*/ 3931089 w 5572657"/>
                <a:gd name="connsiteY17" fmla="*/ 4309198 h 4437991"/>
                <a:gd name="connsiteX18" fmla="*/ 3795534 w 5572657"/>
                <a:gd name="connsiteY18" fmla="*/ 4437991 h 4437991"/>
                <a:gd name="connsiteX19" fmla="*/ 0 w 5572657"/>
                <a:gd name="connsiteY19" fmla="*/ 4437991 h 4437991"/>
                <a:gd name="connsiteX20" fmla="*/ 82789 w 5572657"/>
                <a:gd name="connsiteY20" fmla="*/ 4387950 h 4437991"/>
                <a:gd name="connsiteX21" fmla="*/ 945245 w 5572657"/>
                <a:gd name="connsiteY21" fmla="*/ 3864573 h 4437991"/>
                <a:gd name="connsiteX22" fmla="*/ 1179054 w 5572657"/>
                <a:gd name="connsiteY22" fmla="*/ 3722654 h 4437991"/>
                <a:gd name="connsiteX23" fmla="*/ 3621769 w 5572657"/>
                <a:gd name="connsiteY23" fmla="*/ 1886732 h 4437991"/>
                <a:gd name="connsiteX24" fmla="*/ 1434697 w 5572657"/>
                <a:gd name="connsiteY24" fmla="*/ 1119714 h 4437991"/>
                <a:gd name="connsiteX25" fmla="*/ 465799 w 5572657"/>
                <a:gd name="connsiteY25" fmla="*/ 765327 h 4437991"/>
                <a:gd name="connsiteX26" fmla="*/ 506739 w 5572657"/>
                <a:gd name="connsiteY26" fmla="*/ 627509 h 4437991"/>
                <a:gd name="connsiteX27" fmla="*/ 1358277 w 5572657"/>
                <a:gd name="connsiteY27" fmla="*/ 368282 h 4437991"/>
                <a:gd name="connsiteX28" fmla="*/ 1555696 w 5572657"/>
                <a:gd name="connsiteY28" fmla="*/ 338749 h 4437991"/>
                <a:gd name="connsiteX29" fmla="*/ 1962360 w 5572657"/>
                <a:gd name="connsiteY29" fmla="*/ 270661 h 4437991"/>
                <a:gd name="connsiteX30" fmla="*/ 1393758 w 5572657"/>
                <a:gd name="connsiteY30" fmla="*/ 208315 h 4437991"/>
                <a:gd name="connsiteX31" fmla="*/ 878832 w 5572657"/>
                <a:gd name="connsiteY31" fmla="*/ 148430 h 4437991"/>
                <a:gd name="connsiteX32" fmla="*/ 823336 w 5572657"/>
                <a:gd name="connsiteY32" fmla="*/ 95108 h 4437991"/>
                <a:gd name="connsiteX33" fmla="*/ 1486554 w 5572657"/>
                <a:gd name="connsiteY33" fmla="*/ 8972 h 4437991"/>
                <a:gd name="connsiteX0" fmla="*/ 1486554 w 5572657"/>
                <a:gd name="connsiteY0" fmla="*/ 8972 h 4437991"/>
                <a:gd name="connsiteX1" fmla="*/ 1702594 w 5572657"/>
                <a:gd name="connsiteY1" fmla="*/ 9681 h 4437991"/>
                <a:gd name="connsiteX2" fmla="*/ 1520215 w 5572657"/>
                <a:gd name="connsiteY2" fmla="*/ 71085 h 4437991"/>
                <a:gd name="connsiteX3" fmla="*/ 1396487 w 5572657"/>
                <a:gd name="connsiteY3" fmla="*/ 95929 h 4437991"/>
                <a:gd name="connsiteX4" fmla="*/ 1776769 w 5572657"/>
                <a:gd name="connsiteY4" fmla="*/ 124641 h 4437991"/>
                <a:gd name="connsiteX5" fmla="*/ 2730201 w 5572657"/>
                <a:gd name="connsiteY5" fmla="*/ 258356 h 4437991"/>
                <a:gd name="connsiteX6" fmla="*/ 2723833 w 5572657"/>
                <a:gd name="connsiteY6" fmla="*/ 301014 h 4437991"/>
                <a:gd name="connsiteX7" fmla="*/ 2217094 w 5572657"/>
                <a:gd name="connsiteY7" fmla="*/ 445394 h 4437991"/>
                <a:gd name="connsiteX8" fmla="*/ 1497471 w 5572657"/>
                <a:gd name="connsiteY8" fmla="*/ 666065 h 4437991"/>
                <a:gd name="connsiteX9" fmla="*/ 1502930 w 5572657"/>
                <a:gd name="connsiteY9" fmla="*/ 684113 h 4437991"/>
                <a:gd name="connsiteX10" fmla="*/ 2410874 w 5572657"/>
                <a:gd name="connsiteY10" fmla="*/ 855564 h 4437991"/>
                <a:gd name="connsiteX11" fmla="*/ 4936378 w 5572657"/>
                <a:gd name="connsiteY11" fmla="*/ 1450311 h 4437991"/>
                <a:gd name="connsiteX12" fmla="*/ 5570483 w 5572657"/>
                <a:gd name="connsiteY12" fmla="*/ 2262448 h 4437991"/>
                <a:gd name="connsiteX13" fmla="*/ 5435838 w 5572657"/>
                <a:gd name="connsiteY13" fmla="*/ 2776802 h 4437991"/>
                <a:gd name="connsiteX14" fmla="*/ 5430380 w 5572657"/>
                <a:gd name="connsiteY14" fmla="*/ 2786646 h 4437991"/>
                <a:gd name="connsiteX15" fmla="*/ 4579751 w 5572657"/>
                <a:gd name="connsiteY15" fmla="*/ 3670973 h 4437991"/>
                <a:gd name="connsiteX16" fmla="*/ 3931089 w 5572657"/>
                <a:gd name="connsiteY16" fmla="*/ 4309198 h 4437991"/>
                <a:gd name="connsiteX17" fmla="*/ 3795534 w 5572657"/>
                <a:gd name="connsiteY17" fmla="*/ 4437991 h 4437991"/>
                <a:gd name="connsiteX18" fmla="*/ 0 w 5572657"/>
                <a:gd name="connsiteY18" fmla="*/ 4437991 h 4437991"/>
                <a:gd name="connsiteX19" fmla="*/ 82789 w 5572657"/>
                <a:gd name="connsiteY19" fmla="*/ 4387950 h 4437991"/>
                <a:gd name="connsiteX20" fmla="*/ 945245 w 5572657"/>
                <a:gd name="connsiteY20" fmla="*/ 3864573 h 4437991"/>
                <a:gd name="connsiteX21" fmla="*/ 1179054 w 5572657"/>
                <a:gd name="connsiteY21" fmla="*/ 3722654 h 4437991"/>
                <a:gd name="connsiteX22" fmla="*/ 3621769 w 5572657"/>
                <a:gd name="connsiteY22" fmla="*/ 1886732 h 4437991"/>
                <a:gd name="connsiteX23" fmla="*/ 1434697 w 5572657"/>
                <a:gd name="connsiteY23" fmla="*/ 1119714 h 4437991"/>
                <a:gd name="connsiteX24" fmla="*/ 465799 w 5572657"/>
                <a:gd name="connsiteY24" fmla="*/ 765327 h 4437991"/>
                <a:gd name="connsiteX25" fmla="*/ 506739 w 5572657"/>
                <a:gd name="connsiteY25" fmla="*/ 627509 h 4437991"/>
                <a:gd name="connsiteX26" fmla="*/ 1358277 w 5572657"/>
                <a:gd name="connsiteY26" fmla="*/ 368282 h 4437991"/>
                <a:gd name="connsiteX27" fmla="*/ 1555696 w 5572657"/>
                <a:gd name="connsiteY27" fmla="*/ 338749 h 4437991"/>
                <a:gd name="connsiteX28" fmla="*/ 1962360 w 5572657"/>
                <a:gd name="connsiteY28" fmla="*/ 270661 h 4437991"/>
                <a:gd name="connsiteX29" fmla="*/ 1393758 w 5572657"/>
                <a:gd name="connsiteY29" fmla="*/ 208315 h 4437991"/>
                <a:gd name="connsiteX30" fmla="*/ 878832 w 5572657"/>
                <a:gd name="connsiteY30" fmla="*/ 148430 h 4437991"/>
                <a:gd name="connsiteX31" fmla="*/ 823336 w 5572657"/>
                <a:gd name="connsiteY31" fmla="*/ 95108 h 4437991"/>
                <a:gd name="connsiteX32" fmla="*/ 1486554 w 5572657"/>
                <a:gd name="connsiteY32" fmla="*/ 8972 h 4437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5572657" h="4437991">
                  <a:moveTo>
                    <a:pt x="1486554" y="8972"/>
                  </a:moveTo>
                  <a:cubicBezTo>
                    <a:pt x="1633097" y="-5266"/>
                    <a:pt x="1696984" y="-671"/>
                    <a:pt x="1702594" y="9681"/>
                  </a:cubicBezTo>
                  <a:lnTo>
                    <a:pt x="1520215" y="71085"/>
                  </a:lnTo>
                  <a:lnTo>
                    <a:pt x="1396487" y="95929"/>
                  </a:lnTo>
                  <a:cubicBezTo>
                    <a:pt x="1476547" y="104952"/>
                    <a:pt x="1628477" y="114796"/>
                    <a:pt x="1776769" y="124641"/>
                  </a:cubicBezTo>
                  <a:cubicBezTo>
                    <a:pt x="2423611" y="167298"/>
                    <a:pt x="2699269" y="195190"/>
                    <a:pt x="2730201" y="258356"/>
                  </a:cubicBezTo>
                  <a:cubicBezTo>
                    <a:pt x="2737479" y="273122"/>
                    <a:pt x="2734750" y="288709"/>
                    <a:pt x="2723833" y="301014"/>
                  </a:cubicBezTo>
                  <a:cubicBezTo>
                    <a:pt x="2684713" y="346953"/>
                    <a:pt x="2514587" y="383868"/>
                    <a:pt x="2217094" y="445394"/>
                  </a:cubicBezTo>
                  <a:cubicBezTo>
                    <a:pt x="1942346" y="502818"/>
                    <a:pt x="1527493" y="588953"/>
                    <a:pt x="1497471" y="666065"/>
                  </a:cubicBezTo>
                  <a:cubicBezTo>
                    <a:pt x="1495652" y="668526"/>
                    <a:pt x="1493832" y="674269"/>
                    <a:pt x="1502930" y="684113"/>
                  </a:cubicBezTo>
                  <a:cubicBezTo>
                    <a:pt x="1553877" y="743998"/>
                    <a:pt x="1970548" y="798140"/>
                    <a:pt x="2410874" y="855564"/>
                  </a:cubicBezTo>
                  <a:cubicBezTo>
                    <a:pt x="3227842" y="961388"/>
                    <a:pt x="4347761" y="1106588"/>
                    <a:pt x="4936378" y="1450311"/>
                  </a:cubicBezTo>
                  <a:cubicBezTo>
                    <a:pt x="5333944" y="1682467"/>
                    <a:pt x="5547739" y="1955641"/>
                    <a:pt x="5570483" y="2262448"/>
                  </a:cubicBezTo>
                  <a:cubicBezTo>
                    <a:pt x="5589588" y="2506909"/>
                    <a:pt x="5477687" y="2702971"/>
                    <a:pt x="5435838" y="2776802"/>
                  </a:cubicBezTo>
                  <a:lnTo>
                    <a:pt x="5430380" y="2786646"/>
                  </a:lnTo>
                  <a:cubicBezTo>
                    <a:pt x="5363966" y="2903954"/>
                    <a:pt x="5051918" y="3209121"/>
                    <a:pt x="4579751" y="3670973"/>
                  </a:cubicBezTo>
                  <a:lnTo>
                    <a:pt x="3931089" y="4309198"/>
                  </a:lnTo>
                  <a:lnTo>
                    <a:pt x="3795534" y="4437991"/>
                  </a:lnTo>
                  <a:lnTo>
                    <a:pt x="0" y="4437991"/>
                  </a:lnTo>
                  <a:lnTo>
                    <a:pt x="82789" y="4387950"/>
                  </a:lnTo>
                  <a:lnTo>
                    <a:pt x="945245" y="3864573"/>
                  </a:lnTo>
                  <a:lnTo>
                    <a:pt x="1179054" y="3722654"/>
                  </a:lnTo>
                  <a:cubicBezTo>
                    <a:pt x="3451643" y="2347763"/>
                    <a:pt x="3800993" y="2136116"/>
                    <a:pt x="3621769" y="1886732"/>
                  </a:cubicBezTo>
                  <a:cubicBezTo>
                    <a:pt x="3451643" y="1649654"/>
                    <a:pt x="3059535" y="1374019"/>
                    <a:pt x="1434697" y="1119714"/>
                  </a:cubicBezTo>
                  <a:cubicBezTo>
                    <a:pt x="842441" y="1027015"/>
                    <a:pt x="516746" y="908066"/>
                    <a:pt x="465799" y="765327"/>
                  </a:cubicBezTo>
                  <a:cubicBezTo>
                    <a:pt x="448514" y="716926"/>
                    <a:pt x="463980" y="666886"/>
                    <a:pt x="506739" y="627509"/>
                  </a:cubicBezTo>
                  <a:cubicBezTo>
                    <a:pt x="647752" y="497075"/>
                    <a:pt x="999830" y="425706"/>
                    <a:pt x="1358277" y="368282"/>
                  </a:cubicBezTo>
                  <a:cubicBezTo>
                    <a:pt x="1415592" y="358438"/>
                    <a:pt x="1483825" y="349414"/>
                    <a:pt x="1555696" y="338749"/>
                  </a:cubicBezTo>
                  <a:cubicBezTo>
                    <a:pt x="1689431" y="319882"/>
                    <a:pt x="1878662" y="292810"/>
                    <a:pt x="1962360" y="270661"/>
                  </a:cubicBezTo>
                  <a:cubicBezTo>
                    <a:pt x="1857738" y="248512"/>
                    <a:pt x="1612101" y="227183"/>
                    <a:pt x="1393758" y="208315"/>
                  </a:cubicBezTo>
                  <a:cubicBezTo>
                    <a:pt x="1149032" y="186986"/>
                    <a:pt x="937967" y="168119"/>
                    <a:pt x="878832" y="148430"/>
                  </a:cubicBezTo>
                  <a:cubicBezTo>
                    <a:pt x="860637" y="141868"/>
                    <a:pt x="818788" y="127922"/>
                    <a:pt x="823336" y="95108"/>
                  </a:cubicBezTo>
                  <a:cubicBezTo>
                    <a:pt x="829705" y="51630"/>
                    <a:pt x="888839" y="58193"/>
                    <a:pt x="1486554" y="897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dirty="0"/>
            </a:p>
          </p:txBody>
        </p:sp>
        <p:sp>
          <p:nvSpPr>
            <p:cNvPr id="35" name="Freeform 10">
              <a:extLst>
                <a:ext uri="{FF2B5EF4-FFF2-40B4-BE49-F238E27FC236}">
                  <a16:creationId xmlns:a16="http://schemas.microsoft.com/office/drawing/2014/main" id="{84F6E3DE-EFE1-4E65-975A-822FE0796B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0913" y="2630488"/>
              <a:ext cx="79375" cy="63500"/>
            </a:xfrm>
            <a:custGeom>
              <a:avLst/>
              <a:gdLst>
                <a:gd name="T0" fmla="*/ 78 w 87"/>
                <a:gd name="T1" fmla="*/ 1 h 77"/>
                <a:gd name="T2" fmla="*/ 50 w 87"/>
                <a:gd name="T3" fmla="*/ 9 h 77"/>
                <a:gd name="T4" fmla="*/ 22 w 87"/>
                <a:gd name="T5" fmla="*/ 18 h 77"/>
                <a:gd name="T6" fmla="*/ 8 w 87"/>
                <a:gd name="T7" fmla="*/ 27 h 77"/>
                <a:gd name="T8" fmla="*/ 4 w 87"/>
                <a:gd name="T9" fmla="*/ 41 h 77"/>
                <a:gd name="T10" fmla="*/ 17 w 87"/>
                <a:gd name="T11" fmla="*/ 53 h 77"/>
                <a:gd name="T12" fmla="*/ 31 w 87"/>
                <a:gd name="T13" fmla="*/ 60 h 77"/>
                <a:gd name="T14" fmla="*/ 46 w 87"/>
                <a:gd name="T15" fmla="*/ 65 h 77"/>
                <a:gd name="T16" fmla="*/ 59 w 87"/>
                <a:gd name="T17" fmla="*/ 70 h 77"/>
                <a:gd name="T18" fmla="*/ 87 w 87"/>
                <a:gd name="T19" fmla="*/ 76 h 77"/>
                <a:gd name="T20" fmla="*/ 87 w 87"/>
                <a:gd name="T21" fmla="*/ 77 h 77"/>
                <a:gd name="T22" fmla="*/ 59 w 87"/>
                <a:gd name="T23" fmla="*/ 71 h 77"/>
                <a:gd name="T24" fmla="*/ 45 w 87"/>
                <a:gd name="T25" fmla="*/ 67 h 77"/>
                <a:gd name="T26" fmla="*/ 31 w 87"/>
                <a:gd name="T27" fmla="*/ 61 h 77"/>
                <a:gd name="T28" fmla="*/ 16 w 87"/>
                <a:gd name="T29" fmla="*/ 54 h 77"/>
                <a:gd name="T30" fmla="*/ 3 w 87"/>
                <a:gd name="T31" fmla="*/ 42 h 77"/>
                <a:gd name="T32" fmla="*/ 8 w 87"/>
                <a:gd name="T33" fmla="*/ 26 h 77"/>
                <a:gd name="T34" fmla="*/ 22 w 87"/>
                <a:gd name="T35" fmla="*/ 17 h 77"/>
                <a:gd name="T36" fmla="*/ 50 w 87"/>
                <a:gd name="T37" fmla="*/ 7 h 77"/>
                <a:gd name="T38" fmla="*/ 77 w 87"/>
                <a:gd name="T39" fmla="*/ 0 h 77"/>
                <a:gd name="T40" fmla="*/ 78 w 87"/>
                <a:gd name="T41" fmla="*/ 1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7" h="77">
                  <a:moveTo>
                    <a:pt x="78" y="1"/>
                  </a:moveTo>
                  <a:cubicBezTo>
                    <a:pt x="78" y="1"/>
                    <a:pt x="66" y="4"/>
                    <a:pt x="50" y="9"/>
                  </a:cubicBezTo>
                  <a:cubicBezTo>
                    <a:pt x="42" y="11"/>
                    <a:pt x="32" y="14"/>
                    <a:pt x="22" y="18"/>
                  </a:cubicBezTo>
                  <a:cubicBezTo>
                    <a:pt x="18" y="21"/>
                    <a:pt x="13" y="23"/>
                    <a:pt x="8" y="27"/>
                  </a:cubicBezTo>
                  <a:cubicBezTo>
                    <a:pt x="4" y="30"/>
                    <a:pt x="1" y="36"/>
                    <a:pt x="4" y="41"/>
                  </a:cubicBezTo>
                  <a:cubicBezTo>
                    <a:pt x="7" y="46"/>
                    <a:pt x="12" y="50"/>
                    <a:pt x="17" y="53"/>
                  </a:cubicBezTo>
                  <a:cubicBezTo>
                    <a:pt x="21" y="56"/>
                    <a:pt x="26" y="58"/>
                    <a:pt x="31" y="60"/>
                  </a:cubicBezTo>
                  <a:cubicBezTo>
                    <a:pt x="36" y="63"/>
                    <a:pt x="41" y="64"/>
                    <a:pt x="46" y="65"/>
                  </a:cubicBezTo>
                  <a:cubicBezTo>
                    <a:pt x="50" y="67"/>
                    <a:pt x="55" y="69"/>
                    <a:pt x="59" y="70"/>
                  </a:cubicBezTo>
                  <a:cubicBezTo>
                    <a:pt x="76" y="73"/>
                    <a:pt x="87" y="76"/>
                    <a:pt x="87" y="76"/>
                  </a:cubicBezTo>
                  <a:lnTo>
                    <a:pt x="87" y="77"/>
                  </a:lnTo>
                  <a:cubicBezTo>
                    <a:pt x="87" y="77"/>
                    <a:pt x="75" y="75"/>
                    <a:pt x="59" y="71"/>
                  </a:cubicBezTo>
                  <a:cubicBezTo>
                    <a:pt x="54" y="70"/>
                    <a:pt x="50" y="68"/>
                    <a:pt x="45" y="67"/>
                  </a:cubicBezTo>
                  <a:cubicBezTo>
                    <a:pt x="41" y="65"/>
                    <a:pt x="36" y="64"/>
                    <a:pt x="31" y="61"/>
                  </a:cubicBezTo>
                  <a:cubicBezTo>
                    <a:pt x="26" y="59"/>
                    <a:pt x="21" y="57"/>
                    <a:pt x="16" y="54"/>
                  </a:cubicBezTo>
                  <a:cubicBezTo>
                    <a:pt x="11" y="51"/>
                    <a:pt x="6" y="47"/>
                    <a:pt x="3" y="42"/>
                  </a:cubicBezTo>
                  <a:cubicBezTo>
                    <a:pt x="0" y="36"/>
                    <a:pt x="3" y="30"/>
                    <a:pt x="8" y="26"/>
                  </a:cubicBezTo>
                  <a:cubicBezTo>
                    <a:pt x="12" y="22"/>
                    <a:pt x="17" y="20"/>
                    <a:pt x="22" y="17"/>
                  </a:cubicBezTo>
                  <a:cubicBezTo>
                    <a:pt x="32" y="13"/>
                    <a:pt x="41" y="10"/>
                    <a:pt x="50" y="7"/>
                  </a:cubicBezTo>
                  <a:cubicBezTo>
                    <a:pt x="66" y="3"/>
                    <a:pt x="77" y="0"/>
                    <a:pt x="77" y="0"/>
                  </a:cubicBezTo>
                  <a:lnTo>
                    <a:pt x="7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1">
              <a:extLst>
                <a:ext uri="{FF2B5EF4-FFF2-40B4-BE49-F238E27FC236}">
                  <a16:creationId xmlns:a16="http://schemas.microsoft.com/office/drawing/2014/main" id="{73E1B42E-26FB-41D0-B71A-7028049C635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9350" y="2700338"/>
              <a:ext cx="166688" cy="19050"/>
            </a:xfrm>
            <a:custGeom>
              <a:avLst/>
              <a:gdLst>
                <a:gd name="T0" fmla="*/ 0 w 183"/>
                <a:gd name="T1" fmla="*/ 0 h 22"/>
                <a:gd name="T2" fmla="*/ 183 w 183"/>
                <a:gd name="T3" fmla="*/ 20 h 22"/>
                <a:gd name="T4" fmla="*/ 183 w 183"/>
                <a:gd name="T5" fmla="*/ 22 h 22"/>
                <a:gd name="T6" fmla="*/ 0 w 183"/>
                <a:gd name="T7" fmla="*/ 2 h 22"/>
                <a:gd name="T8" fmla="*/ 0 w 183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3" h="22">
                  <a:moveTo>
                    <a:pt x="0" y="0"/>
                  </a:moveTo>
                  <a:lnTo>
                    <a:pt x="183" y="20"/>
                  </a:lnTo>
                  <a:lnTo>
                    <a:pt x="183" y="2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2">
              <a:extLst>
                <a:ext uri="{FF2B5EF4-FFF2-40B4-BE49-F238E27FC236}">
                  <a16:creationId xmlns:a16="http://schemas.microsoft.com/office/drawing/2014/main" id="{EA15722F-344A-4C16-9E2B-4E397627DACC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2725" y="2732088"/>
              <a:ext cx="165100" cy="17463"/>
            </a:xfrm>
            <a:custGeom>
              <a:avLst/>
              <a:gdLst>
                <a:gd name="T0" fmla="*/ 0 w 182"/>
                <a:gd name="T1" fmla="*/ 0 h 20"/>
                <a:gd name="T2" fmla="*/ 182 w 182"/>
                <a:gd name="T3" fmla="*/ 18 h 20"/>
                <a:gd name="T4" fmla="*/ 182 w 182"/>
                <a:gd name="T5" fmla="*/ 20 h 20"/>
                <a:gd name="T6" fmla="*/ 0 w 182"/>
                <a:gd name="T7" fmla="*/ 2 h 20"/>
                <a:gd name="T8" fmla="*/ 0 w 182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20">
                  <a:moveTo>
                    <a:pt x="0" y="0"/>
                  </a:moveTo>
                  <a:lnTo>
                    <a:pt x="182" y="18"/>
                  </a:lnTo>
                  <a:lnTo>
                    <a:pt x="182" y="2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3">
              <a:extLst>
                <a:ext uri="{FF2B5EF4-FFF2-40B4-BE49-F238E27FC236}">
                  <a16:creationId xmlns:a16="http://schemas.microsoft.com/office/drawing/2014/main" id="{56E5E8C7-9444-4381-932F-ED0C61AE222F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4513" y="2763838"/>
              <a:ext cx="165100" cy="22225"/>
            </a:xfrm>
            <a:custGeom>
              <a:avLst/>
              <a:gdLst>
                <a:gd name="T0" fmla="*/ 1 w 183"/>
                <a:gd name="T1" fmla="*/ 0 h 26"/>
                <a:gd name="T2" fmla="*/ 183 w 183"/>
                <a:gd name="T3" fmla="*/ 23 h 26"/>
                <a:gd name="T4" fmla="*/ 182 w 183"/>
                <a:gd name="T5" fmla="*/ 26 h 26"/>
                <a:gd name="T6" fmla="*/ 0 w 183"/>
                <a:gd name="T7" fmla="*/ 2 h 26"/>
                <a:gd name="T8" fmla="*/ 1 w 183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3" h="26">
                  <a:moveTo>
                    <a:pt x="1" y="0"/>
                  </a:moveTo>
                  <a:lnTo>
                    <a:pt x="183" y="23"/>
                  </a:lnTo>
                  <a:lnTo>
                    <a:pt x="182" y="26"/>
                  </a:ln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4">
              <a:extLst>
                <a:ext uri="{FF2B5EF4-FFF2-40B4-BE49-F238E27FC236}">
                  <a16:creationId xmlns:a16="http://schemas.microsoft.com/office/drawing/2014/main" id="{D1AFF6DA-4D8F-4C64-96B5-78E7288DE10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1850" y="2811463"/>
              <a:ext cx="96838" cy="65088"/>
            </a:xfrm>
            <a:custGeom>
              <a:avLst/>
              <a:gdLst>
                <a:gd name="T0" fmla="*/ 46 w 106"/>
                <a:gd name="T1" fmla="*/ 0 h 80"/>
                <a:gd name="T2" fmla="*/ 73 w 106"/>
                <a:gd name="T3" fmla="*/ 9 h 80"/>
                <a:gd name="T4" fmla="*/ 99 w 106"/>
                <a:gd name="T5" fmla="*/ 24 h 80"/>
                <a:gd name="T6" fmla="*/ 102 w 106"/>
                <a:gd name="T7" fmla="*/ 41 h 80"/>
                <a:gd name="T8" fmla="*/ 89 w 106"/>
                <a:gd name="T9" fmla="*/ 52 h 80"/>
                <a:gd name="T10" fmla="*/ 29 w 106"/>
                <a:gd name="T11" fmla="*/ 73 h 80"/>
                <a:gd name="T12" fmla="*/ 1 w 106"/>
                <a:gd name="T13" fmla="*/ 80 h 80"/>
                <a:gd name="T14" fmla="*/ 0 w 106"/>
                <a:gd name="T15" fmla="*/ 77 h 80"/>
                <a:gd name="T16" fmla="*/ 28 w 106"/>
                <a:gd name="T17" fmla="*/ 70 h 80"/>
                <a:gd name="T18" fmla="*/ 87 w 106"/>
                <a:gd name="T19" fmla="*/ 50 h 80"/>
                <a:gd name="T20" fmla="*/ 100 w 106"/>
                <a:gd name="T21" fmla="*/ 39 h 80"/>
                <a:gd name="T22" fmla="*/ 97 w 106"/>
                <a:gd name="T23" fmla="*/ 26 h 80"/>
                <a:gd name="T24" fmla="*/ 72 w 106"/>
                <a:gd name="T25" fmla="*/ 12 h 80"/>
                <a:gd name="T26" fmla="*/ 45 w 106"/>
                <a:gd name="T27" fmla="*/ 3 h 80"/>
                <a:gd name="T28" fmla="*/ 46 w 106"/>
                <a:gd name="T29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6" h="80">
                  <a:moveTo>
                    <a:pt x="46" y="0"/>
                  </a:moveTo>
                  <a:cubicBezTo>
                    <a:pt x="46" y="0"/>
                    <a:pt x="57" y="3"/>
                    <a:pt x="73" y="9"/>
                  </a:cubicBezTo>
                  <a:cubicBezTo>
                    <a:pt x="81" y="12"/>
                    <a:pt x="91" y="16"/>
                    <a:pt x="99" y="24"/>
                  </a:cubicBezTo>
                  <a:cubicBezTo>
                    <a:pt x="103" y="27"/>
                    <a:pt x="106" y="35"/>
                    <a:pt x="102" y="41"/>
                  </a:cubicBezTo>
                  <a:cubicBezTo>
                    <a:pt x="99" y="46"/>
                    <a:pt x="94" y="49"/>
                    <a:pt x="89" y="52"/>
                  </a:cubicBezTo>
                  <a:cubicBezTo>
                    <a:pt x="68" y="63"/>
                    <a:pt x="46" y="69"/>
                    <a:pt x="29" y="73"/>
                  </a:cubicBezTo>
                  <a:cubicBezTo>
                    <a:pt x="12" y="78"/>
                    <a:pt x="1" y="80"/>
                    <a:pt x="1" y="80"/>
                  </a:cubicBezTo>
                  <a:lnTo>
                    <a:pt x="0" y="77"/>
                  </a:lnTo>
                  <a:cubicBezTo>
                    <a:pt x="0" y="77"/>
                    <a:pt x="12" y="75"/>
                    <a:pt x="28" y="70"/>
                  </a:cubicBezTo>
                  <a:cubicBezTo>
                    <a:pt x="45" y="66"/>
                    <a:pt x="67" y="60"/>
                    <a:pt x="87" y="50"/>
                  </a:cubicBezTo>
                  <a:cubicBezTo>
                    <a:pt x="92" y="47"/>
                    <a:pt x="97" y="43"/>
                    <a:pt x="100" y="39"/>
                  </a:cubicBezTo>
                  <a:cubicBezTo>
                    <a:pt x="103" y="35"/>
                    <a:pt x="101" y="30"/>
                    <a:pt x="97" y="26"/>
                  </a:cubicBezTo>
                  <a:cubicBezTo>
                    <a:pt x="90" y="19"/>
                    <a:pt x="80" y="15"/>
                    <a:pt x="72" y="12"/>
                  </a:cubicBezTo>
                  <a:cubicBezTo>
                    <a:pt x="56" y="6"/>
                    <a:pt x="45" y="3"/>
                    <a:pt x="45" y="3"/>
                  </a:cubicBezTo>
                  <a:lnTo>
                    <a:pt x="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5">
              <a:extLst>
                <a:ext uri="{FF2B5EF4-FFF2-40B4-BE49-F238E27FC236}">
                  <a16:creationId xmlns:a16="http://schemas.microsoft.com/office/drawing/2014/main" id="{BA473000-3F1E-4C2D-B879-823CA5ABC78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6413" y="2905125"/>
              <a:ext cx="163513" cy="34925"/>
            </a:xfrm>
            <a:custGeom>
              <a:avLst/>
              <a:gdLst>
                <a:gd name="T0" fmla="*/ 181 w 181"/>
                <a:gd name="T1" fmla="*/ 3 h 42"/>
                <a:gd name="T2" fmla="*/ 1 w 181"/>
                <a:gd name="T3" fmla="*/ 42 h 42"/>
                <a:gd name="T4" fmla="*/ 0 w 181"/>
                <a:gd name="T5" fmla="*/ 38 h 42"/>
                <a:gd name="T6" fmla="*/ 180 w 181"/>
                <a:gd name="T7" fmla="*/ 0 h 42"/>
                <a:gd name="T8" fmla="*/ 181 w 181"/>
                <a:gd name="T9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42">
                  <a:moveTo>
                    <a:pt x="181" y="3"/>
                  </a:moveTo>
                  <a:lnTo>
                    <a:pt x="1" y="42"/>
                  </a:lnTo>
                  <a:lnTo>
                    <a:pt x="0" y="38"/>
                  </a:lnTo>
                  <a:lnTo>
                    <a:pt x="180" y="0"/>
                  </a:lnTo>
                  <a:lnTo>
                    <a:pt x="181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6">
              <a:extLst>
                <a:ext uri="{FF2B5EF4-FFF2-40B4-BE49-F238E27FC236}">
                  <a16:creationId xmlns:a16="http://schemas.microsoft.com/office/drawing/2014/main" id="{DDE323B6-F25F-4200-994B-37CEB4CD2FB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0975" y="2970213"/>
              <a:ext cx="163513" cy="39688"/>
            </a:xfrm>
            <a:custGeom>
              <a:avLst/>
              <a:gdLst>
                <a:gd name="T0" fmla="*/ 179 w 179"/>
                <a:gd name="T1" fmla="*/ 4 h 47"/>
                <a:gd name="T2" fmla="*/ 1 w 179"/>
                <a:gd name="T3" fmla="*/ 47 h 47"/>
                <a:gd name="T4" fmla="*/ 0 w 179"/>
                <a:gd name="T5" fmla="*/ 43 h 47"/>
                <a:gd name="T6" fmla="*/ 178 w 179"/>
                <a:gd name="T7" fmla="*/ 0 h 47"/>
                <a:gd name="T8" fmla="*/ 179 w 179"/>
                <a:gd name="T9" fmla="*/ 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9" h="47">
                  <a:moveTo>
                    <a:pt x="179" y="4"/>
                  </a:moveTo>
                  <a:lnTo>
                    <a:pt x="1" y="47"/>
                  </a:lnTo>
                  <a:lnTo>
                    <a:pt x="0" y="43"/>
                  </a:lnTo>
                  <a:lnTo>
                    <a:pt x="178" y="0"/>
                  </a:lnTo>
                  <a:lnTo>
                    <a:pt x="179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7">
              <a:extLst>
                <a:ext uri="{FF2B5EF4-FFF2-40B4-BE49-F238E27FC236}">
                  <a16:creationId xmlns:a16="http://schemas.microsoft.com/office/drawing/2014/main" id="{7E06206C-54FB-4D84-A46C-7006F76CCB8C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0300" y="3044825"/>
              <a:ext cx="160338" cy="47625"/>
            </a:xfrm>
            <a:custGeom>
              <a:avLst/>
              <a:gdLst>
                <a:gd name="T0" fmla="*/ 177 w 177"/>
                <a:gd name="T1" fmla="*/ 5 h 58"/>
                <a:gd name="T2" fmla="*/ 2 w 177"/>
                <a:gd name="T3" fmla="*/ 58 h 58"/>
                <a:gd name="T4" fmla="*/ 0 w 177"/>
                <a:gd name="T5" fmla="*/ 54 h 58"/>
                <a:gd name="T6" fmla="*/ 176 w 177"/>
                <a:gd name="T7" fmla="*/ 0 h 58"/>
                <a:gd name="T8" fmla="*/ 177 w 177"/>
                <a:gd name="T9" fmla="*/ 5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" h="58">
                  <a:moveTo>
                    <a:pt x="177" y="5"/>
                  </a:moveTo>
                  <a:lnTo>
                    <a:pt x="2" y="58"/>
                  </a:lnTo>
                  <a:lnTo>
                    <a:pt x="0" y="54"/>
                  </a:lnTo>
                  <a:lnTo>
                    <a:pt x="176" y="0"/>
                  </a:lnTo>
                  <a:lnTo>
                    <a:pt x="177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18">
              <a:extLst>
                <a:ext uri="{FF2B5EF4-FFF2-40B4-BE49-F238E27FC236}">
                  <a16:creationId xmlns:a16="http://schemas.microsoft.com/office/drawing/2014/main" id="{9FA728DC-CFE9-41BF-AE33-57BB489E2FE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5500" y="3140075"/>
              <a:ext cx="149225" cy="76200"/>
            </a:xfrm>
            <a:custGeom>
              <a:avLst/>
              <a:gdLst>
                <a:gd name="T0" fmla="*/ 164 w 164"/>
                <a:gd name="T1" fmla="*/ 5 h 92"/>
                <a:gd name="T2" fmla="*/ 138 w 164"/>
                <a:gd name="T3" fmla="*/ 17 h 92"/>
                <a:gd name="T4" fmla="*/ 111 w 164"/>
                <a:gd name="T5" fmla="*/ 29 h 92"/>
                <a:gd name="T6" fmla="*/ 81 w 164"/>
                <a:gd name="T7" fmla="*/ 44 h 92"/>
                <a:gd name="T8" fmla="*/ 52 w 164"/>
                <a:gd name="T9" fmla="*/ 60 h 92"/>
                <a:gd name="T10" fmla="*/ 38 w 164"/>
                <a:gd name="T11" fmla="*/ 68 h 92"/>
                <a:gd name="T12" fmla="*/ 27 w 164"/>
                <a:gd name="T13" fmla="*/ 76 h 92"/>
                <a:gd name="T14" fmla="*/ 3 w 164"/>
                <a:gd name="T15" fmla="*/ 92 h 92"/>
                <a:gd name="T16" fmla="*/ 0 w 164"/>
                <a:gd name="T17" fmla="*/ 88 h 92"/>
                <a:gd name="T18" fmla="*/ 24 w 164"/>
                <a:gd name="T19" fmla="*/ 71 h 92"/>
                <a:gd name="T20" fmla="*/ 36 w 164"/>
                <a:gd name="T21" fmla="*/ 63 h 92"/>
                <a:gd name="T22" fmla="*/ 49 w 164"/>
                <a:gd name="T23" fmla="*/ 56 h 92"/>
                <a:gd name="T24" fmla="*/ 79 w 164"/>
                <a:gd name="T25" fmla="*/ 39 h 92"/>
                <a:gd name="T26" fmla="*/ 109 w 164"/>
                <a:gd name="T27" fmla="*/ 24 h 92"/>
                <a:gd name="T28" fmla="*/ 136 w 164"/>
                <a:gd name="T29" fmla="*/ 12 h 92"/>
                <a:gd name="T30" fmla="*/ 162 w 164"/>
                <a:gd name="T31" fmla="*/ 0 h 92"/>
                <a:gd name="T32" fmla="*/ 164 w 164"/>
                <a:gd name="T33" fmla="*/ 5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4" h="92">
                  <a:moveTo>
                    <a:pt x="164" y="5"/>
                  </a:moveTo>
                  <a:cubicBezTo>
                    <a:pt x="164" y="5"/>
                    <a:pt x="153" y="10"/>
                    <a:pt x="138" y="17"/>
                  </a:cubicBezTo>
                  <a:cubicBezTo>
                    <a:pt x="130" y="20"/>
                    <a:pt x="121" y="24"/>
                    <a:pt x="111" y="29"/>
                  </a:cubicBezTo>
                  <a:cubicBezTo>
                    <a:pt x="101" y="34"/>
                    <a:pt x="91" y="39"/>
                    <a:pt x="81" y="44"/>
                  </a:cubicBezTo>
                  <a:cubicBezTo>
                    <a:pt x="71" y="49"/>
                    <a:pt x="61" y="55"/>
                    <a:pt x="52" y="60"/>
                  </a:cubicBezTo>
                  <a:cubicBezTo>
                    <a:pt x="47" y="63"/>
                    <a:pt x="43" y="66"/>
                    <a:pt x="38" y="68"/>
                  </a:cubicBezTo>
                  <a:cubicBezTo>
                    <a:pt x="34" y="70"/>
                    <a:pt x="30" y="73"/>
                    <a:pt x="27" y="76"/>
                  </a:cubicBezTo>
                  <a:cubicBezTo>
                    <a:pt x="13" y="85"/>
                    <a:pt x="3" y="92"/>
                    <a:pt x="3" y="92"/>
                  </a:cubicBezTo>
                  <a:lnTo>
                    <a:pt x="0" y="88"/>
                  </a:lnTo>
                  <a:cubicBezTo>
                    <a:pt x="0" y="88"/>
                    <a:pt x="10" y="81"/>
                    <a:pt x="24" y="71"/>
                  </a:cubicBezTo>
                  <a:cubicBezTo>
                    <a:pt x="28" y="69"/>
                    <a:pt x="31" y="66"/>
                    <a:pt x="36" y="63"/>
                  </a:cubicBezTo>
                  <a:cubicBezTo>
                    <a:pt x="40" y="61"/>
                    <a:pt x="44" y="58"/>
                    <a:pt x="49" y="56"/>
                  </a:cubicBezTo>
                  <a:cubicBezTo>
                    <a:pt x="58" y="50"/>
                    <a:pt x="68" y="44"/>
                    <a:pt x="79" y="39"/>
                  </a:cubicBezTo>
                  <a:cubicBezTo>
                    <a:pt x="89" y="34"/>
                    <a:pt x="99" y="29"/>
                    <a:pt x="109" y="24"/>
                  </a:cubicBezTo>
                  <a:cubicBezTo>
                    <a:pt x="119" y="19"/>
                    <a:pt x="128" y="16"/>
                    <a:pt x="136" y="12"/>
                  </a:cubicBezTo>
                  <a:cubicBezTo>
                    <a:pt x="151" y="5"/>
                    <a:pt x="162" y="0"/>
                    <a:pt x="162" y="0"/>
                  </a:cubicBezTo>
                  <a:lnTo>
                    <a:pt x="164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19">
              <a:extLst>
                <a:ext uri="{FF2B5EF4-FFF2-40B4-BE49-F238E27FC236}">
                  <a16:creationId xmlns:a16="http://schemas.microsoft.com/office/drawing/2014/main" id="{F76F2B6D-D562-480B-A15B-77B29EA7D97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9625" y="3335338"/>
              <a:ext cx="152400" cy="68263"/>
            </a:xfrm>
            <a:custGeom>
              <a:avLst/>
              <a:gdLst>
                <a:gd name="T0" fmla="*/ 3 w 168"/>
                <a:gd name="T1" fmla="*/ 0 h 83"/>
                <a:gd name="T2" fmla="*/ 27 w 168"/>
                <a:gd name="T3" fmla="*/ 16 h 83"/>
                <a:gd name="T4" fmla="*/ 52 w 168"/>
                <a:gd name="T5" fmla="*/ 30 h 83"/>
                <a:gd name="T6" fmla="*/ 66 w 168"/>
                <a:gd name="T7" fmla="*/ 38 h 83"/>
                <a:gd name="T8" fmla="*/ 82 w 168"/>
                <a:gd name="T9" fmla="*/ 45 h 83"/>
                <a:gd name="T10" fmla="*/ 113 w 168"/>
                <a:gd name="T11" fmla="*/ 58 h 83"/>
                <a:gd name="T12" fmla="*/ 141 w 168"/>
                <a:gd name="T13" fmla="*/ 68 h 83"/>
                <a:gd name="T14" fmla="*/ 168 w 168"/>
                <a:gd name="T15" fmla="*/ 77 h 83"/>
                <a:gd name="T16" fmla="*/ 166 w 168"/>
                <a:gd name="T17" fmla="*/ 83 h 83"/>
                <a:gd name="T18" fmla="*/ 139 w 168"/>
                <a:gd name="T19" fmla="*/ 73 h 83"/>
                <a:gd name="T20" fmla="*/ 111 w 168"/>
                <a:gd name="T21" fmla="*/ 63 h 83"/>
                <a:gd name="T22" fmla="*/ 80 w 168"/>
                <a:gd name="T23" fmla="*/ 50 h 83"/>
                <a:gd name="T24" fmla="*/ 64 w 168"/>
                <a:gd name="T25" fmla="*/ 43 h 83"/>
                <a:gd name="T26" fmla="*/ 49 w 168"/>
                <a:gd name="T27" fmla="*/ 35 h 83"/>
                <a:gd name="T28" fmla="*/ 23 w 168"/>
                <a:gd name="T29" fmla="*/ 21 h 83"/>
                <a:gd name="T30" fmla="*/ 0 w 168"/>
                <a:gd name="T31" fmla="*/ 5 h 83"/>
                <a:gd name="T32" fmla="*/ 3 w 168"/>
                <a:gd name="T33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8" h="83">
                  <a:moveTo>
                    <a:pt x="3" y="0"/>
                  </a:moveTo>
                  <a:cubicBezTo>
                    <a:pt x="3" y="0"/>
                    <a:pt x="12" y="7"/>
                    <a:pt x="27" y="16"/>
                  </a:cubicBezTo>
                  <a:cubicBezTo>
                    <a:pt x="34" y="21"/>
                    <a:pt x="43" y="25"/>
                    <a:pt x="52" y="30"/>
                  </a:cubicBezTo>
                  <a:cubicBezTo>
                    <a:pt x="57" y="33"/>
                    <a:pt x="61" y="36"/>
                    <a:pt x="66" y="38"/>
                  </a:cubicBezTo>
                  <a:cubicBezTo>
                    <a:pt x="72" y="40"/>
                    <a:pt x="77" y="43"/>
                    <a:pt x="82" y="45"/>
                  </a:cubicBezTo>
                  <a:cubicBezTo>
                    <a:pt x="93" y="49"/>
                    <a:pt x="103" y="54"/>
                    <a:pt x="113" y="58"/>
                  </a:cubicBezTo>
                  <a:cubicBezTo>
                    <a:pt x="123" y="61"/>
                    <a:pt x="133" y="65"/>
                    <a:pt x="141" y="68"/>
                  </a:cubicBezTo>
                  <a:cubicBezTo>
                    <a:pt x="157" y="73"/>
                    <a:pt x="168" y="77"/>
                    <a:pt x="168" y="77"/>
                  </a:cubicBezTo>
                  <a:lnTo>
                    <a:pt x="166" y="83"/>
                  </a:lnTo>
                  <a:cubicBezTo>
                    <a:pt x="166" y="83"/>
                    <a:pt x="155" y="79"/>
                    <a:pt x="139" y="73"/>
                  </a:cubicBezTo>
                  <a:cubicBezTo>
                    <a:pt x="131" y="70"/>
                    <a:pt x="121" y="67"/>
                    <a:pt x="111" y="63"/>
                  </a:cubicBezTo>
                  <a:cubicBezTo>
                    <a:pt x="101" y="59"/>
                    <a:pt x="90" y="55"/>
                    <a:pt x="80" y="50"/>
                  </a:cubicBezTo>
                  <a:cubicBezTo>
                    <a:pt x="74" y="48"/>
                    <a:pt x="69" y="46"/>
                    <a:pt x="64" y="43"/>
                  </a:cubicBezTo>
                  <a:cubicBezTo>
                    <a:pt x="59" y="41"/>
                    <a:pt x="54" y="38"/>
                    <a:pt x="49" y="35"/>
                  </a:cubicBezTo>
                  <a:cubicBezTo>
                    <a:pt x="40" y="30"/>
                    <a:pt x="30" y="26"/>
                    <a:pt x="23" y="21"/>
                  </a:cubicBezTo>
                  <a:cubicBezTo>
                    <a:pt x="9" y="11"/>
                    <a:pt x="0" y="5"/>
                    <a:pt x="0" y="5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20">
              <a:extLst>
                <a:ext uri="{FF2B5EF4-FFF2-40B4-BE49-F238E27FC236}">
                  <a16:creationId xmlns:a16="http://schemas.microsoft.com/office/drawing/2014/main" id="{B021B7DB-84BE-4DF1-9BF9-96DB417B2B7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0775" y="3436938"/>
              <a:ext cx="165100" cy="39688"/>
            </a:xfrm>
            <a:custGeom>
              <a:avLst/>
              <a:gdLst>
                <a:gd name="T0" fmla="*/ 1 w 180"/>
                <a:gd name="T1" fmla="*/ 0 h 47"/>
                <a:gd name="T2" fmla="*/ 180 w 180"/>
                <a:gd name="T3" fmla="*/ 41 h 47"/>
                <a:gd name="T4" fmla="*/ 179 w 180"/>
                <a:gd name="T5" fmla="*/ 47 h 47"/>
                <a:gd name="T6" fmla="*/ 0 w 180"/>
                <a:gd name="T7" fmla="*/ 6 h 47"/>
                <a:gd name="T8" fmla="*/ 1 w 180"/>
                <a:gd name="T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47">
                  <a:moveTo>
                    <a:pt x="1" y="0"/>
                  </a:moveTo>
                  <a:lnTo>
                    <a:pt x="180" y="41"/>
                  </a:lnTo>
                  <a:lnTo>
                    <a:pt x="179" y="47"/>
                  </a:lnTo>
                  <a:lnTo>
                    <a:pt x="0" y="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21">
              <a:extLst>
                <a:ext uri="{FF2B5EF4-FFF2-40B4-BE49-F238E27FC236}">
                  <a16:creationId xmlns:a16="http://schemas.microsoft.com/office/drawing/2014/main" id="{EFC9B68B-C60B-412E-9D64-58E41A5544E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7800" y="3502025"/>
              <a:ext cx="163513" cy="34925"/>
            </a:xfrm>
            <a:custGeom>
              <a:avLst/>
              <a:gdLst>
                <a:gd name="T0" fmla="*/ 2 w 181"/>
                <a:gd name="T1" fmla="*/ 0 h 43"/>
                <a:gd name="T2" fmla="*/ 181 w 181"/>
                <a:gd name="T3" fmla="*/ 36 h 43"/>
                <a:gd name="T4" fmla="*/ 180 w 181"/>
                <a:gd name="T5" fmla="*/ 43 h 43"/>
                <a:gd name="T6" fmla="*/ 0 w 181"/>
                <a:gd name="T7" fmla="*/ 7 h 43"/>
                <a:gd name="T8" fmla="*/ 2 w 181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43">
                  <a:moveTo>
                    <a:pt x="2" y="0"/>
                  </a:moveTo>
                  <a:lnTo>
                    <a:pt x="181" y="36"/>
                  </a:lnTo>
                  <a:lnTo>
                    <a:pt x="180" y="43"/>
                  </a:lnTo>
                  <a:lnTo>
                    <a:pt x="0" y="7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22">
              <a:extLst>
                <a:ext uri="{FF2B5EF4-FFF2-40B4-BE49-F238E27FC236}">
                  <a16:creationId xmlns:a16="http://schemas.microsoft.com/office/drawing/2014/main" id="{6A9623E4-3AC6-4CC0-88F2-F59ECC2C3B1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4825" y="3560763"/>
              <a:ext cx="165100" cy="34925"/>
            </a:xfrm>
            <a:custGeom>
              <a:avLst/>
              <a:gdLst>
                <a:gd name="T0" fmla="*/ 1 w 181"/>
                <a:gd name="T1" fmla="*/ 0 h 43"/>
                <a:gd name="T2" fmla="*/ 181 w 181"/>
                <a:gd name="T3" fmla="*/ 36 h 43"/>
                <a:gd name="T4" fmla="*/ 180 w 181"/>
                <a:gd name="T5" fmla="*/ 43 h 43"/>
                <a:gd name="T6" fmla="*/ 0 w 181"/>
                <a:gd name="T7" fmla="*/ 7 h 43"/>
                <a:gd name="T8" fmla="*/ 1 w 181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43">
                  <a:moveTo>
                    <a:pt x="1" y="0"/>
                  </a:moveTo>
                  <a:lnTo>
                    <a:pt x="181" y="36"/>
                  </a:lnTo>
                  <a:lnTo>
                    <a:pt x="180" y="43"/>
                  </a:lnTo>
                  <a:lnTo>
                    <a:pt x="0" y="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23">
              <a:extLst>
                <a:ext uri="{FF2B5EF4-FFF2-40B4-BE49-F238E27FC236}">
                  <a16:creationId xmlns:a16="http://schemas.microsoft.com/office/drawing/2014/main" id="{89F460A7-F2BC-432A-B4F4-09FFD547DA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1850" y="3619500"/>
              <a:ext cx="163513" cy="36513"/>
            </a:xfrm>
            <a:custGeom>
              <a:avLst/>
              <a:gdLst>
                <a:gd name="T0" fmla="*/ 2 w 181"/>
                <a:gd name="T1" fmla="*/ 0 h 45"/>
                <a:gd name="T2" fmla="*/ 181 w 181"/>
                <a:gd name="T3" fmla="*/ 37 h 45"/>
                <a:gd name="T4" fmla="*/ 180 w 181"/>
                <a:gd name="T5" fmla="*/ 45 h 45"/>
                <a:gd name="T6" fmla="*/ 0 w 181"/>
                <a:gd name="T7" fmla="*/ 8 h 45"/>
                <a:gd name="T8" fmla="*/ 2 w 181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45">
                  <a:moveTo>
                    <a:pt x="2" y="0"/>
                  </a:moveTo>
                  <a:lnTo>
                    <a:pt x="181" y="37"/>
                  </a:lnTo>
                  <a:lnTo>
                    <a:pt x="180" y="45"/>
                  </a:lnTo>
                  <a:lnTo>
                    <a:pt x="0" y="8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24">
              <a:extLst>
                <a:ext uri="{FF2B5EF4-FFF2-40B4-BE49-F238E27FC236}">
                  <a16:creationId xmlns:a16="http://schemas.microsoft.com/office/drawing/2014/main" id="{3783F5A1-80CD-4DD1-9313-068DF3E409DD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7288" y="3681413"/>
              <a:ext cx="165100" cy="41275"/>
            </a:xfrm>
            <a:custGeom>
              <a:avLst/>
              <a:gdLst>
                <a:gd name="T0" fmla="*/ 2 w 181"/>
                <a:gd name="T1" fmla="*/ 0 h 50"/>
                <a:gd name="T2" fmla="*/ 181 w 181"/>
                <a:gd name="T3" fmla="*/ 40 h 50"/>
                <a:gd name="T4" fmla="*/ 179 w 181"/>
                <a:gd name="T5" fmla="*/ 50 h 50"/>
                <a:gd name="T6" fmla="*/ 0 w 181"/>
                <a:gd name="T7" fmla="*/ 9 h 50"/>
                <a:gd name="T8" fmla="*/ 2 w 181"/>
                <a:gd name="T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50">
                  <a:moveTo>
                    <a:pt x="2" y="0"/>
                  </a:moveTo>
                  <a:lnTo>
                    <a:pt x="181" y="40"/>
                  </a:lnTo>
                  <a:lnTo>
                    <a:pt x="179" y="50"/>
                  </a:lnTo>
                  <a:lnTo>
                    <a:pt x="0" y="9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25">
              <a:extLst>
                <a:ext uri="{FF2B5EF4-FFF2-40B4-BE49-F238E27FC236}">
                  <a16:creationId xmlns:a16="http://schemas.microsoft.com/office/drawing/2014/main" id="{B1B95BC7-3128-4F9B-A2CF-67BCE4BA69DE}"/>
                </a:ext>
              </a:extLst>
            </p:cNvPr>
            <p:cNvSpPr>
              <a:spLocks/>
            </p:cNvSpPr>
            <p:nvPr/>
          </p:nvSpPr>
          <p:spPr bwMode="auto">
            <a:xfrm>
              <a:off x="6562725" y="3748088"/>
              <a:ext cx="165100" cy="44450"/>
            </a:xfrm>
            <a:custGeom>
              <a:avLst/>
              <a:gdLst>
                <a:gd name="T0" fmla="*/ 3 w 181"/>
                <a:gd name="T1" fmla="*/ 0 h 55"/>
                <a:gd name="T2" fmla="*/ 181 w 181"/>
                <a:gd name="T3" fmla="*/ 44 h 55"/>
                <a:gd name="T4" fmla="*/ 178 w 181"/>
                <a:gd name="T5" fmla="*/ 55 h 55"/>
                <a:gd name="T6" fmla="*/ 0 w 181"/>
                <a:gd name="T7" fmla="*/ 10 h 55"/>
                <a:gd name="T8" fmla="*/ 3 w 181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55">
                  <a:moveTo>
                    <a:pt x="3" y="0"/>
                  </a:moveTo>
                  <a:lnTo>
                    <a:pt x="181" y="44"/>
                  </a:lnTo>
                  <a:lnTo>
                    <a:pt x="178" y="55"/>
                  </a:lnTo>
                  <a:lnTo>
                    <a:pt x="0" y="1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26">
              <a:extLst>
                <a:ext uri="{FF2B5EF4-FFF2-40B4-BE49-F238E27FC236}">
                  <a16:creationId xmlns:a16="http://schemas.microsoft.com/office/drawing/2014/main" id="{8EE4831B-4C49-4F50-8610-2EC3C78921C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4988" y="3822700"/>
              <a:ext cx="165100" cy="50800"/>
            </a:xfrm>
            <a:custGeom>
              <a:avLst/>
              <a:gdLst>
                <a:gd name="T0" fmla="*/ 3 w 180"/>
                <a:gd name="T1" fmla="*/ 0 h 63"/>
                <a:gd name="T2" fmla="*/ 180 w 180"/>
                <a:gd name="T3" fmla="*/ 50 h 63"/>
                <a:gd name="T4" fmla="*/ 176 w 180"/>
                <a:gd name="T5" fmla="*/ 63 h 63"/>
                <a:gd name="T6" fmla="*/ 0 w 180"/>
                <a:gd name="T7" fmla="*/ 12 h 63"/>
                <a:gd name="T8" fmla="*/ 3 w 180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63">
                  <a:moveTo>
                    <a:pt x="3" y="0"/>
                  </a:moveTo>
                  <a:lnTo>
                    <a:pt x="180" y="50"/>
                  </a:lnTo>
                  <a:lnTo>
                    <a:pt x="176" y="63"/>
                  </a:lnTo>
                  <a:lnTo>
                    <a:pt x="0" y="1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27">
              <a:extLst>
                <a:ext uri="{FF2B5EF4-FFF2-40B4-BE49-F238E27FC236}">
                  <a16:creationId xmlns:a16="http://schemas.microsoft.com/office/drawing/2014/main" id="{64616C5E-82B0-47B5-872F-CCEE6AF5FC01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5663" y="3906838"/>
              <a:ext cx="161925" cy="58738"/>
            </a:xfrm>
            <a:custGeom>
              <a:avLst/>
              <a:gdLst>
                <a:gd name="T0" fmla="*/ 5 w 179"/>
                <a:gd name="T1" fmla="*/ 0 h 72"/>
                <a:gd name="T2" fmla="*/ 179 w 179"/>
                <a:gd name="T3" fmla="*/ 58 h 72"/>
                <a:gd name="T4" fmla="*/ 174 w 179"/>
                <a:gd name="T5" fmla="*/ 72 h 72"/>
                <a:gd name="T6" fmla="*/ 0 w 179"/>
                <a:gd name="T7" fmla="*/ 13 h 72"/>
                <a:gd name="T8" fmla="*/ 5 w 179"/>
                <a:gd name="T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9" h="72">
                  <a:moveTo>
                    <a:pt x="5" y="0"/>
                  </a:moveTo>
                  <a:lnTo>
                    <a:pt x="179" y="58"/>
                  </a:lnTo>
                  <a:lnTo>
                    <a:pt x="174" y="72"/>
                  </a:lnTo>
                  <a:lnTo>
                    <a:pt x="0" y="1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28">
              <a:extLst>
                <a:ext uri="{FF2B5EF4-FFF2-40B4-BE49-F238E27FC236}">
                  <a16:creationId xmlns:a16="http://schemas.microsoft.com/office/drawing/2014/main" id="{10216376-9A1A-4355-92F9-835E5473CCDB}"/>
                </a:ext>
              </a:extLst>
            </p:cNvPr>
            <p:cNvSpPr>
              <a:spLocks/>
            </p:cNvSpPr>
            <p:nvPr/>
          </p:nvSpPr>
          <p:spPr bwMode="auto">
            <a:xfrm>
              <a:off x="7518400" y="4008438"/>
              <a:ext cx="160338" cy="69850"/>
            </a:xfrm>
            <a:custGeom>
              <a:avLst/>
              <a:gdLst>
                <a:gd name="T0" fmla="*/ 6 w 175"/>
                <a:gd name="T1" fmla="*/ 0 h 86"/>
                <a:gd name="T2" fmla="*/ 175 w 175"/>
                <a:gd name="T3" fmla="*/ 72 h 86"/>
                <a:gd name="T4" fmla="*/ 168 w 175"/>
                <a:gd name="T5" fmla="*/ 86 h 86"/>
                <a:gd name="T6" fmla="*/ 0 w 175"/>
                <a:gd name="T7" fmla="*/ 14 h 86"/>
                <a:gd name="T8" fmla="*/ 6 w 175"/>
                <a:gd name="T9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5" h="86">
                  <a:moveTo>
                    <a:pt x="6" y="0"/>
                  </a:moveTo>
                  <a:lnTo>
                    <a:pt x="175" y="72"/>
                  </a:lnTo>
                  <a:lnTo>
                    <a:pt x="168" y="86"/>
                  </a:lnTo>
                  <a:lnTo>
                    <a:pt x="0" y="1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29">
              <a:extLst>
                <a:ext uri="{FF2B5EF4-FFF2-40B4-BE49-F238E27FC236}">
                  <a16:creationId xmlns:a16="http://schemas.microsoft.com/office/drawing/2014/main" id="{BDA160A9-09C1-431A-AB76-D4A78E74433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20025" y="4133850"/>
              <a:ext cx="150813" cy="92075"/>
            </a:xfrm>
            <a:custGeom>
              <a:avLst/>
              <a:gdLst>
                <a:gd name="T0" fmla="*/ 9 w 166"/>
                <a:gd name="T1" fmla="*/ 0 h 111"/>
                <a:gd name="T2" fmla="*/ 88 w 166"/>
                <a:gd name="T3" fmla="*/ 46 h 111"/>
                <a:gd name="T4" fmla="*/ 142 w 166"/>
                <a:gd name="T5" fmla="*/ 81 h 111"/>
                <a:gd name="T6" fmla="*/ 166 w 166"/>
                <a:gd name="T7" fmla="*/ 96 h 111"/>
                <a:gd name="T8" fmla="*/ 156 w 166"/>
                <a:gd name="T9" fmla="*/ 111 h 111"/>
                <a:gd name="T10" fmla="*/ 132 w 166"/>
                <a:gd name="T11" fmla="*/ 95 h 111"/>
                <a:gd name="T12" fmla="*/ 80 w 166"/>
                <a:gd name="T13" fmla="*/ 61 h 111"/>
                <a:gd name="T14" fmla="*/ 0 w 166"/>
                <a:gd name="T15" fmla="*/ 15 h 111"/>
                <a:gd name="T16" fmla="*/ 9 w 166"/>
                <a:gd name="T17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6" h="111">
                  <a:moveTo>
                    <a:pt x="9" y="0"/>
                  </a:moveTo>
                  <a:lnTo>
                    <a:pt x="88" y="46"/>
                  </a:lnTo>
                  <a:cubicBezTo>
                    <a:pt x="108" y="58"/>
                    <a:pt x="127" y="71"/>
                    <a:pt x="142" y="81"/>
                  </a:cubicBezTo>
                  <a:cubicBezTo>
                    <a:pt x="156" y="90"/>
                    <a:pt x="166" y="96"/>
                    <a:pt x="166" y="96"/>
                  </a:cubicBezTo>
                  <a:lnTo>
                    <a:pt x="156" y="111"/>
                  </a:lnTo>
                  <a:cubicBezTo>
                    <a:pt x="156" y="111"/>
                    <a:pt x="146" y="105"/>
                    <a:pt x="132" y="95"/>
                  </a:cubicBezTo>
                  <a:cubicBezTo>
                    <a:pt x="118" y="86"/>
                    <a:pt x="99" y="73"/>
                    <a:pt x="80" y="61"/>
                  </a:cubicBezTo>
                  <a:cubicBezTo>
                    <a:pt x="40" y="38"/>
                    <a:pt x="0" y="15"/>
                    <a:pt x="0" y="15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30">
              <a:extLst>
                <a:ext uri="{FF2B5EF4-FFF2-40B4-BE49-F238E27FC236}">
                  <a16:creationId xmlns:a16="http://schemas.microsoft.com/office/drawing/2014/main" id="{58BCC2FA-064F-48BC-B895-319FD8748152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9900" y="4308475"/>
              <a:ext cx="114300" cy="128588"/>
            </a:xfrm>
            <a:custGeom>
              <a:avLst/>
              <a:gdLst>
                <a:gd name="T0" fmla="*/ 13 w 127"/>
                <a:gd name="T1" fmla="*/ 0 h 156"/>
                <a:gd name="T2" fmla="*/ 33 w 127"/>
                <a:gd name="T3" fmla="*/ 21 h 156"/>
                <a:gd name="T4" fmla="*/ 53 w 127"/>
                <a:gd name="T5" fmla="*/ 43 h 156"/>
                <a:gd name="T6" fmla="*/ 75 w 127"/>
                <a:gd name="T7" fmla="*/ 69 h 156"/>
                <a:gd name="T8" fmla="*/ 85 w 127"/>
                <a:gd name="T9" fmla="*/ 83 h 156"/>
                <a:gd name="T10" fmla="*/ 95 w 127"/>
                <a:gd name="T11" fmla="*/ 97 h 156"/>
                <a:gd name="T12" fmla="*/ 112 w 127"/>
                <a:gd name="T13" fmla="*/ 122 h 156"/>
                <a:gd name="T14" fmla="*/ 127 w 127"/>
                <a:gd name="T15" fmla="*/ 147 h 156"/>
                <a:gd name="T16" fmla="*/ 110 w 127"/>
                <a:gd name="T17" fmla="*/ 156 h 156"/>
                <a:gd name="T18" fmla="*/ 95 w 127"/>
                <a:gd name="T19" fmla="*/ 132 h 156"/>
                <a:gd name="T20" fmla="*/ 80 w 127"/>
                <a:gd name="T21" fmla="*/ 108 h 156"/>
                <a:gd name="T22" fmla="*/ 70 w 127"/>
                <a:gd name="T23" fmla="*/ 95 h 156"/>
                <a:gd name="T24" fmla="*/ 60 w 127"/>
                <a:gd name="T25" fmla="*/ 81 h 156"/>
                <a:gd name="T26" fmla="*/ 39 w 127"/>
                <a:gd name="T27" fmla="*/ 56 h 156"/>
                <a:gd name="T28" fmla="*/ 20 w 127"/>
                <a:gd name="T29" fmla="*/ 34 h 156"/>
                <a:gd name="T30" fmla="*/ 0 w 127"/>
                <a:gd name="T31" fmla="*/ 13 h 156"/>
                <a:gd name="T32" fmla="*/ 13 w 127"/>
                <a:gd name="T33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7" h="156">
                  <a:moveTo>
                    <a:pt x="13" y="0"/>
                  </a:moveTo>
                  <a:cubicBezTo>
                    <a:pt x="13" y="0"/>
                    <a:pt x="21" y="9"/>
                    <a:pt x="33" y="21"/>
                  </a:cubicBezTo>
                  <a:cubicBezTo>
                    <a:pt x="39" y="27"/>
                    <a:pt x="46" y="34"/>
                    <a:pt x="53" y="43"/>
                  </a:cubicBezTo>
                  <a:cubicBezTo>
                    <a:pt x="60" y="51"/>
                    <a:pt x="68" y="60"/>
                    <a:pt x="75" y="69"/>
                  </a:cubicBezTo>
                  <a:cubicBezTo>
                    <a:pt x="79" y="74"/>
                    <a:pt x="82" y="79"/>
                    <a:pt x="85" y="83"/>
                  </a:cubicBezTo>
                  <a:cubicBezTo>
                    <a:pt x="89" y="88"/>
                    <a:pt x="92" y="93"/>
                    <a:pt x="95" y="97"/>
                  </a:cubicBezTo>
                  <a:cubicBezTo>
                    <a:pt x="102" y="106"/>
                    <a:pt x="107" y="114"/>
                    <a:pt x="112" y="122"/>
                  </a:cubicBezTo>
                  <a:cubicBezTo>
                    <a:pt x="121" y="137"/>
                    <a:pt x="127" y="147"/>
                    <a:pt x="127" y="147"/>
                  </a:cubicBezTo>
                  <a:lnTo>
                    <a:pt x="110" y="156"/>
                  </a:lnTo>
                  <a:lnTo>
                    <a:pt x="95" y="132"/>
                  </a:lnTo>
                  <a:cubicBezTo>
                    <a:pt x="91" y="125"/>
                    <a:pt x="86" y="116"/>
                    <a:pt x="80" y="108"/>
                  </a:cubicBezTo>
                  <a:cubicBezTo>
                    <a:pt x="77" y="103"/>
                    <a:pt x="73" y="99"/>
                    <a:pt x="70" y="95"/>
                  </a:cubicBezTo>
                  <a:cubicBezTo>
                    <a:pt x="67" y="90"/>
                    <a:pt x="64" y="85"/>
                    <a:pt x="60" y="81"/>
                  </a:cubicBezTo>
                  <a:cubicBezTo>
                    <a:pt x="53" y="72"/>
                    <a:pt x="46" y="64"/>
                    <a:pt x="39" y="56"/>
                  </a:cubicBezTo>
                  <a:cubicBezTo>
                    <a:pt x="33" y="47"/>
                    <a:pt x="25" y="40"/>
                    <a:pt x="20" y="34"/>
                  </a:cubicBezTo>
                  <a:cubicBezTo>
                    <a:pt x="8" y="21"/>
                    <a:pt x="0" y="13"/>
                    <a:pt x="0" y="13"/>
                  </a:cubicBezTo>
                  <a:lnTo>
                    <a:pt x="1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31">
              <a:extLst>
                <a:ext uri="{FF2B5EF4-FFF2-40B4-BE49-F238E27FC236}">
                  <a16:creationId xmlns:a16="http://schemas.microsoft.com/office/drawing/2014/main" id="{79B1468D-1FC4-41FE-9D21-9AA726DFEFA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2613" y="4576763"/>
              <a:ext cx="49213" cy="149225"/>
            </a:xfrm>
            <a:custGeom>
              <a:avLst/>
              <a:gdLst>
                <a:gd name="T0" fmla="*/ 54 w 54"/>
                <a:gd name="T1" fmla="*/ 1 h 183"/>
                <a:gd name="T2" fmla="*/ 53 w 54"/>
                <a:gd name="T3" fmla="*/ 29 h 183"/>
                <a:gd name="T4" fmla="*/ 53 w 54"/>
                <a:gd name="T5" fmla="*/ 43 h 183"/>
                <a:gd name="T6" fmla="*/ 51 w 54"/>
                <a:gd name="T7" fmla="*/ 59 h 183"/>
                <a:gd name="T8" fmla="*/ 46 w 54"/>
                <a:gd name="T9" fmla="*/ 94 h 183"/>
                <a:gd name="T10" fmla="*/ 38 w 54"/>
                <a:gd name="T11" fmla="*/ 127 h 183"/>
                <a:gd name="T12" fmla="*/ 33 w 54"/>
                <a:gd name="T13" fmla="*/ 142 h 183"/>
                <a:gd name="T14" fmla="*/ 29 w 54"/>
                <a:gd name="T15" fmla="*/ 156 h 183"/>
                <a:gd name="T16" fmla="*/ 22 w 54"/>
                <a:gd name="T17" fmla="*/ 176 h 183"/>
                <a:gd name="T18" fmla="*/ 19 w 54"/>
                <a:gd name="T19" fmla="*/ 183 h 183"/>
                <a:gd name="T20" fmla="*/ 0 w 54"/>
                <a:gd name="T21" fmla="*/ 175 h 183"/>
                <a:gd name="T22" fmla="*/ 2 w 54"/>
                <a:gd name="T23" fmla="*/ 168 h 183"/>
                <a:gd name="T24" fmla="*/ 9 w 54"/>
                <a:gd name="T25" fmla="*/ 149 h 183"/>
                <a:gd name="T26" fmla="*/ 14 w 54"/>
                <a:gd name="T27" fmla="*/ 136 h 183"/>
                <a:gd name="T28" fmla="*/ 18 w 54"/>
                <a:gd name="T29" fmla="*/ 122 h 183"/>
                <a:gd name="T30" fmla="*/ 26 w 54"/>
                <a:gd name="T31" fmla="*/ 90 h 183"/>
                <a:gd name="T32" fmla="*/ 31 w 54"/>
                <a:gd name="T33" fmla="*/ 58 h 183"/>
                <a:gd name="T34" fmla="*/ 33 w 54"/>
                <a:gd name="T35" fmla="*/ 43 h 183"/>
                <a:gd name="T36" fmla="*/ 33 w 54"/>
                <a:gd name="T37" fmla="*/ 29 h 183"/>
                <a:gd name="T38" fmla="*/ 34 w 54"/>
                <a:gd name="T39" fmla="*/ 0 h 183"/>
                <a:gd name="T40" fmla="*/ 54 w 54"/>
                <a:gd name="T41" fmla="*/ 1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4" h="183">
                  <a:moveTo>
                    <a:pt x="54" y="1"/>
                  </a:moveTo>
                  <a:cubicBezTo>
                    <a:pt x="54" y="1"/>
                    <a:pt x="54" y="12"/>
                    <a:pt x="53" y="29"/>
                  </a:cubicBezTo>
                  <a:cubicBezTo>
                    <a:pt x="53" y="34"/>
                    <a:pt x="53" y="38"/>
                    <a:pt x="53" y="43"/>
                  </a:cubicBezTo>
                  <a:cubicBezTo>
                    <a:pt x="52" y="48"/>
                    <a:pt x="52" y="54"/>
                    <a:pt x="51" y="59"/>
                  </a:cubicBezTo>
                  <a:cubicBezTo>
                    <a:pt x="49" y="70"/>
                    <a:pt x="49" y="82"/>
                    <a:pt x="46" y="94"/>
                  </a:cubicBezTo>
                  <a:cubicBezTo>
                    <a:pt x="43" y="105"/>
                    <a:pt x="41" y="117"/>
                    <a:pt x="38" y="127"/>
                  </a:cubicBezTo>
                  <a:cubicBezTo>
                    <a:pt x="37" y="133"/>
                    <a:pt x="35" y="138"/>
                    <a:pt x="33" y="142"/>
                  </a:cubicBezTo>
                  <a:cubicBezTo>
                    <a:pt x="32" y="147"/>
                    <a:pt x="30" y="152"/>
                    <a:pt x="29" y="156"/>
                  </a:cubicBezTo>
                  <a:cubicBezTo>
                    <a:pt x="26" y="164"/>
                    <a:pt x="23" y="171"/>
                    <a:pt x="22" y="176"/>
                  </a:cubicBezTo>
                  <a:cubicBezTo>
                    <a:pt x="20" y="180"/>
                    <a:pt x="19" y="183"/>
                    <a:pt x="19" y="183"/>
                  </a:cubicBezTo>
                  <a:lnTo>
                    <a:pt x="0" y="175"/>
                  </a:lnTo>
                  <a:cubicBezTo>
                    <a:pt x="0" y="175"/>
                    <a:pt x="1" y="173"/>
                    <a:pt x="2" y="168"/>
                  </a:cubicBezTo>
                  <a:cubicBezTo>
                    <a:pt x="4" y="163"/>
                    <a:pt x="6" y="157"/>
                    <a:pt x="9" y="149"/>
                  </a:cubicBezTo>
                  <a:cubicBezTo>
                    <a:pt x="11" y="145"/>
                    <a:pt x="12" y="141"/>
                    <a:pt x="14" y="136"/>
                  </a:cubicBezTo>
                  <a:cubicBezTo>
                    <a:pt x="15" y="131"/>
                    <a:pt x="17" y="127"/>
                    <a:pt x="18" y="122"/>
                  </a:cubicBezTo>
                  <a:cubicBezTo>
                    <a:pt x="21" y="111"/>
                    <a:pt x="23" y="101"/>
                    <a:pt x="26" y="90"/>
                  </a:cubicBezTo>
                  <a:cubicBezTo>
                    <a:pt x="29" y="79"/>
                    <a:pt x="29" y="68"/>
                    <a:pt x="31" y="58"/>
                  </a:cubicBezTo>
                  <a:cubicBezTo>
                    <a:pt x="32" y="52"/>
                    <a:pt x="32" y="48"/>
                    <a:pt x="33" y="43"/>
                  </a:cubicBezTo>
                  <a:cubicBezTo>
                    <a:pt x="33" y="38"/>
                    <a:pt x="33" y="33"/>
                    <a:pt x="33" y="29"/>
                  </a:cubicBezTo>
                  <a:cubicBezTo>
                    <a:pt x="34" y="12"/>
                    <a:pt x="34" y="0"/>
                    <a:pt x="34" y="0"/>
                  </a:cubicBezTo>
                  <a:lnTo>
                    <a:pt x="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32">
              <a:extLst>
                <a:ext uri="{FF2B5EF4-FFF2-40B4-BE49-F238E27FC236}">
                  <a16:creationId xmlns:a16="http://schemas.microsoft.com/office/drawing/2014/main" id="{439BCEE0-082C-42A8-8CD3-489D8C2FB0C3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9100" y="4852988"/>
              <a:ext cx="106363" cy="136525"/>
            </a:xfrm>
            <a:custGeom>
              <a:avLst/>
              <a:gdLst>
                <a:gd name="T0" fmla="*/ 117 w 117"/>
                <a:gd name="T1" fmla="*/ 11 h 166"/>
                <a:gd name="T2" fmla="*/ 69 w 117"/>
                <a:gd name="T3" fmla="*/ 89 h 166"/>
                <a:gd name="T4" fmla="*/ 18 w 117"/>
                <a:gd name="T5" fmla="*/ 166 h 166"/>
                <a:gd name="T6" fmla="*/ 0 w 117"/>
                <a:gd name="T7" fmla="*/ 153 h 166"/>
                <a:gd name="T8" fmla="*/ 50 w 117"/>
                <a:gd name="T9" fmla="*/ 78 h 166"/>
                <a:gd name="T10" fmla="*/ 98 w 117"/>
                <a:gd name="T11" fmla="*/ 0 h 166"/>
                <a:gd name="T12" fmla="*/ 117 w 117"/>
                <a:gd name="T13" fmla="*/ 1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" h="166">
                  <a:moveTo>
                    <a:pt x="117" y="11"/>
                  </a:moveTo>
                  <a:cubicBezTo>
                    <a:pt x="117" y="11"/>
                    <a:pt x="93" y="50"/>
                    <a:pt x="69" y="89"/>
                  </a:cubicBezTo>
                  <a:cubicBezTo>
                    <a:pt x="43" y="128"/>
                    <a:pt x="18" y="166"/>
                    <a:pt x="18" y="166"/>
                  </a:cubicBezTo>
                  <a:lnTo>
                    <a:pt x="0" y="153"/>
                  </a:lnTo>
                  <a:cubicBezTo>
                    <a:pt x="0" y="153"/>
                    <a:pt x="25" y="116"/>
                    <a:pt x="50" y="78"/>
                  </a:cubicBezTo>
                  <a:cubicBezTo>
                    <a:pt x="74" y="39"/>
                    <a:pt x="98" y="0"/>
                    <a:pt x="98" y="0"/>
                  </a:cubicBezTo>
                  <a:lnTo>
                    <a:pt x="117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33">
              <a:extLst>
                <a:ext uri="{FF2B5EF4-FFF2-40B4-BE49-F238E27FC236}">
                  <a16:creationId xmlns:a16="http://schemas.microsoft.com/office/drawing/2014/main" id="{23E34472-544C-4B08-9F04-3330A55C2AA9}"/>
                </a:ext>
              </a:extLst>
            </p:cNvPr>
            <p:cNvSpPr>
              <a:spLocks/>
            </p:cNvSpPr>
            <p:nvPr/>
          </p:nvSpPr>
          <p:spPr bwMode="auto">
            <a:xfrm>
              <a:off x="7832725" y="5099050"/>
              <a:ext cx="122238" cy="130175"/>
            </a:xfrm>
            <a:custGeom>
              <a:avLst/>
              <a:gdLst>
                <a:gd name="T0" fmla="*/ 135 w 135"/>
                <a:gd name="T1" fmla="*/ 15 h 157"/>
                <a:gd name="T2" fmla="*/ 19 w 135"/>
                <a:gd name="T3" fmla="*/ 157 h 157"/>
                <a:gd name="T4" fmla="*/ 0 w 135"/>
                <a:gd name="T5" fmla="*/ 142 h 157"/>
                <a:gd name="T6" fmla="*/ 117 w 135"/>
                <a:gd name="T7" fmla="*/ 0 h 157"/>
                <a:gd name="T8" fmla="*/ 135 w 135"/>
                <a:gd name="T9" fmla="*/ 15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" h="157">
                  <a:moveTo>
                    <a:pt x="135" y="15"/>
                  </a:moveTo>
                  <a:lnTo>
                    <a:pt x="19" y="157"/>
                  </a:lnTo>
                  <a:lnTo>
                    <a:pt x="0" y="142"/>
                  </a:lnTo>
                  <a:lnTo>
                    <a:pt x="117" y="0"/>
                  </a:lnTo>
                  <a:lnTo>
                    <a:pt x="135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34">
              <a:extLst>
                <a:ext uri="{FF2B5EF4-FFF2-40B4-BE49-F238E27FC236}">
                  <a16:creationId xmlns:a16="http://schemas.microsoft.com/office/drawing/2014/main" id="{6795F9C6-7CFF-4E05-AB97-32C24E1B58C3}"/>
                </a:ext>
              </a:extLst>
            </p:cNvPr>
            <p:cNvSpPr>
              <a:spLocks/>
            </p:cNvSpPr>
            <p:nvPr/>
          </p:nvSpPr>
          <p:spPr bwMode="auto">
            <a:xfrm>
              <a:off x="7608888" y="5329238"/>
              <a:ext cx="131763" cy="123825"/>
            </a:xfrm>
            <a:custGeom>
              <a:avLst/>
              <a:gdLst>
                <a:gd name="T0" fmla="*/ 144 w 144"/>
                <a:gd name="T1" fmla="*/ 17 h 152"/>
                <a:gd name="T2" fmla="*/ 19 w 144"/>
                <a:gd name="T3" fmla="*/ 152 h 152"/>
                <a:gd name="T4" fmla="*/ 0 w 144"/>
                <a:gd name="T5" fmla="*/ 134 h 152"/>
                <a:gd name="T6" fmla="*/ 126 w 144"/>
                <a:gd name="T7" fmla="*/ 0 h 152"/>
                <a:gd name="T8" fmla="*/ 144 w 144"/>
                <a:gd name="T9" fmla="*/ 17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4" h="152">
                  <a:moveTo>
                    <a:pt x="144" y="17"/>
                  </a:moveTo>
                  <a:lnTo>
                    <a:pt x="19" y="152"/>
                  </a:lnTo>
                  <a:lnTo>
                    <a:pt x="0" y="134"/>
                  </a:lnTo>
                  <a:lnTo>
                    <a:pt x="126" y="0"/>
                  </a:lnTo>
                  <a:lnTo>
                    <a:pt x="144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35">
              <a:extLst>
                <a:ext uri="{FF2B5EF4-FFF2-40B4-BE49-F238E27FC236}">
                  <a16:creationId xmlns:a16="http://schemas.microsoft.com/office/drawing/2014/main" id="{B0DACE33-1DA7-4F09-BA04-29A619099DF7}"/>
                </a:ext>
              </a:extLst>
            </p:cNvPr>
            <p:cNvSpPr>
              <a:spLocks/>
            </p:cNvSpPr>
            <p:nvPr/>
          </p:nvSpPr>
          <p:spPr bwMode="auto">
            <a:xfrm>
              <a:off x="7373938" y="5546725"/>
              <a:ext cx="136525" cy="122238"/>
            </a:xfrm>
            <a:custGeom>
              <a:avLst/>
              <a:gdLst>
                <a:gd name="T0" fmla="*/ 150 w 150"/>
                <a:gd name="T1" fmla="*/ 19 h 149"/>
                <a:gd name="T2" fmla="*/ 20 w 150"/>
                <a:gd name="T3" fmla="*/ 149 h 149"/>
                <a:gd name="T4" fmla="*/ 0 w 150"/>
                <a:gd name="T5" fmla="*/ 128 h 149"/>
                <a:gd name="T6" fmla="*/ 130 w 150"/>
                <a:gd name="T7" fmla="*/ 0 h 149"/>
                <a:gd name="T8" fmla="*/ 150 w 150"/>
                <a:gd name="T9" fmla="*/ 1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" h="149">
                  <a:moveTo>
                    <a:pt x="150" y="19"/>
                  </a:moveTo>
                  <a:lnTo>
                    <a:pt x="20" y="149"/>
                  </a:lnTo>
                  <a:lnTo>
                    <a:pt x="0" y="128"/>
                  </a:lnTo>
                  <a:lnTo>
                    <a:pt x="130" y="0"/>
                  </a:lnTo>
                  <a:lnTo>
                    <a:pt x="150" y="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36">
              <a:extLst>
                <a:ext uri="{FF2B5EF4-FFF2-40B4-BE49-F238E27FC236}">
                  <a16:creationId xmlns:a16="http://schemas.microsoft.com/office/drawing/2014/main" id="{CD9CAD21-16C2-45E6-8E30-20DD513534B1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1050" y="5754688"/>
              <a:ext cx="139700" cy="120650"/>
            </a:xfrm>
            <a:custGeom>
              <a:avLst/>
              <a:gdLst>
                <a:gd name="T0" fmla="*/ 155 w 155"/>
                <a:gd name="T1" fmla="*/ 22 h 147"/>
                <a:gd name="T2" fmla="*/ 22 w 155"/>
                <a:gd name="T3" fmla="*/ 147 h 147"/>
                <a:gd name="T4" fmla="*/ 0 w 155"/>
                <a:gd name="T5" fmla="*/ 124 h 147"/>
                <a:gd name="T6" fmla="*/ 135 w 155"/>
                <a:gd name="T7" fmla="*/ 0 h 147"/>
                <a:gd name="T8" fmla="*/ 155 w 155"/>
                <a:gd name="T9" fmla="*/ 22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147">
                  <a:moveTo>
                    <a:pt x="155" y="22"/>
                  </a:moveTo>
                  <a:lnTo>
                    <a:pt x="22" y="147"/>
                  </a:lnTo>
                  <a:lnTo>
                    <a:pt x="0" y="124"/>
                  </a:lnTo>
                  <a:lnTo>
                    <a:pt x="135" y="0"/>
                  </a:lnTo>
                  <a:lnTo>
                    <a:pt x="155" y="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37">
              <a:extLst>
                <a:ext uri="{FF2B5EF4-FFF2-40B4-BE49-F238E27FC236}">
                  <a16:creationId xmlns:a16="http://schemas.microsoft.com/office/drawing/2014/main" id="{2E59053B-20B7-4157-8A04-0819EACA8863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1813" y="5957888"/>
              <a:ext cx="144463" cy="120650"/>
            </a:xfrm>
            <a:custGeom>
              <a:avLst/>
              <a:gdLst>
                <a:gd name="T0" fmla="*/ 159 w 159"/>
                <a:gd name="T1" fmla="*/ 24 h 147"/>
                <a:gd name="T2" fmla="*/ 23 w 159"/>
                <a:gd name="T3" fmla="*/ 147 h 147"/>
                <a:gd name="T4" fmla="*/ 0 w 159"/>
                <a:gd name="T5" fmla="*/ 121 h 147"/>
                <a:gd name="T6" fmla="*/ 137 w 159"/>
                <a:gd name="T7" fmla="*/ 0 h 147"/>
                <a:gd name="T8" fmla="*/ 159 w 159"/>
                <a:gd name="T9" fmla="*/ 24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147">
                  <a:moveTo>
                    <a:pt x="159" y="24"/>
                  </a:moveTo>
                  <a:lnTo>
                    <a:pt x="23" y="147"/>
                  </a:lnTo>
                  <a:lnTo>
                    <a:pt x="0" y="121"/>
                  </a:lnTo>
                  <a:lnTo>
                    <a:pt x="137" y="0"/>
                  </a:lnTo>
                  <a:lnTo>
                    <a:pt x="159" y="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38">
              <a:extLst>
                <a:ext uri="{FF2B5EF4-FFF2-40B4-BE49-F238E27FC236}">
                  <a16:creationId xmlns:a16="http://schemas.microsoft.com/office/drawing/2014/main" id="{E0BA3D57-A4EA-4969-BE71-E56AC8D404E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9400" y="6154738"/>
              <a:ext cx="147638" cy="120650"/>
            </a:xfrm>
            <a:custGeom>
              <a:avLst/>
              <a:gdLst>
                <a:gd name="T0" fmla="*/ 162 w 162"/>
                <a:gd name="T1" fmla="*/ 27 h 147"/>
                <a:gd name="T2" fmla="*/ 24 w 162"/>
                <a:gd name="T3" fmla="*/ 147 h 147"/>
                <a:gd name="T4" fmla="*/ 0 w 162"/>
                <a:gd name="T5" fmla="*/ 119 h 147"/>
                <a:gd name="T6" fmla="*/ 139 w 162"/>
                <a:gd name="T7" fmla="*/ 0 h 147"/>
                <a:gd name="T8" fmla="*/ 162 w 162"/>
                <a:gd name="T9" fmla="*/ 2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2" h="147">
                  <a:moveTo>
                    <a:pt x="162" y="27"/>
                  </a:moveTo>
                  <a:lnTo>
                    <a:pt x="24" y="147"/>
                  </a:lnTo>
                  <a:lnTo>
                    <a:pt x="0" y="119"/>
                  </a:lnTo>
                  <a:lnTo>
                    <a:pt x="139" y="0"/>
                  </a:lnTo>
                  <a:lnTo>
                    <a:pt x="162" y="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39">
              <a:extLst>
                <a:ext uri="{FF2B5EF4-FFF2-40B4-BE49-F238E27FC236}">
                  <a16:creationId xmlns:a16="http://schemas.microsoft.com/office/drawing/2014/main" id="{3F85ADE5-021A-42B4-A69A-BDCC7FC2575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2225" y="6348413"/>
              <a:ext cx="150813" cy="120650"/>
            </a:xfrm>
            <a:custGeom>
              <a:avLst/>
              <a:gdLst>
                <a:gd name="T0" fmla="*/ 166 w 166"/>
                <a:gd name="T1" fmla="*/ 30 h 147"/>
                <a:gd name="T2" fmla="*/ 26 w 166"/>
                <a:gd name="T3" fmla="*/ 147 h 147"/>
                <a:gd name="T4" fmla="*/ 0 w 166"/>
                <a:gd name="T5" fmla="*/ 117 h 147"/>
                <a:gd name="T6" fmla="*/ 142 w 166"/>
                <a:gd name="T7" fmla="*/ 0 h 147"/>
                <a:gd name="T8" fmla="*/ 166 w 166"/>
                <a:gd name="T9" fmla="*/ 3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47">
                  <a:moveTo>
                    <a:pt x="166" y="30"/>
                  </a:moveTo>
                  <a:lnTo>
                    <a:pt x="26" y="147"/>
                  </a:lnTo>
                  <a:lnTo>
                    <a:pt x="0" y="117"/>
                  </a:lnTo>
                  <a:lnTo>
                    <a:pt x="142" y="0"/>
                  </a:lnTo>
                  <a:lnTo>
                    <a:pt x="166" y="3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40">
              <a:extLst>
                <a:ext uri="{FF2B5EF4-FFF2-40B4-BE49-F238E27FC236}">
                  <a16:creationId xmlns:a16="http://schemas.microsoft.com/office/drawing/2014/main" id="{CE96DF0E-5537-46BD-91FD-CF10B9F9070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1875" y="6538913"/>
              <a:ext cx="153988" cy="122238"/>
            </a:xfrm>
            <a:custGeom>
              <a:avLst/>
              <a:gdLst>
                <a:gd name="T0" fmla="*/ 169 w 169"/>
                <a:gd name="T1" fmla="*/ 32 h 148"/>
                <a:gd name="T2" fmla="*/ 26 w 169"/>
                <a:gd name="T3" fmla="*/ 148 h 148"/>
                <a:gd name="T4" fmla="*/ 0 w 169"/>
                <a:gd name="T5" fmla="*/ 115 h 148"/>
                <a:gd name="T6" fmla="*/ 143 w 169"/>
                <a:gd name="T7" fmla="*/ 0 h 148"/>
                <a:gd name="T8" fmla="*/ 169 w 169"/>
                <a:gd name="T9" fmla="*/ 32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9" h="148">
                  <a:moveTo>
                    <a:pt x="169" y="32"/>
                  </a:moveTo>
                  <a:lnTo>
                    <a:pt x="26" y="148"/>
                  </a:lnTo>
                  <a:lnTo>
                    <a:pt x="0" y="115"/>
                  </a:lnTo>
                  <a:lnTo>
                    <a:pt x="143" y="0"/>
                  </a:lnTo>
                  <a:lnTo>
                    <a:pt x="169" y="3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41">
              <a:extLst>
                <a:ext uri="{FF2B5EF4-FFF2-40B4-BE49-F238E27FC236}">
                  <a16:creationId xmlns:a16="http://schemas.microsoft.com/office/drawing/2014/main" id="{819B5F0F-1C11-40B8-A1F7-9929A5072B57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9938" y="6726238"/>
              <a:ext cx="155575" cy="120650"/>
            </a:xfrm>
            <a:custGeom>
              <a:avLst/>
              <a:gdLst>
                <a:gd name="T0" fmla="*/ 172 w 172"/>
                <a:gd name="T1" fmla="*/ 35 h 148"/>
                <a:gd name="T2" fmla="*/ 28 w 172"/>
                <a:gd name="T3" fmla="*/ 148 h 148"/>
                <a:gd name="T4" fmla="*/ 0 w 172"/>
                <a:gd name="T5" fmla="*/ 113 h 148"/>
                <a:gd name="T6" fmla="*/ 145 w 172"/>
                <a:gd name="T7" fmla="*/ 0 h 148"/>
                <a:gd name="T8" fmla="*/ 172 w 172"/>
                <a:gd name="T9" fmla="*/ 35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" h="148">
                  <a:moveTo>
                    <a:pt x="172" y="35"/>
                  </a:moveTo>
                  <a:lnTo>
                    <a:pt x="28" y="148"/>
                  </a:lnTo>
                  <a:lnTo>
                    <a:pt x="0" y="113"/>
                  </a:lnTo>
                  <a:lnTo>
                    <a:pt x="145" y="0"/>
                  </a:lnTo>
                  <a:lnTo>
                    <a:pt x="172" y="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D00064C4-94F7-4846-B70B-77145D28F302}"/>
              </a:ext>
            </a:extLst>
          </p:cNvPr>
          <p:cNvGrpSpPr/>
          <p:nvPr/>
        </p:nvGrpSpPr>
        <p:grpSpPr>
          <a:xfrm>
            <a:off x="7742695" y="4014916"/>
            <a:ext cx="1519781" cy="2673235"/>
            <a:chOff x="838200" y="1400230"/>
            <a:chExt cx="2834640" cy="4986023"/>
          </a:xfrm>
        </p:grpSpPr>
        <p:sp>
          <p:nvSpPr>
            <p:cNvPr id="98" name="Rectangle: Rounded Corners 97">
              <a:extLst>
                <a:ext uri="{FF2B5EF4-FFF2-40B4-BE49-F238E27FC236}">
                  <a16:creationId xmlns:a16="http://schemas.microsoft.com/office/drawing/2014/main" id="{C27BBFCE-8E21-47E1-800B-54DE13FD9273}"/>
                </a:ext>
              </a:extLst>
            </p:cNvPr>
            <p:cNvSpPr/>
            <p:nvPr/>
          </p:nvSpPr>
          <p:spPr>
            <a:xfrm>
              <a:off x="838200" y="3835077"/>
              <a:ext cx="2834640" cy="2551176"/>
            </a:xfrm>
            <a:prstGeom prst="roundRect">
              <a:avLst>
                <a:gd name="adj" fmla="val 8702"/>
              </a:avLst>
            </a:prstGeom>
            <a:gradFill flip="none" rotWithShape="1">
              <a:gsLst>
                <a:gs pos="42000">
                  <a:srgbClr val="FF7711"/>
                </a:gs>
                <a:gs pos="89000">
                  <a:srgbClr val="FFAA01"/>
                </a:gs>
                <a:gs pos="100000">
                  <a:srgbClr val="FECE02"/>
                </a:gs>
                <a:gs pos="0">
                  <a:srgbClr val="C73E01"/>
                </a:gs>
              </a:gsLst>
              <a:lin ang="6600000" scaled="0"/>
              <a:tileRect/>
            </a:gradFill>
            <a:ln w="25400" cap="flat" cmpd="sng" algn="ctr">
              <a:noFill/>
              <a:prstDash val="solid"/>
            </a:ln>
            <a:effectLst/>
            <a:scene3d>
              <a:camera prst="isometricOffAxis1Top">
                <a:rot lat="19308370" lon="17994607" rev="3982837"/>
              </a:camera>
              <a:lightRig rig="soft" dir="t"/>
            </a:scene3d>
            <a:sp3d extrusionH="152400" prstMaterial="matte">
              <a:bevelT w="57150" h="44450"/>
              <a:bevelB w="0" h="0"/>
            </a:sp3d>
          </p:spPr>
          <p:txBody>
            <a:bodyPr rtlCol="0" anchor="ctr"/>
            <a:lstStyle/>
            <a:p>
              <a:pPr algn="ctr"/>
              <a:endParaRPr lang="en-US" kern="0">
                <a:solidFill>
                  <a:prstClr val="white"/>
                </a:solidFill>
                <a:ea typeface="宋体"/>
              </a:endParaRPr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1D5E4574-509A-455C-BECA-F5E4CA3404F4}"/>
                </a:ext>
              </a:extLst>
            </p:cNvPr>
            <p:cNvSpPr/>
            <p:nvPr/>
          </p:nvSpPr>
          <p:spPr>
            <a:xfrm>
              <a:off x="984636" y="1400230"/>
              <a:ext cx="2587154" cy="4105088"/>
            </a:xfrm>
            <a:custGeom>
              <a:avLst/>
              <a:gdLst>
                <a:gd name="connsiteX0" fmla="*/ 1327010 w 2587154"/>
                <a:gd name="connsiteY0" fmla="*/ 1244 h 4105088"/>
                <a:gd name="connsiteX1" fmla="*/ 1534927 w 2587154"/>
                <a:gd name="connsiteY1" fmla="*/ 99394 h 4105088"/>
                <a:gd name="connsiteX2" fmla="*/ 2580699 w 2587154"/>
                <a:gd name="connsiteY2" fmla="*/ 3553705 h 4105088"/>
                <a:gd name="connsiteX3" fmla="*/ 2587154 w 2587154"/>
                <a:gd name="connsiteY3" fmla="*/ 3579715 h 4105088"/>
                <a:gd name="connsiteX4" fmla="*/ 1293577 w 2587154"/>
                <a:gd name="connsiteY4" fmla="*/ 4105088 h 4105088"/>
                <a:gd name="connsiteX5" fmla="*/ 0 w 2587154"/>
                <a:gd name="connsiteY5" fmla="*/ 3579715 h 4105088"/>
                <a:gd name="connsiteX6" fmla="*/ 1049578 w 2587154"/>
                <a:gd name="connsiteY6" fmla="*/ 99394 h 4105088"/>
                <a:gd name="connsiteX7" fmla="*/ 1327010 w 2587154"/>
                <a:gd name="connsiteY7" fmla="*/ 1244 h 4105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87154" h="4105088">
                  <a:moveTo>
                    <a:pt x="1327010" y="1244"/>
                  </a:moveTo>
                  <a:cubicBezTo>
                    <a:pt x="1399771" y="7264"/>
                    <a:pt x="1474259" y="35740"/>
                    <a:pt x="1534927" y="99394"/>
                  </a:cubicBezTo>
                  <a:cubicBezTo>
                    <a:pt x="1531029" y="94406"/>
                    <a:pt x="2405328" y="2973651"/>
                    <a:pt x="2580699" y="3553705"/>
                  </a:cubicBezTo>
                  <a:cubicBezTo>
                    <a:pt x="2586606" y="3561925"/>
                    <a:pt x="2587154" y="3570795"/>
                    <a:pt x="2587154" y="3579715"/>
                  </a:cubicBezTo>
                  <a:cubicBezTo>
                    <a:pt x="2587154" y="3869870"/>
                    <a:pt x="2008000" y="4105088"/>
                    <a:pt x="1293577" y="4105088"/>
                  </a:cubicBezTo>
                  <a:cubicBezTo>
                    <a:pt x="579154" y="4105088"/>
                    <a:pt x="0" y="3869870"/>
                    <a:pt x="0" y="3579715"/>
                  </a:cubicBezTo>
                  <a:lnTo>
                    <a:pt x="1049578" y="99394"/>
                  </a:lnTo>
                  <a:cubicBezTo>
                    <a:pt x="1089272" y="43557"/>
                    <a:pt x="1205742" y="-8790"/>
                    <a:pt x="1327010" y="1244"/>
                  </a:cubicBezTo>
                  <a:close/>
                </a:path>
              </a:pathLst>
            </a:custGeom>
            <a:gradFill flip="none" rotWithShape="1">
              <a:gsLst>
                <a:gs pos="70000">
                  <a:srgbClr val="FF810E"/>
                </a:gs>
                <a:gs pos="31000">
                  <a:srgbClr val="FF7711"/>
                </a:gs>
                <a:gs pos="53000">
                  <a:srgbClr val="FFB001"/>
                </a:gs>
                <a:gs pos="89000">
                  <a:srgbClr val="D74E05"/>
                </a:gs>
                <a:gs pos="0">
                  <a:srgbClr val="C73E01"/>
                </a:gs>
              </a:gsLst>
              <a:lin ang="11100000" scaled="0"/>
              <a:tileRect/>
            </a:gradFill>
            <a:ln w="317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/>
              <a:endParaRPr lang="en-US" ker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C01BD888-C57F-4D67-8E0A-D0D5CA2D59C0}"/>
                </a:ext>
              </a:extLst>
            </p:cNvPr>
            <p:cNvSpPr/>
            <p:nvPr/>
          </p:nvSpPr>
          <p:spPr>
            <a:xfrm>
              <a:off x="1566610" y="2318111"/>
              <a:ext cx="1421727" cy="835168"/>
            </a:xfrm>
            <a:custGeom>
              <a:avLst/>
              <a:gdLst>
                <a:gd name="connsiteX0" fmla="*/ 220769 w 1421727"/>
                <a:gd name="connsiteY0" fmla="*/ 0 h 835168"/>
                <a:gd name="connsiteX1" fmla="*/ 269287 w 1421727"/>
                <a:gd name="connsiteY1" fmla="*/ 14659 h 835168"/>
                <a:gd name="connsiteX2" fmla="*/ 711602 w 1421727"/>
                <a:gd name="connsiteY2" fmla="*/ 69862 h 835168"/>
                <a:gd name="connsiteX3" fmla="*/ 1153917 w 1421727"/>
                <a:gd name="connsiteY3" fmla="*/ 14659 h 835168"/>
                <a:gd name="connsiteX4" fmla="*/ 1199972 w 1421727"/>
                <a:gd name="connsiteY4" fmla="*/ 744 h 835168"/>
                <a:gd name="connsiteX5" fmla="*/ 1235888 w 1421727"/>
                <a:gd name="connsiteY5" fmla="*/ 119343 h 835168"/>
                <a:gd name="connsiteX6" fmla="*/ 1408613 w 1421727"/>
                <a:gd name="connsiteY6" fmla="*/ 689278 h 835168"/>
                <a:gd name="connsiteX7" fmla="*/ 1421727 w 1421727"/>
                <a:gd name="connsiteY7" fmla="*/ 732530 h 835168"/>
                <a:gd name="connsiteX8" fmla="*/ 1381497 w 1421727"/>
                <a:gd name="connsiteY8" fmla="*/ 745558 h 835168"/>
                <a:gd name="connsiteX9" fmla="*/ 711603 w 1421727"/>
                <a:gd name="connsiteY9" fmla="*/ 835168 h 835168"/>
                <a:gd name="connsiteX10" fmla="*/ 41709 w 1421727"/>
                <a:gd name="connsiteY10" fmla="*/ 745558 h 835168"/>
                <a:gd name="connsiteX11" fmla="*/ 0 w 1421727"/>
                <a:gd name="connsiteY11" fmla="*/ 732051 h 835168"/>
                <a:gd name="connsiteX12" fmla="*/ 220769 w 1421727"/>
                <a:gd name="connsiteY12" fmla="*/ 0 h 835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21727" h="835168">
                  <a:moveTo>
                    <a:pt x="220769" y="0"/>
                  </a:moveTo>
                  <a:lnTo>
                    <a:pt x="269287" y="14659"/>
                  </a:lnTo>
                  <a:cubicBezTo>
                    <a:pt x="409014" y="50535"/>
                    <a:pt x="557574" y="69862"/>
                    <a:pt x="711602" y="69862"/>
                  </a:cubicBezTo>
                  <a:cubicBezTo>
                    <a:pt x="865630" y="69862"/>
                    <a:pt x="1014190" y="50535"/>
                    <a:pt x="1153917" y="14659"/>
                  </a:cubicBezTo>
                  <a:lnTo>
                    <a:pt x="1199972" y="744"/>
                  </a:lnTo>
                  <a:lnTo>
                    <a:pt x="1235888" y="119343"/>
                  </a:lnTo>
                  <a:cubicBezTo>
                    <a:pt x="1290009" y="298001"/>
                    <a:pt x="1348611" y="491354"/>
                    <a:pt x="1408613" y="689278"/>
                  </a:cubicBezTo>
                  <a:lnTo>
                    <a:pt x="1421727" y="732530"/>
                  </a:lnTo>
                  <a:lnTo>
                    <a:pt x="1381497" y="745558"/>
                  </a:lnTo>
                  <a:cubicBezTo>
                    <a:pt x="1169878" y="803795"/>
                    <a:pt x="944881" y="835168"/>
                    <a:pt x="711603" y="835168"/>
                  </a:cubicBezTo>
                  <a:cubicBezTo>
                    <a:pt x="478325" y="835168"/>
                    <a:pt x="253329" y="803795"/>
                    <a:pt x="41709" y="745558"/>
                  </a:cubicBezTo>
                  <a:lnTo>
                    <a:pt x="0" y="732051"/>
                  </a:lnTo>
                  <a:lnTo>
                    <a:pt x="220769" y="0"/>
                  </a:lnTo>
                  <a:close/>
                </a:path>
              </a:pathLst>
            </a:custGeom>
            <a:gradFill flip="none" rotWithShape="1">
              <a:gsLst>
                <a:gs pos="98000">
                  <a:sysClr val="window" lastClr="FFFFFF">
                    <a:lumMod val="65000"/>
                  </a:sysClr>
                </a:gs>
                <a:gs pos="0">
                  <a:sysClr val="window" lastClr="FFFFFF">
                    <a:lumMod val="65000"/>
                  </a:sysClr>
                </a:gs>
                <a:gs pos="55000">
                  <a:sysClr val="window" lastClr="FFFFFF"/>
                </a:gs>
              </a:gsLst>
              <a:lin ang="11100000" scaled="0"/>
              <a:tileRect/>
            </a:gradFill>
            <a:ln w="317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/>
              <a:endParaRPr lang="en-US" kern="0">
                <a:solidFill>
                  <a:prstClr val="white"/>
                </a:solidFill>
                <a:ea typeface="宋体"/>
              </a:endParaRPr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FE73AE9A-031E-4DC2-9BB2-7E0CC5D7887D}"/>
                </a:ext>
              </a:extLst>
            </p:cNvPr>
            <p:cNvSpPr/>
            <p:nvPr/>
          </p:nvSpPr>
          <p:spPr>
            <a:xfrm>
              <a:off x="1142781" y="3730844"/>
              <a:ext cx="2276998" cy="900252"/>
            </a:xfrm>
            <a:custGeom>
              <a:avLst/>
              <a:gdLst>
                <a:gd name="connsiteX0" fmla="*/ 218553 w 2276998"/>
                <a:gd name="connsiteY0" fmla="*/ 0 h 900252"/>
                <a:gd name="connsiteX1" fmla="*/ 354010 w 2276998"/>
                <a:gd name="connsiteY1" fmla="*/ 38453 h 900252"/>
                <a:gd name="connsiteX2" fmla="*/ 1165066 w 2276998"/>
                <a:gd name="connsiteY2" fmla="*/ 134946 h 900252"/>
                <a:gd name="connsiteX3" fmla="*/ 1976122 w 2276998"/>
                <a:gd name="connsiteY3" fmla="*/ 38453 h 900252"/>
                <a:gd name="connsiteX4" fmla="*/ 2056548 w 2276998"/>
                <a:gd name="connsiteY4" fmla="*/ 15622 h 900252"/>
                <a:gd name="connsiteX5" fmla="*/ 2101510 w 2276998"/>
                <a:gd name="connsiteY5" fmla="*/ 163885 h 900252"/>
                <a:gd name="connsiteX6" fmla="*/ 2260589 w 2276998"/>
                <a:gd name="connsiteY6" fmla="*/ 688486 h 900252"/>
                <a:gd name="connsiteX7" fmla="*/ 2276998 w 2276998"/>
                <a:gd name="connsiteY7" fmla="*/ 742611 h 900252"/>
                <a:gd name="connsiteX8" fmla="*/ 2274013 w 2276998"/>
                <a:gd name="connsiteY8" fmla="*/ 743617 h 900252"/>
                <a:gd name="connsiteX9" fmla="*/ 1165066 w 2276998"/>
                <a:gd name="connsiteY9" fmla="*/ 900252 h 900252"/>
                <a:gd name="connsiteX10" fmla="*/ 56119 w 2276998"/>
                <a:gd name="connsiteY10" fmla="*/ 743617 h 900252"/>
                <a:gd name="connsiteX11" fmla="*/ 0 w 2276998"/>
                <a:gd name="connsiteY11" fmla="*/ 724704 h 900252"/>
                <a:gd name="connsiteX12" fmla="*/ 218553 w 2276998"/>
                <a:gd name="connsiteY12" fmla="*/ 0 h 900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76998" h="900252">
                  <a:moveTo>
                    <a:pt x="218553" y="0"/>
                  </a:moveTo>
                  <a:lnTo>
                    <a:pt x="354010" y="38453"/>
                  </a:lnTo>
                  <a:cubicBezTo>
                    <a:pt x="603297" y="100587"/>
                    <a:pt x="877372" y="134946"/>
                    <a:pt x="1165066" y="134946"/>
                  </a:cubicBezTo>
                  <a:cubicBezTo>
                    <a:pt x="1452760" y="134946"/>
                    <a:pt x="1726836" y="100587"/>
                    <a:pt x="1976122" y="38453"/>
                  </a:cubicBezTo>
                  <a:lnTo>
                    <a:pt x="2056548" y="15622"/>
                  </a:lnTo>
                  <a:lnTo>
                    <a:pt x="2101510" y="163885"/>
                  </a:lnTo>
                  <a:cubicBezTo>
                    <a:pt x="2158783" y="352742"/>
                    <a:pt x="2212836" y="530984"/>
                    <a:pt x="2260589" y="688486"/>
                  </a:cubicBezTo>
                  <a:lnTo>
                    <a:pt x="2276998" y="742611"/>
                  </a:lnTo>
                  <a:lnTo>
                    <a:pt x="2274013" y="743617"/>
                  </a:lnTo>
                  <a:cubicBezTo>
                    <a:pt x="1933167" y="844478"/>
                    <a:pt x="1558427" y="900252"/>
                    <a:pt x="1165066" y="900252"/>
                  </a:cubicBezTo>
                  <a:cubicBezTo>
                    <a:pt x="771706" y="900252"/>
                    <a:pt x="396965" y="844478"/>
                    <a:pt x="56119" y="743617"/>
                  </a:cubicBezTo>
                  <a:lnTo>
                    <a:pt x="0" y="724704"/>
                  </a:lnTo>
                  <a:lnTo>
                    <a:pt x="218553" y="0"/>
                  </a:lnTo>
                  <a:close/>
                </a:path>
              </a:pathLst>
            </a:custGeom>
            <a:gradFill flip="none" rotWithShape="1">
              <a:gsLst>
                <a:gs pos="98000">
                  <a:sysClr val="window" lastClr="FFFFFF">
                    <a:lumMod val="65000"/>
                  </a:sysClr>
                </a:gs>
                <a:gs pos="0">
                  <a:sysClr val="window" lastClr="FFFFFF">
                    <a:lumMod val="65000"/>
                  </a:sysClr>
                </a:gs>
                <a:gs pos="55000">
                  <a:sysClr val="window" lastClr="FFFFFF"/>
                </a:gs>
              </a:gsLst>
              <a:lin ang="11100000" scaled="0"/>
              <a:tileRect/>
            </a:gradFill>
            <a:ln w="317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/>
              <a:endParaRPr lang="en-US" kern="0">
                <a:solidFill>
                  <a:prstClr val="white"/>
                </a:solidFill>
                <a:ea typeface="宋体"/>
              </a:endParaRPr>
            </a:p>
          </p:txBody>
        </p: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86398B7C-E5BA-45FE-9EAB-4FDC21D7601A}"/>
              </a:ext>
            </a:extLst>
          </p:cNvPr>
          <p:cNvGrpSpPr/>
          <p:nvPr/>
        </p:nvGrpSpPr>
        <p:grpSpPr>
          <a:xfrm>
            <a:off x="10004275" y="2738273"/>
            <a:ext cx="838879" cy="1475555"/>
            <a:chOff x="838200" y="1400230"/>
            <a:chExt cx="2834640" cy="4986023"/>
          </a:xfrm>
        </p:grpSpPr>
        <p:sp>
          <p:nvSpPr>
            <p:cNvPr id="108" name="Rectangle: Rounded Corners 107">
              <a:extLst>
                <a:ext uri="{FF2B5EF4-FFF2-40B4-BE49-F238E27FC236}">
                  <a16:creationId xmlns:a16="http://schemas.microsoft.com/office/drawing/2014/main" id="{AE827441-7BB7-4DFB-B5EC-7DB93B80DBBE}"/>
                </a:ext>
              </a:extLst>
            </p:cNvPr>
            <p:cNvSpPr/>
            <p:nvPr/>
          </p:nvSpPr>
          <p:spPr>
            <a:xfrm>
              <a:off x="838200" y="3835077"/>
              <a:ext cx="2834640" cy="2551176"/>
            </a:xfrm>
            <a:prstGeom prst="roundRect">
              <a:avLst>
                <a:gd name="adj" fmla="val 8702"/>
              </a:avLst>
            </a:prstGeom>
            <a:gradFill flip="none" rotWithShape="1">
              <a:gsLst>
                <a:gs pos="42000">
                  <a:srgbClr val="FF7711"/>
                </a:gs>
                <a:gs pos="89000">
                  <a:srgbClr val="FFAA01"/>
                </a:gs>
                <a:gs pos="100000">
                  <a:srgbClr val="FECE02"/>
                </a:gs>
                <a:gs pos="0">
                  <a:srgbClr val="C73E01"/>
                </a:gs>
              </a:gsLst>
              <a:lin ang="6600000" scaled="0"/>
              <a:tileRect/>
            </a:gradFill>
            <a:ln w="25400" cap="flat" cmpd="sng" algn="ctr">
              <a:noFill/>
              <a:prstDash val="solid"/>
            </a:ln>
            <a:effectLst/>
            <a:scene3d>
              <a:camera prst="isometricOffAxis1Top">
                <a:rot lat="19308370" lon="17994607" rev="3982837"/>
              </a:camera>
              <a:lightRig rig="soft" dir="t"/>
            </a:scene3d>
            <a:sp3d extrusionH="152400" prstMaterial="matte">
              <a:bevelT w="120650" h="19050"/>
              <a:bevelB w="0" h="0"/>
            </a:sp3d>
          </p:spPr>
          <p:txBody>
            <a:bodyPr rtlCol="0" anchor="ctr"/>
            <a:lstStyle/>
            <a:p>
              <a:pPr algn="ctr"/>
              <a:endParaRPr lang="en-US" kern="0">
                <a:solidFill>
                  <a:prstClr val="white"/>
                </a:solidFill>
                <a:ea typeface="宋体"/>
              </a:endParaRPr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A787775D-F53A-48BE-89CA-7FE07F2A4ED5}"/>
                </a:ext>
              </a:extLst>
            </p:cNvPr>
            <p:cNvSpPr/>
            <p:nvPr/>
          </p:nvSpPr>
          <p:spPr>
            <a:xfrm>
              <a:off x="984636" y="1400230"/>
              <a:ext cx="2587154" cy="4105088"/>
            </a:xfrm>
            <a:custGeom>
              <a:avLst/>
              <a:gdLst>
                <a:gd name="connsiteX0" fmla="*/ 1327010 w 2587154"/>
                <a:gd name="connsiteY0" fmla="*/ 1244 h 4105088"/>
                <a:gd name="connsiteX1" fmla="*/ 1534927 w 2587154"/>
                <a:gd name="connsiteY1" fmla="*/ 99394 h 4105088"/>
                <a:gd name="connsiteX2" fmla="*/ 2580699 w 2587154"/>
                <a:gd name="connsiteY2" fmla="*/ 3553705 h 4105088"/>
                <a:gd name="connsiteX3" fmla="*/ 2587154 w 2587154"/>
                <a:gd name="connsiteY3" fmla="*/ 3579715 h 4105088"/>
                <a:gd name="connsiteX4" fmla="*/ 1293577 w 2587154"/>
                <a:gd name="connsiteY4" fmla="*/ 4105088 h 4105088"/>
                <a:gd name="connsiteX5" fmla="*/ 0 w 2587154"/>
                <a:gd name="connsiteY5" fmla="*/ 3579715 h 4105088"/>
                <a:gd name="connsiteX6" fmla="*/ 1049578 w 2587154"/>
                <a:gd name="connsiteY6" fmla="*/ 99394 h 4105088"/>
                <a:gd name="connsiteX7" fmla="*/ 1327010 w 2587154"/>
                <a:gd name="connsiteY7" fmla="*/ 1244 h 4105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87154" h="4105088">
                  <a:moveTo>
                    <a:pt x="1327010" y="1244"/>
                  </a:moveTo>
                  <a:cubicBezTo>
                    <a:pt x="1399771" y="7264"/>
                    <a:pt x="1474259" y="35740"/>
                    <a:pt x="1534927" y="99394"/>
                  </a:cubicBezTo>
                  <a:cubicBezTo>
                    <a:pt x="1531029" y="94406"/>
                    <a:pt x="2405328" y="2973651"/>
                    <a:pt x="2580699" y="3553705"/>
                  </a:cubicBezTo>
                  <a:cubicBezTo>
                    <a:pt x="2586606" y="3561925"/>
                    <a:pt x="2587154" y="3570795"/>
                    <a:pt x="2587154" y="3579715"/>
                  </a:cubicBezTo>
                  <a:cubicBezTo>
                    <a:pt x="2587154" y="3869870"/>
                    <a:pt x="2008000" y="4105088"/>
                    <a:pt x="1293577" y="4105088"/>
                  </a:cubicBezTo>
                  <a:cubicBezTo>
                    <a:pt x="579154" y="4105088"/>
                    <a:pt x="0" y="3869870"/>
                    <a:pt x="0" y="3579715"/>
                  </a:cubicBezTo>
                  <a:lnTo>
                    <a:pt x="1049578" y="99394"/>
                  </a:lnTo>
                  <a:cubicBezTo>
                    <a:pt x="1089272" y="43557"/>
                    <a:pt x="1205742" y="-8790"/>
                    <a:pt x="1327010" y="1244"/>
                  </a:cubicBezTo>
                  <a:close/>
                </a:path>
              </a:pathLst>
            </a:custGeom>
            <a:gradFill flip="none" rotWithShape="1">
              <a:gsLst>
                <a:gs pos="70000">
                  <a:srgbClr val="FF810E"/>
                </a:gs>
                <a:gs pos="31000">
                  <a:srgbClr val="FF7711"/>
                </a:gs>
                <a:gs pos="53000">
                  <a:srgbClr val="FFB001"/>
                </a:gs>
                <a:gs pos="89000">
                  <a:srgbClr val="D74E05"/>
                </a:gs>
                <a:gs pos="0">
                  <a:srgbClr val="C73E01"/>
                </a:gs>
              </a:gsLst>
              <a:lin ang="11100000" scaled="0"/>
              <a:tileRect/>
            </a:gradFill>
            <a:ln w="317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/>
              <a:endParaRPr lang="en-US" ker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97E66EB8-F08D-4DB3-AF76-BE42EE559EDE}"/>
                </a:ext>
              </a:extLst>
            </p:cNvPr>
            <p:cNvSpPr/>
            <p:nvPr/>
          </p:nvSpPr>
          <p:spPr>
            <a:xfrm>
              <a:off x="1566610" y="2318111"/>
              <a:ext cx="1421727" cy="835168"/>
            </a:xfrm>
            <a:custGeom>
              <a:avLst/>
              <a:gdLst>
                <a:gd name="connsiteX0" fmla="*/ 220769 w 1421727"/>
                <a:gd name="connsiteY0" fmla="*/ 0 h 835168"/>
                <a:gd name="connsiteX1" fmla="*/ 269287 w 1421727"/>
                <a:gd name="connsiteY1" fmla="*/ 14659 h 835168"/>
                <a:gd name="connsiteX2" fmla="*/ 711602 w 1421727"/>
                <a:gd name="connsiteY2" fmla="*/ 69862 h 835168"/>
                <a:gd name="connsiteX3" fmla="*/ 1153917 w 1421727"/>
                <a:gd name="connsiteY3" fmla="*/ 14659 h 835168"/>
                <a:gd name="connsiteX4" fmla="*/ 1199972 w 1421727"/>
                <a:gd name="connsiteY4" fmla="*/ 744 h 835168"/>
                <a:gd name="connsiteX5" fmla="*/ 1235888 w 1421727"/>
                <a:gd name="connsiteY5" fmla="*/ 119343 h 835168"/>
                <a:gd name="connsiteX6" fmla="*/ 1408613 w 1421727"/>
                <a:gd name="connsiteY6" fmla="*/ 689278 h 835168"/>
                <a:gd name="connsiteX7" fmla="*/ 1421727 w 1421727"/>
                <a:gd name="connsiteY7" fmla="*/ 732530 h 835168"/>
                <a:gd name="connsiteX8" fmla="*/ 1381497 w 1421727"/>
                <a:gd name="connsiteY8" fmla="*/ 745558 h 835168"/>
                <a:gd name="connsiteX9" fmla="*/ 711603 w 1421727"/>
                <a:gd name="connsiteY9" fmla="*/ 835168 h 835168"/>
                <a:gd name="connsiteX10" fmla="*/ 41709 w 1421727"/>
                <a:gd name="connsiteY10" fmla="*/ 745558 h 835168"/>
                <a:gd name="connsiteX11" fmla="*/ 0 w 1421727"/>
                <a:gd name="connsiteY11" fmla="*/ 732051 h 835168"/>
                <a:gd name="connsiteX12" fmla="*/ 220769 w 1421727"/>
                <a:gd name="connsiteY12" fmla="*/ 0 h 835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21727" h="835168">
                  <a:moveTo>
                    <a:pt x="220769" y="0"/>
                  </a:moveTo>
                  <a:lnTo>
                    <a:pt x="269287" y="14659"/>
                  </a:lnTo>
                  <a:cubicBezTo>
                    <a:pt x="409014" y="50535"/>
                    <a:pt x="557574" y="69862"/>
                    <a:pt x="711602" y="69862"/>
                  </a:cubicBezTo>
                  <a:cubicBezTo>
                    <a:pt x="865630" y="69862"/>
                    <a:pt x="1014190" y="50535"/>
                    <a:pt x="1153917" y="14659"/>
                  </a:cubicBezTo>
                  <a:lnTo>
                    <a:pt x="1199972" y="744"/>
                  </a:lnTo>
                  <a:lnTo>
                    <a:pt x="1235888" y="119343"/>
                  </a:lnTo>
                  <a:cubicBezTo>
                    <a:pt x="1290009" y="298001"/>
                    <a:pt x="1348611" y="491354"/>
                    <a:pt x="1408613" y="689278"/>
                  </a:cubicBezTo>
                  <a:lnTo>
                    <a:pt x="1421727" y="732530"/>
                  </a:lnTo>
                  <a:lnTo>
                    <a:pt x="1381497" y="745558"/>
                  </a:lnTo>
                  <a:cubicBezTo>
                    <a:pt x="1169878" y="803795"/>
                    <a:pt x="944881" y="835168"/>
                    <a:pt x="711603" y="835168"/>
                  </a:cubicBezTo>
                  <a:cubicBezTo>
                    <a:pt x="478325" y="835168"/>
                    <a:pt x="253329" y="803795"/>
                    <a:pt x="41709" y="745558"/>
                  </a:cubicBezTo>
                  <a:lnTo>
                    <a:pt x="0" y="732051"/>
                  </a:lnTo>
                  <a:lnTo>
                    <a:pt x="220769" y="0"/>
                  </a:lnTo>
                  <a:close/>
                </a:path>
              </a:pathLst>
            </a:custGeom>
            <a:gradFill flip="none" rotWithShape="1">
              <a:gsLst>
                <a:gs pos="98000">
                  <a:sysClr val="window" lastClr="FFFFFF">
                    <a:lumMod val="65000"/>
                  </a:sysClr>
                </a:gs>
                <a:gs pos="0">
                  <a:sysClr val="window" lastClr="FFFFFF">
                    <a:lumMod val="65000"/>
                  </a:sysClr>
                </a:gs>
                <a:gs pos="55000">
                  <a:sysClr val="window" lastClr="FFFFFF"/>
                </a:gs>
              </a:gsLst>
              <a:lin ang="11100000" scaled="0"/>
              <a:tileRect/>
            </a:gradFill>
            <a:ln w="317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/>
              <a:endParaRPr lang="en-US" kern="0">
                <a:solidFill>
                  <a:prstClr val="white"/>
                </a:solidFill>
                <a:ea typeface="宋体"/>
              </a:endParaRPr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F9F8FBA0-C985-495D-9874-657082B8BCA6}"/>
                </a:ext>
              </a:extLst>
            </p:cNvPr>
            <p:cNvSpPr/>
            <p:nvPr/>
          </p:nvSpPr>
          <p:spPr>
            <a:xfrm>
              <a:off x="1142781" y="3730844"/>
              <a:ext cx="2276998" cy="900252"/>
            </a:xfrm>
            <a:custGeom>
              <a:avLst/>
              <a:gdLst>
                <a:gd name="connsiteX0" fmla="*/ 218553 w 2276998"/>
                <a:gd name="connsiteY0" fmla="*/ 0 h 900252"/>
                <a:gd name="connsiteX1" fmla="*/ 354010 w 2276998"/>
                <a:gd name="connsiteY1" fmla="*/ 38453 h 900252"/>
                <a:gd name="connsiteX2" fmla="*/ 1165066 w 2276998"/>
                <a:gd name="connsiteY2" fmla="*/ 134946 h 900252"/>
                <a:gd name="connsiteX3" fmla="*/ 1976122 w 2276998"/>
                <a:gd name="connsiteY3" fmla="*/ 38453 h 900252"/>
                <a:gd name="connsiteX4" fmla="*/ 2056548 w 2276998"/>
                <a:gd name="connsiteY4" fmla="*/ 15622 h 900252"/>
                <a:gd name="connsiteX5" fmla="*/ 2101510 w 2276998"/>
                <a:gd name="connsiteY5" fmla="*/ 163885 h 900252"/>
                <a:gd name="connsiteX6" fmla="*/ 2260589 w 2276998"/>
                <a:gd name="connsiteY6" fmla="*/ 688486 h 900252"/>
                <a:gd name="connsiteX7" fmla="*/ 2276998 w 2276998"/>
                <a:gd name="connsiteY7" fmla="*/ 742611 h 900252"/>
                <a:gd name="connsiteX8" fmla="*/ 2274013 w 2276998"/>
                <a:gd name="connsiteY8" fmla="*/ 743617 h 900252"/>
                <a:gd name="connsiteX9" fmla="*/ 1165066 w 2276998"/>
                <a:gd name="connsiteY9" fmla="*/ 900252 h 900252"/>
                <a:gd name="connsiteX10" fmla="*/ 56119 w 2276998"/>
                <a:gd name="connsiteY10" fmla="*/ 743617 h 900252"/>
                <a:gd name="connsiteX11" fmla="*/ 0 w 2276998"/>
                <a:gd name="connsiteY11" fmla="*/ 724704 h 900252"/>
                <a:gd name="connsiteX12" fmla="*/ 218553 w 2276998"/>
                <a:gd name="connsiteY12" fmla="*/ 0 h 900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76998" h="900252">
                  <a:moveTo>
                    <a:pt x="218553" y="0"/>
                  </a:moveTo>
                  <a:lnTo>
                    <a:pt x="354010" y="38453"/>
                  </a:lnTo>
                  <a:cubicBezTo>
                    <a:pt x="603297" y="100587"/>
                    <a:pt x="877372" y="134946"/>
                    <a:pt x="1165066" y="134946"/>
                  </a:cubicBezTo>
                  <a:cubicBezTo>
                    <a:pt x="1452760" y="134946"/>
                    <a:pt x="1726836" y="100587"/>
                    <a:pt x="1976122" y="38453"/>
                  </a:cubicBezTo>
                  <a:lnTo>
                    <a:pt x="2056548" y="15622"/>
                  </a:lnTo>
                  <a:lnTo>
                    <a:pt x="2101510" y="163885"/>
                  </a:lnTo>
                  <a:cubicBezTo>
                    <a:pt x="2158783" y="352742"/>
                    <a:pt x="2212836" y="530984"/>
                    <a:pt x="2260589" y="688486"/>
                  </a:cubicBezTo>
                  <a:lnTo>
                    <a:pt x="2276998" y="742611"/>
                  </a:lnTo>
                  <a:lnTo>
                    <a:pt x="2274013" y="743617"/>
                  </a:lnTo>
                  <a:cubicBezTo>
                    <a:pt x="1933167" y="844478"/>
                    <a:pt x="1558427" y="900252"/>
                    <a:pt x="1165066" y="900252"/>
                  </a:cubicBezTo>
                  <a:cubicBezTo>
                    <a:pt x="771706" y="900252"/>
                    <a:pt x="396965" y="844478"/>
                    <a:pt x="56119" y="743617"/>
                  </a:cubicBezTo>
                  <a:lnTo>
                    <a:pt x="0" y="724704"/>
                  </a:lnTo>
                  <a:lnTo>
                    <a:pt x="218553" y="0"/>
                  </a:lnTo>
                  <a:close/>
                </a:path>
              </a:pathLst>
            </a:custGeom>
            <a:gradFill flip="none" rotWithShape="1">
              <a:gsLst>
                <a:gs pos="98000">
                  <a:sysClr val="window" lastClr="FFFFFF">
                    <a:lumMod val="65000"/>
                  </a:sysClr>
                </a:gs>
                <a:gs pos="0">
                  <a:sysClr val="window" lastClr="FFFFFF">
                    <a:lumMod val="65000"/>
                  </a:sysClr>
                </a:gs>
                <a:gs pos="55000">
                  <a:sysClr val="window" lastClr="FFFFFF"/>
                </a:gs>
              </a:gsLst>
              <a:lin ang="11100000" scaled="0"/>
              <a:tileRect/>
            </a:gradFill>
            <a:ln w="317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/>
              <a:endParaRPr lang="en-US" kern="0">
                <a:solidFill>
                  <a:prstClr val="white"/>
                </a:solidFill>
                <a:ea typeface="宋体"/>
              </a:endParaRPr>
            </a:p>
          </p:txBody>
        </p:sp>
      </p:grp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E7C25073-7C23-49F4-8857-AAC07D3A3862}"/>
              </a:ext>
            </a:extLst>
          </p:cNvPr>
          <p:cNvGrpSpPr/>
          <p:nvPr/>
        </p:nvGrpSpPr>
        <p:grpSpPr>
          <a:xfrm>
            <a:off x="6244153" y="1542824"/>
            <a:ext cx="661679" cy="1163867"/>
            <a:chOff x="838200" y="1400230"/>
            <a:chExt cx="2834640" cy="4986023"/>
          </a:xfrm>
        </p:grpSpPr>
        <p:sp>
          <p:nvSpPr>
            <p:cNvPr id="113" name="Rectangle: Rounded Corners 112">
              <a:extLst>
                <a:ext uri="{FF2B5EF4-FFF2-40B4-BE49-F238E27FC236}">
                  <a16:creationId xmlns:a16="http://schemas.microsoft.com/office/drawing/2014/main" id="{61D6A3A0-0F43-4036-BDB8-81E28B9147BC}"/>
                </a:ext>
              </a:extLst>
            </p:cNvPr>
            <p:cNvSpPr/>
            <p:nvPr/>
          </p:nvSpPr>
          <p:spPr>
            <a:xfrm>
              <a:off x="838200" y="3835077"/>
              <a:ext cx="2834640" cy="2551176"/>
            </a:xfrm>
            <a:prstGeom prst="roundRect">
              <a:avLst>
                <a:gd name="adj" fmla="val 8702"/>
              </a:avLst>
            </a:prstGeom>
            <a:gradFill flip="none" rotWithShape="1">
              <a:gsLst>
                <a:gs pos="42000">
                  <a:srgbClr val="FF7711"/>
                </a:gs>
                <a:gs pos="89000">
                  <a:srgbClr val="FFAA01"/>
                </a:gs>
                <a:gs pos="100000">
                  <a:srgbClr val="FECE02"/>
                </a:gs>
                <a:gs pos="0">
                  <a:srgbClr val="C73E01"/>
                </a:gs>
              </a:gsLst>
              <a:lin ang="6600000" scaled="0"/>
              <a:tileRect/>
            </a:gradFill>
            <a:ln w="25400" cap="flat" cmpd="sng" algn="ctr">
              <a:noFill/>
              <a:prstDash val="solid"/>
            </a:ln>
            <a:effectLst/>
            <a:scene3d>
              <a:camera prst="isometricOffAxis1Top">
                <a:rot lat="19308370" lon="17994607" rev="3982837"/>
              </a:camera>
              <a:lightRig rig="soft" dir="t"/>
            </a:scene3d>
            <a:sp3d extrusionH="57150" prstMaterial="matte">
              <a:bevelT w="6350" h="44450"/>
              <a:bevelB w="0" h="0"/>
            </a:sp3d>
          </p:spPr>
          <p:txBody>
            <a:bodyPr rtlCol="0" anchor="ctr"/>
            <a:lstStyle/>
            <a:p>
              <a:pPr algn="ctr"/>
              <a:endParaRPr lang="en-US" kern="0">
                <a:solidFill>
                  <a:prstClr val="white"/>
                </a:solidFill>
                <a:ea typeface="宋体"/>
              </a:endParaRPr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C4437125-E4D6-4425-8DF0-A90C87EAAA99}"/>
                </a:ext>
              </a:extLst>
            </p:cNvPr>
            <p:cNvSpPr/>
            <p:nvPr/>
          </p:nvSpPr>
          <p:spPr>
            <a:xfrm>
              <a:off x="984636" y="1400230"/>
              <a:ext cx="2587154" cy="4105088"/>
            </a:xfrm>
            <a:custGeom>
              <a:avLst/>
              <a:gdLst>
                <a:gd name="connsiteX0" fmla="*/ 1327010 w 2587154"/>
                <a:gd name="connsiteY0" fmla="*/ 1244 h 4105088"/>
                <a:gd name="connsiteX1" fmla="*/ 1534927 w 2587154"/>
                <a:gd name="connsiteY1" fmla="*/ 99394 h 4105088"/>
                <a:gd name="connsiteX2" fmla="*/ 2580699 w 2587154"/>
                <a:gd name="connsiteY2" fmla="*/ 3553705 h 4105088"/>
                <a:gd name="connsiteX3" fmla="*/ 2587154 w 2587154"/>
                <a:gd name="connsiteY3" fmla="*/ 3579715 h 4105088"/>
                <a:gd name="connsiteX4" fmla="*/ 1293577 w 2587154"/>
                <a:gd name="connsiteY4" fmla="*/ 4105088 h 4105088"/>
                <a:gd name="connsiteX5" fmla="*/ 0 w 2587154"/>
                <a:gd name="connsiteY5" fmla="*/ 3579715 h 4105088"/>
                <a:gd name="connsiteX6" fmla="*/ 1049578 w 2587154"/>
                <a:gd name="connsiteY6" fmla="*/ 99394 h 4105088"/>
                <a:gd name="connsiteX7" fmla="*/ 1327010 w 2587154"/>
                <a:gd name="connsiteY7" fmla="*/ 1244 h 4105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87154" h="4105088">
                  <a:moveTo>
                    <a:pt x="1327010" y="1244"/>
                  </a:moveTo>
                  <a:cubicBezTo>
                    <a:pt x="1399771" y="7264"/>
                    <a:pt x="1474259" y="35740"/>
                    <a:pt x="1534927" y="99394"/>
                  </a:cubicBezTo>
                  <a:cubicBezTo>
                    <a:pt x="1531029" y="94406"/>
                    <a:pt x="2405328" y="2973651"/>
                    <a:pt x="2580699" y="3553705"/>
                  </a:cubicBezTo>
                  <a:cubicBezTo>
                    <a:pt x="2586606" y="3561925"/>
                    <a:pt x="2587154" y="3570795"/>
                    <a:pt x="2587154" y="3579715"/>
                  </a:cubicBezTo>
                  <a:cubicBezTo>
                    <a:pt x="2587154" y="3869870"/>
                    <a:pt x="2008000" y="4105088"/>
                    <a:pt x="1293577" y="4105088"/>
                  </a:cubicBezTo>
                  <a:cubicBezTo>
                    <a:pt x="579154" y="4105088"/>
                    <a:pt x="0" y="3869870"/>
                    <a:pt x="0" y="3579715"/>
                  </a:cubicBezTo>
                  <a:lnTo>
                    <a:pt x="1049578" y="99394"/>
                  </a:lnTo>
                  <a:cubicBezTo>
                    <a:pt x="1089272" y="43557"/>
                    <a:pt x="1205742" y="-8790"/>
                    <a:pt x="1327010" y="1244"/>
                  </a:cubicBezTo>
                  <a:close/>
                </a:path>
              </a:pathLst>
            </a:custGeom>
            <a:gradFill flip="none" rotWithShape="1">
              <a:gsLst>
                <a:gs pos="70000">
                  <a:srgbClr val="FF810E"/>
                </a:gs>
                <a:gs pos="31000">
                  <a:srgbClr val="FF7711"/>
                </a:gs>
                <a:gs pos="53000">
                  <a:srgbClr val="FFB001"/>
                </a:gs>
                <a:gs pos="89000">
                  <a:srgbClr val="D74E05"/>
                </a:gs>
                <a:gs pos="0">
                  <a:srgbClr val="C73E01"/>
                </a:gs>
              </a:gsLst>
              <a:lin ang="11100000" scaled="0"/>
              <a:tileRect/>
            </a:gradFill>
            <a:ln w="317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/>
              <a:endParaRPr lang="en-US" ker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058758A8-13D7-493D-AAB2-02EAFCD21066}"/>
                </a:ext>
              </a:extLst>
            </p:cNvPr>
            <p:cNvSpPr/>
            <p:nvPr/>
          </p:nvSpPr>
          <p:spPr>
            <a:xfrm>
              <a:off x="1566610" y="2318111"/>
              <a:ext cx="1421727" cy="835168"/>
            </a:xfrm>
            <a:custGeom>
              <a:avLst/>
              <a:gdLst>
                <a:gd name="connsiteX0" fmla="*/ 220769 w 1421727"/>
                <a:gd name="connsiteY0" fmla="*/ 0 h 835168"/>
                <a:gd name="connsiteX1" fmla="*/ 269287 w 1421727"/>
                <a:gd name="connsiteY1" fmla="*/ 14659 h 835168"/>
                <a:gd name="connsiteX2" fmla="*/ 711602 w 1421727"/>
                <a:gd name="connsiteY2" fmla="*/ 69862 h 835168"/>
                <a:gd name="connsiteX3" fmla="*/ 1153917 w 1421727"/>
                <a:gd name="connsiteY3" fmla="*/ 14659 h 835168"/>
                <a:gd name="connsiteX4" fmla="*/ 1199972 w 1421727"/>
                <a:gd name="connsiteY4" fmla="*/ 744 h 835168"/>
                <a:gd name="connsiteX5" fmla="*/ 1235888 w 1421727"/>
                <a:gd name="connsiteY5" fmla="*/ 119343 h 835168"/>
                <a:gd name="connsiteX6" fmla="*/ 1408613 w 1421727"/>
                <a:gd name="connsiteY6" fmla="*/ 689278 h 835168"/>
                <a:gd name="connsiteX7" fmla="*/ 1421727 w 1421727"/>
                <a:gd name="connsiteY7" fmla="*/ 732530 h 835168"/>
                <a:gd name="connsiteX8" fmla="*/ 1381497 w 1421727"/>
                <a:gd name="connsiteY8" fmla="*/ 745558 h 835168"/>
                <a:gd name="connsiteX9" fmla="*/ 711603 w 1421727"/>
                <a:gd name="connsiteY9" fmla="*/ 835168 h 835168"/>
                <a:gd name="connsiteX10" fmla="*/ 41709 w 1421727"/>
                <a:gd name="connsiteY10" fmla="*/ 745558 h 835168"/>
                <a:gd name="connsiteX11" fmla="*/ 0 w 1421727"/>
                <a:gd name="connsiteY11" fmla="*/ 732051 h 835168"/>
                <a:gd name="connsiteX12" fmla="*/ 220769 w 1421727"/>
                <a:gd name="connsiteY12" fmla="*/ 0 h 835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21727" h="835168">
                  <a:moveTo>
                    <a:pt x="220769" y="0"/>
                  </a:moveTo>
                  <a:lnTo>
                    <a:pt x="269287" y="14659"/>
                  </a:lnTo>
                  <a:cubicBezTo>
                    <a:pt x="409014" y="50535"/>
                    <a:pt x="557574" y="69862"/>
                    <a:pt x="711602" y="69862"/>
                  </a:cubicBezTo>
                  <a:cubicBezTo>
                    <a:pt x="865630" y="69862"/>
                    <a:pt x="1014190" y="50535"/>
                    <a:pt x="1153917" y="14659"/>
                  </a:cubicBezTo>
                  <a:lnTo>
                    <a:pt x="1199972" y="744"/>
                  </a:lnTo>
                  <a:lnTo>
                    <a:pt x="1235888" y="119343"/>
                  </a:lnTo>
                  <a:cubicBezTo>
                    <a:pt x="1290009" y="298001"/>
                    <a:pt x="1348611" y="491354"/>
                    <a:pt x="1408613" y="689278"/>
                  </a:cubicBezTo>
                  <a:lnTo>
                    <a:pt x="1421727" y="732530"/>
                  </a:lnTo>
                  <a:lnTo>
                    <a:pt x="1381497" y="745558"/>
                  </a:lnTo>
                  <a:cubicBezTo>
                    <a:pt x="1169878" y="803795"/>
                    <a:pt x="944881" y="835168"/>
                    <a:pt x="711603" y="835168"/>
                  </a:cubicBezTo>
                  <a:cubicBezTo>
                    <a:pt x="478325" y="835168"/>
                    <a:pt x="253329" y="803795"/>
                    <a:pt x="41709" y="745558"/>
                  </a:cubicBezTo>
                  <a:lnTo>
                    <a:pt x="0" y="732051"/>
                  </a:lnTo>
                  <a:lnTo>
                    <a:pt x="220769" y="0"/>
                  </a:lnTo>
                  <a:close/>
                </a:path>
              </a:pathLst>
            </a:custGeom>
            <a:gradFill flip="none" rotWithShape="1">
              <a:gsLst>
                <a:gs pos="98000">
                  <a:sysClr val="window" lastClr="FFFFFF">
                    <a:lumMod val="65000"/>
                  </a:sysClr>
                </a:gs>
                <a:gs pos="0">
                  <a:sysClr val="window" lastClr="FFFFFF">
                    <a:lumMod val="65000"/>
                  </a:sysClr>
                </a:gs>
                <a:gs pos="55000">
                  <a:sysClr val="window" lastClr="FFFFFF"/>
                </a:gs>
              </a:gsLst>
              <a:lin ang="11100000" scaled="0"/>
              <a:tileRect/>
            </a:gradFill>
            <a:ln w="317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/>
              <a:endParaRPr lang="en-US" kern="0">
                <a:solidFill>
                  <a:prstClr val="white"/>
                </a:solidFill>
                <a:ea typeface="宋体"/>
              </a:endParaRPr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0E8E0F62-B362-4A48-A3C2-443CF52B7784}"/>
                </a:ext>
              </a:extLst>
            </p:cNvPr>
            <p:cNvSpPr/>
            <p:nvPr/>
          </p:nvSpPr>
          <p:spPr>
            <a:xfrm>
              <a:off x="1142781" y="3730844"/>
              <a:ext cx="2276998" cy="900252"/>
            </a:xfrm>
            <a:custGeom>
              <a:avLst/>
              <a:gdLst>
                <a:gd name="connsiteX0" fmla="*/ 218553 w 2276998"/>
                <a:gd name="connsiteY0" fmla="*/ 0 h 900252"/>
                <a:gd name="connsiteX1" fmla="*/ 354010 w 2276998"/>
                <a:gd name="connsiteY1" fmla="*/ 38453 h 900252"/>
                <a:gd name="connsiteX2" fmla="*/ 1165066 w 2276998"/>
                <a:gd name="connsiteY2" fmla="*/ 134946 h 900252"/>
                <a:gd name="connsiteX3" fmla="*/ 1976122 w 2276998"/>
                <a:gd name="connsiteY3" fmla="*/ 38453 h 900252"/>
                <a:gd name="connsiteX4" fmla="*/ 2056548 w 2276998"/>
                <a:gd name="connsiteY4" fmla="*/ 15622 h 900252"/>
                <a:gd name="connsiteX5" fmla="*/ 2101510 w 2276998"/>
                <a:gd name="connsiteY5" fmla="*/ 163885 h 900252"/>
                <a:gd name="connsiteX6" fmla="*/ 2260589 w 2276998"/>
                <a:gd name="connsiteY6" fmla="*/ 688486 h 900252"/>
                <a:gd name="connsiteX7" fmla="*/ 2276998 w 2276998"/>
                <a:gd name="connsiteY7" fmla="*/ 742611 h 900252"/>
                <a:gd name="connsiteX8" fmla="*/ 2274013 w 2276998"/>
                <a:gd name="connsiteY8" fmla="*/ 743617 h 900252"/>
                <a:gd name="connsiteX9" fmla="*/ 1165066 w 2276998"/>
                <a:gd name="connsiteY9" fmla="*/ 900252 h 900252"/>
                <a:gd name="connsiteX10" fmla="*/ 56119 w 2276998"/>
                <a:gd name="connsiteY10" fmla="*/ 743617 h 900252"/>
                <a:gd name="connsiteX11" fmla="*/ 0 w 2276998"/>
                <a:gd name="connsiteY11" fmla="*/ 724704 h 900252"/>
                <a:gd name="connsiteX12" fmla="*/ 218553 w 2276998"/>
                <a:gd name="connsiteY12" fmla="*/ 0 h 900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76998" h="900252">
                  <a:moveTo>
                    <a:pt x="218553" y="0"/>
                  </a:moveTo>
                  <a:lnTo>
                    <a:pt x="354010" y="38453"/>
                  </a:lnTo>
                  <a:cubicBezTo>
                    <a:pt x="603297" y="100587"/>
                    <a:pt x="877372" y="134946"/>
                    <a:pt x="1165066" y="134946"/>
                  </a:cubicBezTo>
                  <a:cubicBezTo>
                    <a:pt x="1452760" y="134946"/>
                    <a:pt x="1726836" y="100587"/>
                    <a:pt x="1976122" y="38453"/>
                  </a:cubicBezTo>
                  <a:lnTo>
                    <a:pt x="2056548" y="15622"/>
                  </a:lnTo>
                  <a:lnTo>
                    <a:pt x="2101510" y="163885"/>
                  </a:lnTo>
                  <a:cubicBezTo>
                    <a:pt x="2158783" y="352742"/>
                    <a:pt x="2212836" y="530984"/>
                    <a:pt x="2260589" y="688486"/>
                  </a:cubicBezTo>
                  <a:lnTo>
                    <a:pt x="2276998" y="742611"/>
                  </a:lnTo>
                  <a:lnTo>
                    <a:pt x="2274013" y="743617"/>
                  </a:lnTo>
                  <a:cubicBezTo>
                    <a:pt x="1933167" y="844478"/>
                    <a:pt x="1558427" y="900252"/>
                    <a:pt x="1165066" y="900252"/>
                  </a:cubicBezTo>
                  <a:cubicBezTo>
                    <a:pt x="771706" y="900252"/>
                    <a:pt x="396965" y="844478"/>
                    <a:pt x="56119" y="743617"/>
                  </a:cubicBezTo>
                  <a:lnTo>
                    <a:pt x="0" y="724704"/>
                  </a:lnTo>
                  <a:lnTo>
                    <a:pt x="218553" y="0"/>
                  </a:lnTo>
                  <a:close/>
                </a:path>
              </a:pathLst>
            </a:custGeom>
            <a:gradFill flip="none" rotWithShape="1">
              <a:gsLst>
                <a:gs pos="98000">
                  <a:sysClr val="window" lastClr="FFFFFF">
                    <a:lumMod val="65000"/>
                  </a:sysClr>
                </a:gs>
                <a:gs pos="0">
                  <a:sysClr val="window" lastClr="FFFFFF">
                    <a:lumMod val="65000"/>
                  </a:sysClr>
                </a:gs>
                <a:gs pos="55000">
                  <a:sysClr val="window" lastClr="FFFFFF"/>
                </a:gs>
              </a:gsLst>
              <a:lin ang="11100000" scaled="0"/>
              <a:tileRect/>
            </a:gradFill>
            <a:ln w="317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/>
              <a:endParaRPr lang="en-US" kern="0">
                <a:solidFill>
                  <a:prstClr val="white"/>
                </a:solidFill>
                <a:ea typeface="宋体"/>
              </a:endParaRPr>
            </a:p>
          </p:txBody>
        </p: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5BB4F483-369C-47FD-9AED-C35DBE899C89}"/>
              </a:ext>
            </a:extLst>
          </p:cNvPr>
          <p:cNvGrpSpPr/>
          <p:nvPr/>
        </p:nvGrpSpPr>
        <p:grpSpPr>
          <a:xfrm>
            <a:off x="1324993" y="4390059"/>
            <a:ext cx="3506151" cy="1285033"/>
            <a:chOff x="8921977" y="4201616"/>
            <a:chExt cx="2937088" cy="1285033"/>
          </a:xfrm>
        </p:grpSpPr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6F57EFC6-56E4-4F19-A74C-42405A0AB01B}"/>
                </a:ext>
              </a:extLst>
            </p:cNvPr>
            <p:cNvSpPr txBox="1"/>
            <p:nvPr/>
          </p:nvSpPr>
          <p:spPr>
            <a:xfrm>
              <a:off x="8921977" y="4201616"/>
              <a:ext cx="2937088" cy="400110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r>
                <a:rPr lang="en-US" sz="2000" b="1" dirty="0"/>
                <a:t>Continued Commitment</a:t>
              </a:r>
              <a:endParaRPr lang="en-US" sz="2000" b="1" cap="all" noProof="1"/>
            </a:p>
          </p:txBody>
        </p: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D770B8AE-B56C-4217-BB7D-13EA8B324FFD}"/>
                </a:ext>
              </a:extLst>
            </p:cNvPr>
            <p:cNvSpPr txBox="1"/>
            <p:nvPr/>
          </p:nvSpPr>
          <p:spPr>
            <a:xfrm>
              <a:off x="8929772" y="4532542"/>
              <a:ext cx="2929293" cy="954107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The latest assessment in 2024 reaffirms Tanzania's dedication to continuous improvement and alignment with international standards in public procurement.</a:t>
              </a:r>
              <a:endParaRPr lang="en-US" sz="1400" noProof="1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BAEBE2E9-AA70-45DE-B299-C851AC79F377}"/>
              </a:ext>
            </a:extLst>
          </p:cNvPr>
          <p:cNvGrpSpPr/>
          <p:nvPr/>
        </p:nvGrpSpPr>
        <p:grpSpPr>
          <a:xfrm>
            <a:off x="1324993" y="3092115"/>
            <a:ext cx="3506151" cy="1069590"/>
            <a:chOff x="8921977" y="4201616"/>
            <a:chExt cx="2937088" cy="1069590"/>
          </a:xfrm>
        </p:grpSpPr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454DC4E8-81A6-49C9-B9F4-405ABEDD5B79}"/>
                </a:ext>
              </a:extLst>
            </p:cNvPr>
            <p:cNvSpPr txBox="1"/>
            <p:nvPr/>
          </p:nvSpPr>
          <p:spPr>
            <a:xfrm>
              <a:off x="8921977" y="4201616"/>
              <a:ext cx="2937088" cy="400110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r>
                <a:rPr lang="en-US" sz="2000" b="1" dirty="0"/>
                <a:t>Consistent Assessments</a:t>
              </a:r>
              <a:endParaRPr lang="en-US" sz="2000" b="1" cap="all" noProof="1"/>
            </a:p>
          </p:txBody>
        </p: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B7A0FBF5-125C-4152-B370-BC59D08D8FF4}"/>
                </a:ext>
              </a:extLst>
            </p:cNvPr>
            <p:cNvSpPr txBox="1"/>
            <p:nvPr/>
          </p:nvSpPr>
          <p:spPr>
            <a:xfrm>
              <a:off x="8929772" y="4532542"/>
              <a:ext cx="2929293" cy="738664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The first MAPS assessment was conducted in 2003, followed by another in 2007, establishing a regular cycle of evaluation and improvement.</a:t>
              </a:r>
              <a:endParaRPr lang="en-US" sz="1400" noProof="1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BA1D528F-1944-4DB0-9D6C-A2AFB373545E}"/>
              </a:ext>
            </a:extLst>
          </p:cNvPr>
          <p:cNvGrpSpPr/>
          <p:nvPr/>
        </p:nvGrpSpPr>
        <p:grpSpPr>
          <a:xfrm>
            <a:off x="1324993" y="1606961"/>
            <a:ext cx="3506151" cy="1285033"/>
            <a:chOff x="8921977" y="4201616"/>
            <a:chExt cx="2937088" cy="1285033"/>
          </a:xfrm>
        </p:grpSpPr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B6B04160-CCE7-4ED2-B405-001AD2160CA8}"/>
                </a:ext>
              </a:extLst>
            </p:cNvPr>
            <p:cNvSpPr txBox="1"/>
            <p:nvPr/>
          </p:nvSpPr>
          <p:spPr>
            <a:xfrm>
              <a:off x="8921977" y="4201616"/>
              <a:ext cx="2937088" cy="400110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r>
                <a:rPr lang="en-US" sz="2000" b="1" dirty="0"/>
                <a:t>Early Adoption</a:t>
              </a:r>
              <a:endParaRPr lang="en-US" sz="2000" b="1" cap="all" noProof="1"/>
            </a:p>
          </p:txBody>
        </p:sp>
        <p:sp>
          <p:nvSpPr>
            <p:cNvPr id="138" name="TextBox 137">
              <a:extLst>
                <a:ext uri="{FF2B5EF4-FFF2-40B4-BE49-F238E27FC236}">
                  <a16:creationId xmlns:a16="http://schemas.microsoft.com/office/drawing/2014/main" id="{56D30202-D4FA-4495-830D-C28A5E04A79A}"/>
                </a:ext>
              </a:extLst>
            </p:cNvPr>
            <p:cNvSpPr txBox="1"/>
            <p:nvPr/>
          </p:nvSpPr>
          <p:spPr>
            <a:xfrm>
              <a:off x="8929772" y="4532542"/>
              <a:ext cx="2929293" cy="954107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Tanzania has a long history of using MAPS to assess and improve its public procurement system, demonstrating a commitment to best practices.</a:t>
              </a:r>
              <a:endParaRPr lang="en-US" sz="1400" noProof="1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5" name="Title 1">
            <a:extLst>
              <a:ext uri="{FF2B5EF4-FFF2-40B4-BE49-F238E27FC236}">
                <a16:creationId xmlns:a16="http://schemas.microsoft.com/office/drawing/2014/main" id="{0FC8C32B-5388-4A3E-E9D8-8E20549454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224" y="-95470"/>
            <a:ext cx="10745296" cy="1325563"/>
          </a:xfrm>
        </p:spPr>
        <p:txBody>
          <a:bodyPr>
            <a:normAutofit/>
          </a:bodyPr>
          <a:lstStyle/>
          <a:p>
            <a:r>
              <a:rPr lang="en-US" sz="3000" b="1" dirty="0">
                <a:latin typeface=""/>
              </a:rPr>
              <a:t>MAPS in Tanzania</a:t>
            </a:r>
          </a:p>
        </p:txBody>
      </p:sp>
      <p:pic>
        <p:nvPicPr>
          <p:cNvPr id="23" name="Image 1" descr=" ">
            <a:extLst>
              <a:ext uri="{FF2B5EF4-FFF2-40B4-BE49-F238E27FC236}">
                <a16:creationId xmlns:a16="http://schemas.microsoft.com/office/drawing/2014/main" id="{CF3D3315-47A1-E652-A19E-8F9A9B50E1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30827" y="1646034"/>
            <a:ext cx="709849" cy="709852"/>
          </a:xfrm>
          <a:prstGeom prst="rect">
            <a:avLst/>
          </a:prstGeom>
        </p:spPr>
      </p:pic>
      <p:pic>
        <p:nvPicPr>
          <p:cNvPr id="24" name="Image 3" descr=" ">
            <a:extLst>
              <a:ext uri="{FF2B5EF4-FFF2-40B4-BE49-F238E27FC236}">
                <a16:creationId xmlns:a16="http://schemas.microsoft.com/office/drawing/2014/main" id="{9F01A69A-9B84-879C-931C-41207813BD6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30826" y="4476043"/>
            <a:ext cx="709849" cy="709852"/>
          </a:xfrm>
          <a:prstGeom prst="rect">
            <a:avLst/>
          </a:prstGeom>
        </p:spPr>
      </p:pic>
      <p:pic>
        <p:nvPicPr>
          <p:cNvPr id="25" name="Image 2" descr=" ">
            <a:extLst>
              <a:ext uri="{FF2B5EF4-FFF2-40B4-BE49-F238E27FC236}">
                <a16:creationId xmlns:a16="http://schemas.microsoft.com/office/drawing/2014/main" id="{DA5D0540-0289-BB75-55C8-FE441732936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05848" y="3174143"/>
            <a:ext cx="709849" cy="709852"/>
          </a:xfrm>
          <a:prstGeom prst="rect">
            <a:avLst/>
          </a:prstGeom>
        </p:spPr>
      </p:pic>
      <p:pic>
        <p:nvPicPr>
          <p:cNvPr id="4098" name="Picture 2">
            <a:extLst>
              <a:ext uri="{FF2B5EF4-FFF2-40B4-BE49-F238E27FC236}">
                <a16:creationId xmlns:a16="http://schemas.microsoft.com/office/drawing/2014/main" id="{02426513-DAFD-DD2A-F7CA-7D27D1D6B2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168" y="1763534"/>
            <a:ext cx="473355" cy="473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>
            <a:extLst>
              <a:ext uri="{FF2B5EF4-FFF2-40B4-BE49-F238E27FC236}">
                <a16:creationId xmlns:a16="http://schemas.microsoft.com/office/drawing/2014/main" id="{8C356785-7F41-E687-1EBD-F96B24E737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884" y="3289031"/>
            <a:ext cx="480076" cy="480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>
            <a:extLst>
              <a:ext uri="{FF2B5EF4-FFF2-40B4-BE49-F238E27FC236}">
                <a16:creationId xmlns:a16="http://schemas.microsoft.com/office/drawing/2014/main" id="{A1990DB9-B950-9062-060C-8C625D98F8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706" y="4570284"/>
            <a:ext cx="505325" cy="50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02416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9E5D95-B1A7-A10B-5EB5-A26C5A0AF4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224" y="-95470"/>
            <a:ext cx="10745296" cy="1325563"/>
          </a:xfrm>
        </p:spPr>
        <p:txBody>
          <a:bodyPr>
            <a:normAutofit/>
          </a:bodyPr>
          <a:lstStyle/>
          <a:p>
            <a:r>
              <a:rPr lang="en-US" sz="3000" b="1" dirty="0" err="1">
                <a:latin typeface=""/>
              </a:rPr>
              <a:t>NeST</a:t>
            </a:r>
            <a:r>
              <a:rPr lang="en-US" sz="3000" b="1" dirty="0">
                <a:latin typeface=""/>
              </a:rPr>
              <a:t> Development</a:t>
            </a:r>
          </a:p>
        </p:txBody>
      </p:sp>
      <p:sp>
        <p:nvSpPr>
          <p:cNvPr id="10" name="Freeform 18">
            <a:extLst>
              <a:ext uri="{FF2B5EF4-FFF2-40B4-BE49-F238E27FC236}">
                <a16:creationId xmlns:a16="http://schemas.microsoft.com/office/drawing/2014/main" id="{F310C29E-937A-25EB-89E9-63688CBC37E6}"/>
              </a:ext>
            </a:extLst>
          </p:cNvPr>
          <p:cNvSpPr/>
          <p:nvPr/>
        </p:nvSpPr>
        <p:spPr>
          <a:xfrm>
            <a:off x="6135826" y="3788773"/>
            <a:ext cx="1909119" cy="1909321"/>
          </a:xfrm>
          <a:custGeom>
            <a:avLst/>
            <a:gdLst>
              <a:gd name="connsiteX0" fmla="*/ 208095 w 208428"/>
              <a:gd name="connsiteY0" fmla="*/ 12174 h 208450"/>
              <a:gd name="connsiteX1" fmla="*/ 146362 w 208428"/>
              <a:gd name="connsiteY1" fmla="*/ 146667 h 208450"/>
              <a:gd name="connsiteX2" fmla="*/ 11883 w 208428"/>
              <a:gd name="connsiteY2" fmla="*/ 208407 h 208450"/>
              <a:gd name="connsiteX3" fmla="*/ 0 w 208428"/>
              <a:gd name="connsiteY3" fmla="*/ 197392 h 208450"/>
              <a:gd name="connsiteX4" fmla="*/ 0 w 208428"/>
              <a:gd name="connsiteY4" fmla="*/ 91305 h 208450"/>
              <a:gd name="connsiteX5" fmla="*/ 9274 w 208428"/>
              <a:gd name="connsiteY5" fmla="*/ 80290 h 208450"/>
              <a:gd name="connsiteX6" fmla="*/ 56226 w 208428"/>
              <a:gd name="connsiteY6" fmla="*/ 56232 h 208450"/>
              <a:gd name="connsiteX7" fmla="*/ 80282 w 208428"/>
              <a:gd name="connsiteY7" fmla="*/ 9275 h 208450"/>
              <a:gd name="connsiteX8" fmla="*/ 91295 w 208428"/>
              <a:gd name="connsiteY8" fmla="*/ 0 h 208450"/>
              <a:gd name="connsiteX9" fmla="*/ 197372 w 208428"/>
              <a:gd name="connsiteY9" fmla="*/ 0 h 208450"/>
              <a:gd name="connsiteX10" fmla="*/ 208385 w 208428"/>
              <a:gd name="connsiteY10" fmla="*/ 11884 h 208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08428" h="208450">
                <a:moveTo>
                  <a:pt x="208095" y="12174"/>
                </a:moveTo>
                <a:cubicBezTo>
                  <a:pt x="204327" y="62899"/>
                  <a:pt x="182880" y="110435"/>
                  <a:pt x="146362" y="146667"/>
                </a:cubicBezTo>
                <a:cubicBezTo>
                  <a:pt x="109844" y="183189"/>
                  <a:pt x="62602" y="204638"/>
                  <a:pt x="11883" y="208407"/>
                </a:cubicBezTo>
                <a:cubicBezTo>
                  <a:pt x="5507" y="208986"/>
                  <a:pt x="0" y="203769"/>
                  <a:pt x="0" y="197392"/>
                </a:cubicBezTo>
                <a:lnTo>
                  <a:pt x="0" y="91305"/>
                </a:lnTo>
                <a:cubicBezTo>
                  <a:pt x="0" y="85797"/>
                  <a:pt x="4058" y="81160"/>
                  <a:pt x="9274" y="80290"/>
                </a:cubicBezTo>
                <a:cubicBezTo>
                  <a:pt x="26374" y="77682"/>
                  <a:pt x="42894" y="69566"/>
                  <a:pt x="56226" y="56232"/>
                </a:cubicBezTo>
                <a:cubicBezTo>
                  <a:pt x="69558" y="42899"/>
                  <a:pt x="77383" y="26667"/>
                  <a:pt x="80282" y="9275"/>
                </a:cubicBezTo>
                <a:cubicBezTo>
                  <a:pt x="81151" y="4058"/>
                  <a:pt x="85788" y="0"/>
                  <a:pt x="91295" y="0"/>
                </a:cubicBezTo>
                <a:lnTo>
                  <a:pt x="197372" y="0"/>
                </a:lnTo>
                <a:cubicBezTo>
                  <a:pt x="203748" y="0"/>
                  <a:pt x="208965" y="5507"/>
                  <a:pt x="208385" y="11884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 19">
            <a:extLst>
              <a:ext uri="{FF2B5EF4-FFF2-40B4-BE49-F238E27FC236}">
                <a16:creationId xmlns:a16="http://schemas.microsoft.com/office/drawing/2014/main" id="{AEF99453-6658-2D0E-ADAF-D9BF18F84F2F}"/>
              </a:ext>
            </a:extLst>
          </p:cNvPr>
          <p:cNvSpPr/>
          <p:nvPr/>
        </p:nvSpPr>
        <p:spPr>
          <a:xfrm>
            <a:off x="6133170" y="1802457"/>
            <a:ext cx="1909128" cy="1909321"/>
          </a:xfrm>
          <a:custGeom>
            <a:avLst/>
            <a:gdLst>
              <a:gd name="connsiteX0" fmla="*/ 208385 w 208429"/>
              <a:gd name="connsiteY0" fmla="*/ 196567 h 208450"/>
              <a:gd name="connsiteX1" fmla="*/ 197371 w 208429"/>
              <a:gd name="connsiteY1" fmla="*/ 208451 h 208450"/>
              <a:gd name="connsiteX2" fmla="*/ 91295 w 208429"/>
              <a:gd name="connsiteY2" fmla="*/ 208451 h 208450"/>
              <a:gd name="connsiteX3" fmla="*/ 80282 w 208429"/>
              <a:gd name="connsiteY3" fmla="*/ 199175 h 208450"/>
              <a:gd name="connsiteX4" fmla="*/ 56226 w 208429"/>
              <a:gd name="connsiteY4" fmla="*/ 152218 h 208450"/>
              <a:gd name="connsiteX5" fmla="*/ 9274 w 208429"/>
              <a:gd name="connsiteY5" fmla="*/ 128161 h 208450"/>
              <a:gd name="connsiteX6" fmla="*/ 0 w 208429"/>
              <a:gd name="connsiteY6" fmla="*/ 117146 h 208450"/>
              <a:gd name="connsiteX7" fmla="*/ 0 w 208429"/>
              <a:gd name="connsiteY7" fmla="*/ 11059 h 208450"/>
              <a:gd name="connsiteX8" fmla="*/ 11883 w 208429"/>
              <a:gd name="connsiteY8" fmla="*/ 44 h 208450"/>
              <a:gd name="connsiteX9" fmla="*/ 146362 w 208429"/>
              <a:gd name="connsiteY9" fmla="*/ 61783 h 208450"/>
              <a:gd name="connsiteX10" fmla="*/ 208095 w 208429"/>
              <a:gd name="connsiteY10" fmla="*/ 196277 h 208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08429" h="208450">
                <a:moveTo>
                  <a:pt x="208385" y="196567"/>
                </a:moveTo>
                <a:cubicBezTo>
                  <a:pt x="208964" y="202943"/>
                  <a:pt x="203747" y="208451"/>
                  <a:pt x="197371" y="208451"/>
                </a:cubicBezTo>
                <a:lnTo>
                  <a:pt x="91295" y="208451"/>
                </a:lnTo>
                <a:cubicBezTo>
                  <a:pt x="85788" y="208451"/>
                  <a:pt x="81151" y="204393"/>
                  <a:pt x="80282" y="199175"/>
                </a:cubicBezTo>
                <a:cubicBezTo>
                  <a:pt x="77673" y="182074"/>
                  <a:pt x="69558" y="165552"/>
                  <a:pt x="56226" y="152218"/>
                </a:cubicBezTo>
                <a:cubicBezTo>
                  <a:pt x="42894" y="138885"/>
                  <a:pt x="26664" y="131059"/>
                  <a:pt x="9274" y="128161"/>
                </a:cubicBezTo>
                <a:cubicBezTo>
                  <a:pt x="4058" y="127291"/>
                  <a:pt x="0" y="122653"/>
                  <a:pt x="0" y="117146"/>
                </a:cubicBezTo>
                <a:lnTo>
                  <a:pt x="0" y="11059"/>
                </a:lnTo>
                <a:cubicBezTo>
                  <a:pt x="0" y="4682"/>
                  <a:pt x="5507" y="-536"/>
                  <a:pt x="11883" y="44"/>
                </a:cubicBezTo>
                <a:cubicBezTo>
                  <a:pt x="62602" y="3812"/>
                  <a:pt x="110134" y="25262"/>
                  <a:pt x="146362" y="61783"/>
                </a:cubicBezTo>
                <a:cubicBezTo>
                  <a:pt x="182880" y="98305"/>
                  <a:pt x="204327" y="145552"/>
                  <a:pt x="208095" y="196277"/>
                </a:cubicBezTo>
                <a:close/>
              </a:path>
            </a:pathLst>
          </a:custGeom>
          <a:solidFill>
            <a:schemeClr val="accent5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 20">
            <a:extLst>
              <a:ext uri="{FF2B5EF4-FFF2-40B4-BE49-F238E27FC236}">
                <a16:creationId xmlns:a16="http://schemas.microsoft.com/office/drawing/2014/main" id="{C0BD2CB4-D5A7-9609-AE92-4B19BC05F9B0}"/>
              </a:ext>
            </a:extLst>
          </p:cNvPr>
          <p:cNvSpPr/>
          <p:nvPr/>
        </p:nvSpPr>
        <p:spPr>
          <a:xfrm>
            <a:off x="4147055" y="1807760"/>
            <a:ext cx="1909128" cy="1906664"/>
          </a:xfrm>
          <a:custGeom>
            <a:avLst/>
            <a:gdLst>
              <a:gd name="connsiteX0" fmla="*/ 208429 w 208429"/>
              <a:gd name="connsiteY0" fmla="*/ 10769 h 208160"/>
              <a:gd name="connsiteX1" fmla="*/ 208429 w 208429"/>
              <a:gd name="connsiteY1" fmla="*/ 116856 h 208160"/>
              <a:gd name="connsiteX2" fmla="*/ 199155 w 208429"/>
              <a:gd name="connsiteY2" fmla="*/ 127871 h 208160"/>
              <a:gd name="connsiteX3" fmla="*/ 152203 w 208429"/>
              <a:gd name="connsiteY3" fmla="*/ 151929 h 208160"/>
              <a:gd name="connsiteX4" fmla="*/ 128147 w 208429"/>
              <a:gd name="connsiteY4" fmla="*/ 198885 h 208160"/>
              <a:gd name="connsiteX5" fmla="*/ 117134 w 208429"/>
              <a:gd name="connsiteY5" fmla="*/ 208161 h 208160"/>
              <a:gd name="connsiteX6" fmla="*/ 11058 w 208429"/>
              <a:gd name="connsiteY6" fmla="*/ 208161 h 208160"/>
              <a:gd name="connsiteX7" fmla="*/ 44 w 208429"/>
              <a:gd name="connsiteY7" fmla="*/ 196277 h 208160"/>
              <a:gd name="connsiteX8" fmla="*/ 61777 w 208429"/>
              <a:gd name="connsiteY8" fmla="*/ 61783 h 208160"/>
              <a:gd name="connsiteX9" fmla="*/ 196256 w 208429"/>
              <a:gd name="connsiteY9" fmla="*/ 44 h 208160"/>
              <a:gd name="connsiteX10" fmla="*/ 208139 w 208429"/>
              <a:gd name="connsiteY10" fmla="*/ 11059 h 208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08429" h="208160">
                <a:moveTo>
                  <a:pt x="208429" y="10769"/>
                </a:moveTo>
                <a:lnTo>
                  <a:pt x="208429" y="116856"/>
                </a:lnTo>
                <a:cubicBezTo>
                  <a:pt x="208429" y="122363"/>
                  <a:pt x="204371" y="127001"/>
                  <a:pt x="199155" y="127871"/>
                </a:cubicBezTo>
                <a:cubicBezTo>
                  <a:pt x="182055" y="130479"/>
                  <a:pt x="165535" y="138595"/>
                  <a:pt x="152203" y="151929"/>
                </a:cubicBezTo>
                <a:cubicBezTo>
                  <a:pt x="138871" y="165262"/>
                  <a:pt x="131046" y="181494"/>
                  <a:pt x="128147" y="198885"/>
                </a:cubicBezTo>
                <a:cubicBezTo>
                  <a:pt x="127278" y="204103"/>
                  <a:pt x="122641" y="208161"/>
                  <a:pt x="117134" y="208161"/>
                </a:cubicBezTo>
                <a:lnTo>
                  <a:pt x="11058" y="208161"/>
                </a:lnTo>
                <a:cubicBezTo>
                  <a:pt x="4681" y="208161"/>
                  <a:pt x="-535" y="202654"/>
                  <a:pt x="44" y="196277"/>
                </a:cubicBezTo>
                <a:cubicBezTo>
                  <a:pt x="3812" y="145552"/>
                  <a:pt x="25259" y="98015"/>
                  <a:pt x="61777" y="61783"/>
                </a:cubicBezTo>
                <a:cubicBezTo>
                  <a:pt x="98295" y="25261"/>
                  <a:pt x="145537" y="3812"/>
                  <a:pt x="196256" y="44"/>
                </a:cubicBezTo>
                <a:cubicBezTo>
                  <a:pt x="202633" y="-536"/>
                  <a:pt x="208139" y="4682"/>
                  <a:pt x="208139" y="11059"/>
                </a:cubicBezTo>
                <a:close/>
              </a:path>
            </a:pathLst>
          </a:custGeom>
          <a:solidFill>
            <a:schemeClr val="accent1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Freeform 21">
            <a:extLst>
              <a:ext uri="{FF2B5EF4-FFF2-40B4-BE49-F238E27FC236}">
                <a16:creationId xmlns:a16="http://schemas.microsoft.com/office/drawing/2014/main" id="{E8AD3FE7-BEFC-1AEF-2A4A-B07E282BA9E8}"/>
              </a:ext>
            </a:extLst>
          </p:cNvPr>
          <p:cNvSpPr/>
          <p:nvPr/>
        </p:nvSpPr>
        <p:spPr>
          <a:xfrm>
            <a:off x="4149711" y="3791430"/>
            <a:ext cx="1909128" cy="1906673"/>
          </a:xfrm>
          <a:custGeom>
            <a:avLst/>
            <a:gdLst>
              <a:gd name="connsiteX0" fmla="*/ 208139 w 208429"/>
              <a:gd name="connsiteY0" fmla="*/ 91015 h 208161"/>
              <a:gd name="connsiteX1" fmla="*/ 208139 w 208429"/>
              <a:gd name="connsiteY1" fmla="*/ 197102 h 208161"/>
              <a:gd name="connsiteX2" fmla="*/ 196256 w 208429"/>
              <a:gd name="connsiteY2" fmla="*/ 208117 h 208161"/>
              <a:gd name="connsiteX3" fmla="*/ 61777 w 208429"/>
              <a:gd name="connsiteY3" fmla="*/ 146377 h 208161"/>
              <a:gd name="connsiteX4" fmla="*/ 44 w 208429"/>
              <a:gd name="connsiteY4" fmla="*/ 11884 h 208161"/>
              <a:gd name="connsiteX5" fmla="*/ 11058 w 208429"/>
              <a:gd name="connsiteY5" fmla="*/ 0 h 208161"/>
              <a:gd name="connsiteX6" fmla="*/ 117134 w 208429"/>
              <a:gd name="connsiteY6" fmla="*/ 0 h 208161"/>
              <a:gd name="connsiteX7" fmla="*/ 128147 w 208429"/>
              <a:gd name="connsiteY7" fmla="*/ 9276 h 208161"/>
              <a:gd name="connsiteX8" fmla="*/ 152203 w 208429"/>
              <a:gd name="connsiteY8" fmla="*/ 56232 h 208161"/>
              <a:gd name="connsiteX9" fmla="*/ 199155 w 208429"/>
              <a:gd name="connsiteY9" fmla="*/ 80290 h 208161"/>
              <a:gd name="connsiteX10" fmla="*/ 208429 w 208429"/>
              <a:gd name="connsiteY10" fmla="*/ 91305 h 208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08429" h="208161">
                <a:moveTo>
                  <a:pt x="208139" y="91015"/>
                </a:moveTo>
                <a:lnTo>
                  <a:pt x="208139" y="197102"/>
                </a:lnTo>
                <a:cubicBezTo>
                  <a:pt x="208139" y="203479"/>
                  <a:pt x="202632" y="208697"/>
                  <a:pt x="196256" y="208117"/>
                </a:cubicBezTo>
                <a:cubicBezTo>
                  <a:pt x="145537" y="204349"/>
                  <a:pt x="98005" y="182899"/>
                  <a:pt x="61777" y="146377"/>
                </a:cubicBezTo>
                <a:cubicBezTo>
                  <a:pt x="25549" y="109856"/>
                  <a:pt x="3812" y="62609"/>
                  <a:pt x="44" y="11884"/>
                </a:cubicBezTo>
                <a:cubicBezTo>
                  <a:pt x="-535" y="5507"/>
                  <a:pt x="4682" y="0"/>
                  <a:pt x="11058" y="0"/>
                </a:cubicBezTo>
                <a:lnTo>
                  <a:pt x="117134" y="0"/>
                </a:lnTo>
                <a:cubicBezTo>
                  <a:pt x="122641" y="0"/>
                  <a:pt x="127278" y="4058"/>
                  <a:pt x="128147" y="9276"/>
                </a:cubicBezTo>
                <a:cubicBezTo>
                  <a:pt x="130756" y="26377"/>
                  <a:pt x="138871" y="42899"/>
                  <a:pt x="152203" y="56232"/>
                </a:cubicBezTo>
                <a:cubicBezTo>
                  <a:pt x="165535" y="69566"/>
                  <a:pt x="181765" y="77392"/>
                  <a:pt x="199155" y="80290"/>
                </a:cubicBezTo>
                <a:cubicBezTo>
                  <a:pt x="204371" y="81160"/>
                  <a:pt x="208429" y="85797"/>
                  <a:pt x="208429" y="91305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F4F8B850-D318-3393-FED3-708890B56165}"/>
              </a:ext>
            </a:extLst>
          </p:cNvPr>
          <p:cNvSpPr/>
          <p:nvPr/>
        </p:nvSpPr>
        <p:spPr>
          <a:xfrm>
            <a:off x="6745230" y="2659079"/>
            <a:ext cx="1299725" cy="2183267"/>
          </a:xfrm>
          <a:custGeom>
            <a:avLst/>
            <a:gdLst>
              <a:gd name="connsiteX0" fmla="*/ 226823 w 1299725"/>
              <a:gd name="connsiteY0" fmla="*/ 1129694 h 2183267"/>
              <a:gd name="connsiteX1" fmla="*/ 1198447 w 1299725"/>
              <a:gd name="connsiteY1" fmla="*/ 1129694 h 2183267"/>
              <a:gd name="connsiteX2" fmla="*/ 1299321 w 1299725"/>
              <a:gd name="connsiteY2" fmla="*/ 1238547 h 2183267"/>
              <a:gd name="connsiteX3" fmla="*/ 1296665 w 1299725"/>
              <a:gd name="connsiteY3" fmla="*/ 1241203 h 2183267"/>
              <a:gd name="connsiteX4" fmla="*/ 1048019 w 1299725"/>
              <a:gd name="connsiteY4" fmla="*/ 2059991 h 2183267"/>
              <a:gd name="connsiteX5" fmla="*/ 970154 w 1299725"/>
              <a:gd name="connsiteY5" fmla="*/ 2183267 h 2183267"/>
              <a:gd name="connsiteX6" fmla="*/ 859839 w 1299725"/>
              <a:gd name="connsiteY6" fmla="*/ 2149390 h 2183267"/>
              <a:gd name="connsiteX7" fmla="*/ 20232 w 1299725"/>
              <a:gd name="connsiteY7" fmla="*/ 1559633 h 2183267"/>
              <a:gd name="connsiteX8" fmla="*/ 1190 w 1299725"/>
              <a:gd name="connsiteY8" fmla="*/ 1526466 h 2183267"/>
              <a:gd name="connsiteX9" fmla="*/ 51612 w 1299725"/>
              <a:gd name="connsiteY9" fmla="*/ 1443645 h 2183267"/>
              <a:gd name="connsiteX10" fmla="*/ 125948 w 1299725"/>
              <a:gd name="connsiteY10" fmla="*/ 1214650 h 2183267"/>
              <a:gd name="connsiteX11" fmla="*/ 226823 w 1299725"/>
              <a:gd name="connsiteY11" fmla="*/ 1129694 h 2183267"/>
              <a:gd name="connsiteX12" fmla="*/ 967337 w 1299725"/>
              <a:gd name="connsiteY12" fmla="*/ 0 h 2183267"/>
              <a:gd name="connsiteX13" fmla="*/ 1045363 w 1299725"/>
              <a:gd name="connsiteY13" fmla="*/ 123573 h 2183267"/>
              <a:gd name="connsiteX14" fmla="*/ 1294009 w 1299725"/>
              <a:gd name="connsiteY14" fmla="*/ 941199 h 2183267"/>
              <a:gd name="connsiteX15" fmla="*/ 1296665 w 1299725"/>
              <a:gd name="connsiteY15" fmla="*/ 943856 h 2183267"/>
              <a:gd name="connsiteX16" fmla="*/ 1195781 w 1299725"/>
              <a:gd name="connsiteY16" fmla="*/ 1052708 h 2183267"/>
              <a:gd name="connsiteX17" fmla="*/ 224167 w 1299725"/>
              <a:gd name="connsiteY17" fmla="*/ 1052708 h 2183267"/>
              <a:gd name="connsiteX18" fmla="*/ 123292 w 1299725"/>
              <a:gd name="connsiteY18" fmla="*/ 967744 h 2183267"/>
              <a:gd name="connsiteX19" fmla="*/ 49952 w 1299725"/>
              <a:gd name="connsiteY19" fmla="*/ 739751 h 2183267"/>
              <a:gd name="connsiteX20" fmla="*/ 0 w 1299725"/>
              <a:gd name="connsiteY20" fmla="*/ 658009 h 2183267"/>
              <a:gd name="connsiteX21" fmla="*/ 20232 w 1299725"/>
              <a:gd name="connsiteY21" fmla="*/ 622769 h 2183267"/>
              <a:gd name="connsiteX22" fmla="*/ 859839 w 1299725"/>
              <a:gd name="connsiteY22" fmla="*/ 33012 h 218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299725" h="2183267">
                <a:moveTo>
                  <a:pt x="226823" y="1129694"/>
                </a:moveTo>
                <a:lnTo>
                  <a:pt x="1198447" y="1129694"/>
                </a:lnTo>
                <a:cubicBezTo>
                  <a:pt x="1256848" y="1129694"/>
                  <a:pt x="1304634" y="1180136"/>
                  <a:pt x="1299321" y="1238547"/>
                </a:cubicBezTo>
                <a:lnTo>
                  <a:pt x="1296665" y="1241203"/>
                </a:lnTo>
                <a:cubicBezTo>
                  <a:pt x="1275095" y="1531592"/>
                  <a:pt x="1190269" y="1810570"/>
                  <a:pt x="1048019" y="2059991"/>
                </a:cubicBezTo>
                <a:lnTo>
                  <a:pt x="970154" y="2183267"/>
                </a:lnTo>
                <a:lnTo>
                  <a:pt x="859839" y="2149390"/>
                </a:lnTo>
                <a:cubicBezTo>
                  <a:pt x="485357" y="2019706"/>
                  <a:pt x="187406" y="1811594"/>
                  <a:pt x="20232" y="1559633"/>
                </a:cubicBezTo>
                <a:lnTo>
                  <a:pt x="1190" y="1526466"/>
                </a:lnTo>
                <a:lnTo>
                  <a:pt x="51612" y="1443645"/>
                </a:lnTo>
                <a:cubicBezTo>
                  <a:pt x="88114" y="1371297"/>
                  <a:pt x="112671" y="1294302"/>
                  <a:pt x="125948" y="1214650"/>
                </a:cubicBezTo>
                <a:cubicBezTo>
                  <a:pt x="133908" y="1166864"/>
                  <a:pt x="176381" y="1129694"/>
                  <a:pt x="226823" y="1129694"/>
                </a:cubicBezTo>
                <a:close/>
                <a:moveTo>
                  <a:pt x="967337" y="0"/>
                </a:moveTo>
                <a:lnTo>
                  <a:pt x="1045363" y="123573"/>
                </a:lnTo>
                <a:cubicBezTo>
                  <a:pt x="1187612" y="372867"/>
                  <a:pt x="1272438" y="650811"/>
                  <a:pt x="1294009" y="941199"/>
                </a:cubicBezTo>
                <a:lnTo>
                  <a:pt x="1296665" y="943856"/>
                </a:lnTo>
                <a:cubicBezTo>
                  <a:pt x="1301969" y="1002257"/>
                  <a:pt x="1254183" y="1052708"/>
                  <a:pt x="1195781" y="1052708"/>
                </a:cubicBezTo>
                <a:lnTo>
                  <a:pt x="224167" y="1052708"/>
                </a:lnTo>
                <a:cubicBezTo>
                  <a:pt x="173725" y="1052708"/>
                  <a:pt x="131252" y="1015539"/>
                  <a:pt x="123292" y="967744"/>
                </a:cubicBezTo>
                <a:cubicBezTo>
                  <a:pt x="111343" y="889425"/>
                  <a:pt x="86786" y="812431"/>
                  <a:pt x="49952" y="739751"/>
                </a:cubicBezTo>
                <a:lnTo>
                  <a:pt x="0" y="658009"/>
                </a:lnTo>
                <a:lnTo>
                  <a:pt x="20232" y="622769"/>
                </a:lnTo>
                <a:cubicBezTo>
                  <a:pt x="187406" y="370809"/>
                  <a:pt x="485357" y="162696"/>
                  <a:pt x="859839" y="3301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14C675D1-E853-3D7E-6506-0B4C76C40B39}"/>
              </a:ext>
            </a:extLst>
          </p:cNvPr>
          <p:cNvSpPr/>
          <p:nvPr/>
        </p:nvSpPr>
        <p:spPr>
          <a:xfrm>
            <a:off x="4147055" y="2658393"/>
            <a:ext cx="1299313" cy="2183479"/>
          </a:xfrm>
          <a:custGeom>
            <a:avLst/>
            <a:gdLst>
              <a:gd name="connsiteX0" fmla="*/ 103943 w 1299313"/>
              <a:gd name="connsiteY0" fmla="*/ 1133037 h 2183479"/>
              <a:gd name="connsiteX1" fmla="*/ 1075558 w 1299313"/>
              <a:gd name="connsiteY1" fmla="*/ 1133037 h 2183479"/>
              <a:gd name="connsiteX2" fmla="*/ 1176433 w 1299313"/>
              <a:gd name="connsiteY2" fmla="*/ 1218002 h 2183479"/>
              <a:gd name="connsiteX3" fmla="*/ 1249772 w 1299313"/>
              <a:gd name="connsiteY3" fmla="*/ 1445993 h 2183479"/>
              <a:gd name="connsiteX4" fmla="*/ 1298936 w 1299313"/>
              <a:gd name="connsiteY4" fmla="*/ 1526442 h 2183479"/>
              <a:gd name="connsiteX5" fmla="*/ 1279485 w 1299313"/>
              <a:gd name="connsiteY5" fmla="*/ 1560319 h 2183479"/>
              <a:gd name="connsiteX6" fmla="*/ 439878 w 1299313"/>
              <a:gd name="connsiteY6" fmla="*/ 2150076 h 2183479"/>
              <a:gd name="connsiteX7" fmla="*/ 331108 w 1299313"/>
              <a:gd name="connsiteY7" fmla="*/ 2183479 h 2183479"/>
              <a:gd name="connsiteX8" fmla="*/ 252872 w 1299313"/>
              <a:gd name="connsiteY8" fmla="*/ 2059514 h 2183479"/>
              <a:gd name="connsiteX9" fmla="*/ 3059 w 1299313"/>
              <a:gd name="connsiteY9" fmla="*/ 1241890 h 2183479"/>
              <a:gd name="connsiteX10" fmla="*/ 103943 w 1299313"/>
              <a:gd name="connsiteY10" fmla="*/ 1133037 h 2183479"/>
              <a:gd name="connsiteX11" fmla="*/ 330146 w 1299313"/>
              <a:gd name="connsiteY11" fmla="*/ 0 h 2183479"/>
              <a:gd name="connsiteX12" fmla="*/ 439878 w 1299313"/>
              <a:gd name="connsiteY12" fmla="*/ 33698 h 2183479"/>
              <a:gd name="connsiteX13" fmla="*/ 1279485 w 1299313"/>
              <a:gd name="connsiteY13" fmla="*/ 623455 h 2183479"/>
              <a:gd name="connsiteX14" fmla="*/ 1299313 w 1299313"/>
              <a:gd name="connsiteY14" fmla="*/ 657990 h 2183479"/>
              <a:gd name="connsiteX15" fmla="*/ 1248112 w 1299313"/>
              <a:gd name="connsiteY15" fmla="*/ 742088 h 2183479"/>
              <a:gd name="connsiteX16" fmla="*/ 1173777 w 1299313"/>
              <a:gd name="connsiteY16" fmla="*/ 971076 h 2183479"/>
              <a:gd name="connsiteX17" fmla="*/ 1072902 w 1299313"/>
              <a:gd name="connsiteY17" fmla="*/ 1056040 h 2183479"/>
              <a:gd name="connsiteX18" fmla="*/ 101287 w 1299313"/>
              <a:gd name="connsiteY18" fmla="*/ 1056040 h 2183479"/>
              <a:gd name="connsiteX19" fmla="*/ 403 w 1299313"/>
              <a:gd name="connsiteY19" fmla="*/ 947188 h 2183479"/>
              <a:gd name="connsiteX20" fmla="*/ 249049 w 1299313"/>
              <a:gd name="connsiteY20" fmla="*/ 128394 h 2183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99313" h="2183479">
                <a:moveTo>
                  <a:pt x="103943" y="1133037"/>
                </a:moveTo>
                <a:lnTo>
                  <a:pt x="1075558" y="1133037"/>
                </a:lnTo>
                <a:cubicBezTo>
                  <a:pt x="1126000" y="1133037"/>
                  <a:pt x="1168473" y="1170207"/>
                  <a:pt x="1176433" y="1218002"/>
                </a:cubicBezTo>
                <a:cubicBezTo>
                  <a:pt x="1188382" y="1296321"/>
                  <a:pt x="1212938" y="1373314"/>
                  <a:pt x="1249772" y="1445993"/>
                </a:cubicBezTo>
                <a:lnTo>
                  <a:pt x="1298936" y="1526442"/>
                </a:lnTo>
                <a:lnTo>
                  <a:pt x="1279485" y="1560319"/>
                </a:lnTo>
                <a:cubicBezTo>
                  <a:pt x="1112312" y="1812280"/>
                  <a:pt x="814361" y="2020392"/>
                  <a:pt x="439878" y="2150076"/>
                </a:cubicBezTo>
                <a:lnTo>
                  <a:pt x="331108" y="2183479"/>
                </a:lnTo>
                <a:lnTo>
                  <a:pt x="252872" y="2059514"/>
                </a:lnTo>
                <a:cubicBezTo>
                  <a:pt x="110494" y="1810222"/>
                  <a:pt x="24630" y="1532278"/>
                  <a:pt x="3059" y="1241890"/>
                </a:cubicBezTo>
                <a:cubicBezTo>
                  <a:pt x="-2244" y="1183479"/>
                  <a:pt x="45541" y="1133037"/>
                  <a:pt x="103943" y="1133037"/>
                </a:cubicBezTo>
                <a:close/>
                <a:moveTo>
                  <a:pt x="330146" y="0"/>
                </a:moveTo>
                <a:lnTo>
                  <a:pt x="439878" y="33698"/>
                </a:lnTo>
                <a:cubicBezTo>
                  <a:pt x="814361" y="163382"/>
                  <a:pt x="1112312" y="371495"/>
                  <a:pt x="1279485" y="623455"/>
                </a:cubicBezTo>
                <a:lnTo>
                  <a:pt x="1299313" y="657990"/>
                </a:lnTo>
                <a:lnTo>
                  <a:pt x="1248112" y="742088"/>
                </a:lnTo>
                <a:cubicBezTo>
                  <a:pt x="1211610" y="814435"/>
                  <a:pt x="1187054" y="891429"/>
                  <a:pt x="1173777" y="971076"/>
                </a:cubicBezTo>
                <a:cubicBezTo>
                  <a:pt x="1165817" y="1018871"/>
                  <a:pt x="1123344" y="1056040"/>
                  <a:pt x="1072902" y="1056040"/>
                </a:cubicBezTo>
                <a:lnTo>
                  <a:pt x="101287" y="1056040"/>
                </a:lnTo>
                <a:cubicBezTo>
                  <a:pt x="42876" y="1056040"/>
                  <a:pt x="-4900" y="1005598"/>
                  <a:pt x="403" y="947188"/>
                </a:cubicBezTo>
                <a:cubicBezTo>
                  <a:pt x="21974" y="656799"/>
                  <a:pt x="106800" y="377818"/>
                  <a:pt x="249049" y="128394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9D085C4-E0D5-0AC8-84CB-0675F123ED21}"/>
              </a:ext>
            </a:extLst>
          </p:cNvPr>
          <p:cNvGrpSpPr/>
          <p:nvPr/>
        </p:nvGrpSpPr>
        <p:grpSpPr>
          <a:xfrm>
            <a:off x="8657416" y="4019306"/>
            <a:ext cx="3199304" cy="1136265"/>
            <a:chOff x="8921977" y="3008799"/>
            <a:chExt cx="3199304" cy="1136265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6213C6B8-CFDC-2275-AD9B-990E1189E787}"/>
                </a:ext>
              </a:extLst>
            </p:cNvPr>
            <p:cNvSpPr txBox="1"/>
            <p:nvPr/>
          </p:nvSpPr>
          <p:spPr>
            <a:xfrm>
              <a:off x="8921977" y="3008799"/>
              <a:ext cx="3199304" cy="400110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r>
                <a:rPr lang="en-US" sz="2000" b="1" dirty="0"/>
                <a:t>Continuous Improvement</a:t>
              </a:r>
              <a:endParaRPr lang="en-US" sz="2000" b="1" cap="all" noProof="1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FDE1FC1F-4100-DA85-238C-2D1BA861E2C9}"/>
                </a:ext>
              </a:extLst>
            </p:cNvPr>
            <p:cNvSpPr txBox="1"/>
            <p:nvPr/>
          </p:nvSpPr>
          <p:spPr>
            <a:xfrm>
              <a:off x="8921977" y="3406400"/>
              <a:ext cx="2926080" cy="738664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Constantly evolving with new features and modules to meet the changing needs of procurement professionals.</a:t>
              </a:r>
              <a:endParaRPr lang="en-US" sz="1400" noProof="1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EAAAC36-5678-102C-2940-9AD3533E1184}"/>
              </a:ext>
            </a:extLst>
          </p:cNvPr>
          <p:cNvGrpSpPr/>
          <p:nvPr/>
        </p:nvGrpSpPr>
        <p:grpSpPr>
          <a:xfrm>
            <a:off x="608504" y="4019306"/>
            <a:ext cx="2926080" cy="1351708"/>
            <a:chOff x="332936" y="3008799"/>
            <a:chExt cx="2926080" cy="1351708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6CA1F21F-A3E2-F70D-7362-509E1F04F772}"/>
                </a:ext>
              </a:extLst>
            </p:cNvPr>
            <p:cNvSpPr txBox="1"/>
            <p:nvPr/>
          </p:nvSpPr>
          <p:spPr>
            <a:xfrm>
              <a:off x="332936" y="3008799"/>
              <a:ext cx="2926080" cy="400110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algn="r"/>
              <a:r>
                <a:rPr lang="en-US" sz="2000" b="1" dirty="0"/>
                <a:t>Data-Driven</a:t>
              </a:r>
              <a:endParaRPr lang="en-US" sz="2000" b="1" cap="all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E9C3314D-E1C9-BEE7-0963-CACF23954B9E}"/>
                </a:ext>
              </a:extLst>
            </p:cNvPr>
            <p:cNvSpPr txBox="1"/>
            <p:nvPr/>
          </p:nvSpPr>
          <p:spPr>
            <a:xfrm>
              <a:off x="332936" y="3406400"/>
              <a:ext cx="2926080" cy="954107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algn="r"/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Minimizes manual data entry and enables efficient data analysis for informed decision-making and improved procurement strategies.</a:t>
              </a:r>
              <a:endParaRPr lang="en-US" sz="1400" noProof="1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B20B9E1A-99FF-483D-506A-2C919FE39A94}"/>
              </a:ext>
            </a:extLst>
          </p:cNvPr>
          <p:cNvGrpSpPr/>
          <p:nvPr/>
        </p:nvGrpSpPr>
        <p:grpSpPr>
          <a:xfrm>
            <a:off x="8657416" y="2314212"/>
            <a:ext cx="2926080" cy="1351708"/>
            <a:chOff x="8921977" y="1303705"/>
            <a:chExt cx="2926080" cy="1351708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2A521C11-23B8-A1C5-105D-EB7C1A1CEF57}"/>
                </a:ext>
              </a:extLst>
            </p:cNvPr>
            <p:cNvSpPr txBox="1"/>
            <p:nvPr/>
          </p:nvSpPr>
          <p:spPr>
            <a:xfrm>
              <a:off x="8921977" y="1303705"/>
              <a:ext cx="2926080" cy="400110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r>
                <a:rPr lang="en-US" sz="2000" b="1" dirty="0"/>
                <a:t>Open Standards</a:t>
              </a:r>
              <a:endParaRPr lang="en-US" sz="2000" b="1" cap="all" noProof="1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672663A1-B7A8-CC3F-BBF8-768381BAF11C}"/>
                </a:ext>
              </a:extLst>
            </p:cNvPr>
            <p:cNvSpPr txBox="1"/>
            <p:nvPr/>
          </p:nvSpPr>
          <p:spPr>
            <a:xfrm>
              <a:off x="8921977" y="1701306"/>
              <a:ext cx="2926080" cy="954107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Built on the Open Contracting Data Standard (OCDS) to promote transparency, interoperability, and data sharing across systems.</a:t>
              </a:r>
              <a:endParaRPr lang="en-US" sz="1400" noProof="1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53BDBA89-DF02-49C8-9243-68B24DAF93FF}"/>
              </a:ext>
            </a:extLst>
          </p:cNvPr>
          <p:cNvGrpSpPr/>
          <p:nvPr/>
        </p:nvGrpSpPr>
        <p:grpSpPr>
          <a:xfrm>
            <a:off x="608504" y="2314212"/>
            <a:ext cx="2926080" cy="1351708"/>
            <a:chOff x="332936" y="2689321"/>
            <a:chExt cx="2926080" cy="1351708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7C563500-5A65-1469-4E09-8B4005CDA98A}"/>
                </a:ext>
              </a:extLst>
            </p:cNvPr>
            <p:cNvSpPr txBox="1"/>
            <p:nvPr/>
          </p:nvSpPr>
          <p:spPr>
            <a:xfrm>
              <a:off x="332936" y="2689321"/>
              <a:ext cx="2926080" cy="400110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algn="r"/>
              <a:r>
                <a:rPr lang="en-US" sz="2000" b="1" dirty="0"/>
                <a:t>End-to-End Solution</a:t>
              </a:r>
              <a:endParaRPr lang="en-US" sz="2000" b="1" cap="all" noProof="1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1FAE7953-50E6-4BA4-D40D-038DF3B656CA}"/>
                </a:ext>
              </a:extLst>
            </p:cNvPr>
            <p:cNvSpPr txBox="1"/>
            <p:nvPr/>
          </p:nvSpPr>
          <p:spPr>
            <a:xfrm>
              <a:off x="332936" y="3086922"/>
              <a:ext cx="2926080" cy="954107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algn="r"/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Covers every stage of the procurement process, from initial planning and sourcing to contract management and payment, ensuring a seamless workflow.</a:t>
              </a:r>
              <a:endParaRPr lang="en-US" sz="1400" noProof="1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15554D8B-D6BA-5F31-B60B-20B1DBCEEDA1}"/>
              </a:ext>
            </a:extLst>
          </p:cNvPr>
          <p:cNvSpPr txBox="1"/>
          <p:nvPr/>
        </p:nvSpPr>
        <p:spPr>
          <a:xfrm>
            <a:off x="4420414" y="3009198"/>
            <a:ext cx="601447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162EF2B-8914-6D09-8890-24803E04D4B8}"/>
              </a:ext>
            </a:extLst>
          </p:cNvPr>
          <p:cNvSpPr txBox="1"/>
          <p:nvPr/>
        </p:nvSpPr>
        <p:spPr>
          <a:xfrm>
            <a:off x="7170140" y="3009198"/>
            <a:ext cx="601447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600A86C-3D64-21CF-139C-FF2CC2DA0765}"/>
              </a:ext>
            </a:extLst>
          </p:cNvPr>
          <p:cNvSpPr txBox="1"/>
          <p:nvPr/>
        </p:nvSpPr>
        <p:spPr>
          <a:xfrm>
            <a:off x="4420414" y="3906290"/>
            <a:ext cx="601447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04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C393BFD-088A-5E15-3B9D-EC8615DC993B}"/>
              </a:ext>
            </a:extLst>
          </p:cNvPr>
          <p:cNvSpPr txBox="1"/>
          <p:nvPr/>
        </p:nvSpPr>
        <p:spPr>
          <a:xfrm>
            <a:off x="7170139" y="3906290"/>
            <a:ext cx="601447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03</a:t>
            </a:r>
          </a:p>
        </p:txBody>
      </p:sp>
      <p:pic>
        <p:nvPicPr>
          <p:cNvPr id="46" name="Graphic 45" descr="Globe with solid fill">
            <a:extLst>
              <a:ext uri="{FF2B5EF4-FFF2-40B4-BE49-F238E27FC236}">
                <a16:creationId xmlns:a16="http://schemas.microsoft.com/office/drawing/2014/main" id="{AC538B03-3217-0BA0-0E7A-062A1B313E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377444" y="2230520"/>
            <a:ext cx="546471" cy="546471"/>
          </a:xfrm>
          <a:prstGeom prst="rect">
            <a:avLst/>
          </a:prstGeom>
        </p:spPr>
      </p:pic>
      <p:pic>
        <p:nvPicPr>
          <p:cNvPr id="50" name="Graphic 49" descr="Gears with solid fill">
            <a:extLst>
              <a:ext uri="{FF2B5EF4-FFF2-40B4-BE49-F238E27FC236}">
                <a16:creationId xmlns:a16="http://schemas.microsoft.com/office/drawing/2014/main" id="{B8DD4D9D-F087-AFF4-47EE-4FA33D1571E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204804" y="4620724"/>
            <a:ext cx="546471" cy="546471"/>
          </a:xfrm>
          <a:prstGeom prst="rect">
            <a:avLst/>
          </a:prstGeom>
        </p:spPr>
      </p:pic>
      <p:pic>
        <p:nvPicPr>
          <p:cNvPr id="5122" name="Picture 2">
            <a:extLst>
              <a:ext uri="{FF2B5EF4-FFF2-40B4-BE49-F238E27FC236}">
                <a16:creationId xmlns:a16="http://schemas.microsoft.com/office/drawing/2014/main" id="{3EB34229-1576-CD98-E5F3-9AA0A3198C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13" y="4718277"/>
            <a:ext cx="512173" cy="512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>
            <a:extLst>
              <a:ext uri="{FF2B5EF4-FFF2-40B4-BE49-F238E27FC236}">
                <a16:creationId xmlns:a16="http://schemas.microsoft.com/office/drawing/2014/main" id="{7F098F46-EF61-DBEA-FDE4-17B6175E2F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7460" y="2369817"/>
            <a:ext cx="497125" cy="497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84896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-109019"/>
            <a:ext cx="12433002" cy="7328414"/>
          </a:xfrm>
          <a:prstGeom prst="rect">
            <a:avLst/>
          </a:prstGeom>
          <a:solidFill>
            <a:srgbClr val="033352">
              <a:alpha val="100000"/>
            </a:srgbClr>
          </a:solidFill>
          <a:ln/>
        </p:spPr>
      </p:sp>
      <p:sp>
        <p:nvSpPr>
          <p:cNvPr id="8" name="Text 6"/>
          <p:cNvSpPr/>
          <p:nvPr/>
        </p:nvSpPr>
        <p:spPr>
          <a:xfrm>
            <a:off x="842835" y="1052861"/>
            <a:ext cx="3149122" cy="81585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r>
              <a:rPr lang="en-US" sz="2399" b="1" dirty="0">
                <a:solidFill>
                  <a:srgbClr val="FFFFFF">
                    <a:alpha val="100000"/>
                  </a:srgbClr>
                </a:solidFill>
                <a:latin typeface="Roboto Bold" pitchFamily="34" charset="0"/>
                <a:ea typeface="Roboto Bold" pitchFamily="34" charset="-122"/>
                <a:cs typeface="Roboto Bold" pitchFamily="34" charset="-120"/>
              </a:rPr>
              <a:t>In-House Customized </a:t>
            </a:r>
            <a:endParaRPr lang="en-US" sz="2399" b="1" dirty="0"/>
          </a:p>
          <a:p>
            <a:r>
              <a:rPr lang="en-US" sz="2399" b="1" dirty="0">
                <a:solidFill>
                  <a:srgbClr val="FFFFFF">
                    <a:alpha val="100000"/>
                  </a:srgbClr>
                </a:solidFill>
                <a:latin typeface="Roboto Bold" pitchFamily="34" charset="0"/>
                <a:ea typeface="Roboto Bold" pitchFamily="34" charset="-122"/>
                <a:cs typeface="Roboto Bold" pitchFamily="34" charset="-120"/>
              </a:rPr>
              <a:t>System Model (NeST) </a:t>
            </a:r>
            <a:endParaRPr lang="en-US" sz="2399" b="1" dirty="0"/>
          </a:p>
        </p:txBody>
      </p:sp>
      <p:sp>
        <p:nvSpPr>
          <p:cNvPr id="14" name="Text 12"/>
          <p:cNvSpPr/>
          <p:nvPr/>
        </p:nvSpPr>
        <p:spPr>
          <a:xfrm>
            <a:off x="904738" y="2067125"/>
            <a:ext cx="2736435" cy="131267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r>
              <a:rPr lang="en-US" sz="1312" dirty="0">
                <a:solidFill>
                  <a:srgbClr val="FFFFFF">
                    <a:alpha val="100000"/>
                  </a:srgbClr>
                </a:solidFill>
                <a:latin typeface="Roboto Regular" pitchFamily="34" charset="0"/>
                <a:ea typeface="Roboto Regular" pitchFamily="34" charset="-122"/>
                <a:cs typeface="Roboto Regular" pitchFamily="34" charset="-120"/>
              </a:rPr>
              <a:t>In response to the limitations of TANePS, PPRA developed NeST, an in-house customized e-procurement system with following benefits</a:t>
            </a:r>
            <a:endParaRPr lang="en-US" sz="1312" dirty="0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E43A02DA-915D-388F-D6D1-4FD415503D43}"/>
              </a:ext>
            </a:extLst>
          </p:cNvPr>
          <p:cNvGrpSpPr/>
          <p:nvPr/>
        </p:nvGrpSpPr>
        <p:grpSpPr>
          <a:xfrm>
            <a:off x="4480833" y="1043337"/>
            <a:ext cx="3247532" cy="2276142"/>
            <a:chOff x="11950638" y="2781300"/>
            <a:chExt cx="8661355" cy="6070600"/>
          </a:xfrm>
        </p:grpSpPr>
        <p:sp>
          <p:nvSpPr>
            <p:cNvPr id="5" name="Shape 3"/>
            <p:cNvSpPr/>
            <p:nvPr/>
          </p:nvSpPr>
          <p:spPr>
            <a:xfrm>
              <a:off x="11950638" y="2781300"/>
              <a:ext cx="8661355" cy="6070600"/>
            </a:xfrm>
            <a:prstGeom prst="roundRect">
              <a:avLst>
                <a:gd name="adj" fmla="val 4218"/>
              </a:avLst>
            </a:prstGeom>
            <a:solidFill>
              <a:srgbClr val="FFFFFF">
                <a:alpha val="100000"/>
              </a:srgbClr>
            </a:solidFill>
            <a:ln/>
          </p:spPr>
        </p:sp>
        <p:sp>
          <p:nvSpPr>
            <p:cNvPr id="9" name="Text 7"/>
            <p:cNvSpPr/>
            <p:nvPr/>
          </p:nvSpPr>
          <p:spPr>
            <a:xfrm>
              <a:off x="14122327" y="3416300"/>
              <a:ext cx="3056451" cy="1189567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t"/>
            <a:lstStyle/>
            <a:p>
              <a:r>
                <a:rPr lang="en-US" sz="1312" b="1" dirty="0">
                  <a:solidFill>
                    <a:srgbClr val="033352">
                      <a:alpha val="100000"/>
                    </a:srgbClr>
                  </a:solidFill>
                  <a:latin typeface="Roboto Bold" pitchFamily="34" charset="0"/>
                  <a:ea typeface="Roboto Bold" pitchFamily="34" charset="-122"/>
                  <a:cs typeface="Roboto Bold" pitchFamily="34" charset="-120"/>
                </a:rPr>
                <a:t>Tailored </a:t>
              </a:r>
              <a:endParaRPr lang="en-US" sz="1312" b="1" dirty="0"/>
            </a:p>
            <a:p>
              <a:r>
                <a:rPr lang="en-US" sz="1312" b="1" dirty="0">
                  <a:solidFill>
                    <a:srgbClr val="033352">
                      <a:alpha val="100000"/>
                    </a:srgbClr>
                  </a:solidFill>
                  <a:latin typeface="Roboto Bold" pitchFamily="34" charset="0"/>
                  <a:ea typeface="Roboto Bold" pitchFamily="34" charset="-122"/>
                  <a:cs typeface="Roboto Bold" pitchFamily="34" charset="-120"/>
                </a:rPr>
                <a:t>Customization</a:t>
              </a:r>
              <a:endParaRPr lang="en-US" sz="1312" b="1" dirty="0"/>
            </a:p>
          </p:txBody>
        </p:sp>
        <p:sp>
          <p:nvSpPr>
            <p:cNvPr id="15" name="Text 13"/>
            <p:cNvSpPr/>
            <p:nvPr/>
          </p:nvSpPr>
          <p:spPr>
            <a:xfrm>
              <a:off x="12242737" y="4991100"/>
              <a:ext cx="7920526" cy="3500967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t"/>
            <a:lstStyle/>
            <a:p>
              <a:pPr marL="257106" lvl="1" indent="-128553">
                <a:buSzPct val="100000"/>
                <a:buChar char="•"/>
              </a:pPr>
              <a:r>
                <a:rPr lang="en-US" sz="1312" dirty="0">
                  <a:solidFill>
                    <a:srgbClr val="033352">
                      <a:alpha val="100000"/>
                    </a:srgbClr>
                  </a:solidFill>
                  <a:latin typeface="Roboto Regular" pitchFamily="34" charset="0"/>
                  <a:ea typeface="Roboto Regular" pitchFamily="34" charset="-122"/>
                  <a:cs typeface="Roboto Regular" pitchFamily="34" charset="-120"/>
                </a:rPr>
                <a:t>Developed to specifically meet the unique needs of the Tanzanian government</a:t>
              </a:r>
              <a:endParaRPr lang="en-US" sz="1312" dirty="0"/>
            </a:p>
            <a:p>
              <a:pPr marL="257106" lvl="1" indent="-128553">
                <a:buSzPct val="100000"/>
                <a:buChar char="•"/>
              </a:pPr>
              <a:r>
                <a:rPr lang="en-US" sz="1312" dirty="0">
                  <a:solidFill>
                    <a:srgbClr val="033352">
                      <a:alpha val="100000"/>
                    </a:srgbClr>
                  </a:solidFill>
                  <a:latin typeface="Roboto Regular" pitchFamily="34" charset="0"/>
                  <a:ea typeface="Roboto Regular" pitchFamily="34" charset="-122"/>
                  <a:cs typeface="Roboto Regular" pitchFamily="34" charset="-120"/>
                </a:rPr>
                <a:t>Ensures close alignment with local procurement processes and regulations</a:t>
              </a:r>
              <a:endParaRPr lang="en-US" sz="1312" dirty="0"/>
            </a:p>
          </p:txBody>
        </p:sp>
        <p:sp>
          <p:nvSpPr>
            <p:cNvPr id="20" name="Shape 18"/>
            <p:cNvSpPr/>
            <p:nvPr/>
          </p:nvSpPr>
          <p:spPr>
            <a:xfrm>
              <a:off x="12471335" y="3289300"/>
              <a:ext cx="1295393" cy="1295400"/>
            </a:xfrm>
            <a:prstGeom prst="ellipse">
              <a:avLst/>
            </a:prstGeom>
            <a:noFill/>
            <a:ln w="101600">
              <a:solidFill>
                <a:srgbClr val="FCD404"/>
              </a:solidFill>
              <a:prstDash val="solid"/>
            </a:ln>
          </p:spPr>
        </p:sp>
        <p:pic>
          <p:nvPicPr>
            <p:cNvPr id="25" name="Image 0" descr=" 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687234" y="3556000"/>
              <a:ext cx="761996" cy="762000"/>
            </a:xfrm>
            <a:prstGeom prst="rect">
              <a:avLst/>
            </a:prstGeom>
          </p:spPr>
        </p:pic>
        <p:pic>
          <p:nvPicPr>
            <p:cNvPr id="26" name="Image 1" descr=" "/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2782484" y="3651249"/>
              <a:ext cx="571497" cy="571500"/>
            </a:xfrm>
            <a:prstGeom prst="rect">
              <a:avLst/>
            </a:prstGeom>
          </p:spPr>
        </p:pic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E8CEE5DD-4C8A-A25F-A1BD-2F7CB9D0D783}"/>
              </a:ext>
            </a:extLst>
          </p:cNvPr>
          <p:cNvGrpSpPr/>
          <p:nvPr/>
        </p:nvGrpSpPr>
        <p:grpSpPr>
          <a:xfrm>
            <a:off x="8118832" y="1043337"/>
            <a:ext cx="3247532" cy="2276142"/>
            <a:chOff x="21653388" y="2781300"/>
            <a:chExt cx="8661355" cy="6070600"/>
          </a:xfrm>
        </p:grpSpPr>
        <p:sp>
          <p:nvSpPr>
            <p:cNvPr id="6" name="Shape 4"/>
            <p:cNvSpPr/>
            <p:nvPr/>
          </p:nvSpPr>
          <p:spPr>
            <a:xfrm>
              <a:off x="21653388" y="2781300"/>
              <a:ext cx="8661355" cy="6070600"/>
            </a:xfrm>
            <a:prstGeom prst="roundRect">
              <a:avLst>
                <a:gd name="adj" fmla="val 4218"/>
              </a:avLst>
            </a:prstGeom>
            <a:solidFill>
              <a:srgbClr val="FFFFFF">
                <a:alpha val="100000"/>
              </a:srgbClr>
            </a:solidFill>
            <a:ln/>
          </p:spPr>
        </p:sp>
        <p:sp>
          <p:nvSpPr>
            <p:cNvPr id="13" name="Text 11"/>
            <p:cNvSpPr/>
            <p:nvPr/>
          </p:nvSpPr>
          <p:spPr>
            <a:xfrm>
              <a:off x="23926676" y="3416300"/>
              <a:ext cx="4123245" cy="1189567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t"/>
            <a:lstStyle/>
            <a:p>
              <a:r>
                <a:rPr lang="en-US" sz="1312" b="1" dirty="0">
                  <a:solidFill>
                    <a:srgbClr val="033352">
                      <a:alpha val="100000"/>
                    </a:srgbClr>
                  </a:solidFill>
                  <a:latin typeface="Roboto Bold" pitchFamily="34" charset="0"/>
                  <a:ea typeface="Roboto Bold" pitchFamily="34" charset="-122"/>
                  <a:cs typeface="Roboto Bold" pitchFamily="34" charset="-120"/>
                </a:rPr>
                <a:t>Modern Technology</a:t>
              </a:r>
              <a:endParaRPr lang="en-US" sz="1312" b="1" dirty="0"/>
            </a:p>
            <a:p>
              <a:r>
                <a:rPr lang="en-US" sz="1312" b="1" dirty="0">
                  <a:solidFill>
                    <a:srgbClr val="033352">
                      <a:alpha val="100000"/>
                    </a:srgbClr>
                  </a:solidFill>
                  <a:latin typeface="Roboto Bold" pitchFamily="34" charset="0"/>
                  <a:ea typeface="Roboto Bold" pitchFamily="34" charset="-122"/>
                  <a:cs typeface="Roboto Bold" pitchFamily="34" charset="-120"/>
                </a:rPr>
                <a:t>Stack</a:t>
              </a:r>
              <a:endParaRPr lang="en-US" sz="1312" b="1" dirty="0"/>
            </a:p>
          </p:txBody>
        </p:sp>
        <p:sp>
          <p:nvSpPr>
            <p:cNvPr id="19" name="Text 17"/>
            <p:cNvSpPr/>
            <p:nvPr/>
          </p:nvSpPr>
          <p:spPr>
            <a:xfrm>
              <a:off x="21932786" y="4991100"/>
              <a:ext cx="8009425" cy="3500967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t"/>
            <a:lstStyle/>
            <a:p>
              <a:pPr marL="257106" lvl="1" indent="-128553">
                <a:buSzPct val="100000"/>
                <a:buChar char="•"/>
              </a:pPr>
              <a:r>
                <a:rPr lang="en-US" sz="1312" dirty="0">
                  <a:solidFill>
                    <a:srgbClr val="033352">
                      <a:alpha val="100000"/>
                    </a:srgbClr>
                  </a:solidFill>
                  <a:latin typeface="Roboto Regular" pitchFamily="34" charset="0"/>
                  <a:ea typeface="Roboto Regular" pitchFamily="34" charset="-122"/>
                  <a:cs typeface="Roboto Regular" pitchFamily="34" charset="-120"/>
                </a:rPr>
                <a:t>Employs modern, secure, and scalable technology, especially OPEN SOURCE</a:t>
              </a:r>
              <a:endParaRPr lang="en-US" sz="1312" dirty="0"/>
            </a:p>
            <a:p>
              <a:pPr marL="257106" lvl="1" indent="-128553">
                <a:buSzPct val="100000"/>
                <a:buChar char="•"/>
              </a:pPr>
              <a:r>
                <a:rPr lang="en-US" sz="1312" dirty="0">
                  <a:solidFill>
                    <a:srgbClr val="033352">
                      <a:alpha val="100000"/>
                    </a:srgbClr>
                  </a:solidFill>
                  <a:latin typeface="Roboto Regular" pitchFamily="34" charset="0"/>
                  <a:ea typeface="Roboto Regular" pitchFamily="34" charset="-122"/>
                  <a:cs typeface="Roboto Regular" pitchFamily="34" charset="-120"/>
                </a:rPr>
                <a:t>Enhances performance and security</a:t>
              </a:r>
              <a:endParaRPr lang="en-US" sz="1312" dirty="0"/>
            </a:p>
            <a:p>
              <a:pPr marL="257106" lvl="1" indent="-128553">
                <a:buSzPct val="100000"/>
                <a:buChar char="•"/>
              </a:pPr>
              <a:r>
                <a:rPr lang="en-US" sz="1312" dirty="0">
                  <a:solidFill>
                    <a:srgbClr val="033352">
                      <a:alpha val="100000"/>
                    </a:srgbClr>
                  </a:solidFill>
                  <a:latin typeface="Roboto Regular" pitchFamily="34" charset="0"/>
                  <a:ea typeface="Roboto Regular" pitchFamily="34" charset="-122"/>
                  <a:cs typeface="Roboto Regular" pitchFamily="34" charset="-120"/>
                </a:rPr>
                <a:t>Facilitates easier integration with other systems &amp; future upgrades</a:t>
              </a:r>
              <a:endParaRPr lang="en-US" sz="1312" dirty="0"/>
            </a:p>
          </p:txBody>
        </p:sp>
        <p:sp>
          <p:nvSpPr>
            <p:cNvPr id="24" name="Shape 22"/>
            <p:cNvSpPr/>
            <p:nvPr/>
          </p:nvSpPr>
          <p:spPr>
            <a:xfrm>
              <a:off x="22148685" y="3289300"/>
              <a:ext cx="1295393" cy="1295400"/>
            </a:xfrm>
            <a:prstGeom prst="ellipse">
              <a:avLst/>
            </a:prstGeom>
            <a:noFill/>
            <a:ln w="101600">
              <a:solidFill>
                <a:srgbClr val="367FC1"/>
              </a:solidFill>
              <a:prstDash val="solid"/>
            </a:ln>
          </p:spPr>
        </p:sp>
        <p:pic>
          <p:nvPicPr>
            <p:cNvPr id="27" name="Image 2" descr=" 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415384" y="3581400"/>
              <a:ext cx="761996" cy="762000"/>
            </a:xfrm>
            <a:prstGeom prst="rect">
              <a:avLst/>
            </a:prstGeom>
          </p:spPr>
        </p:pic>
        <p:pic>
          <p:nvPicPr>
            <p:cNvPr id="28" name="Image 3" descr=" "/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22510633" y="3676650"/>
              <a:ext cx="571497" cy="571500"/>
            </a:xfrm>
            <a:prstGeom prst="rect">
              <a:avLst/>
            </a:prstGeom>
          </p:spPr>
        </p:pic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18DBB691-3AAE-38BA-8A3E-888A627D69B2}"/>
              </a:ext>
            </a:extLst>
          </p:cNvPr>
          <p:cNvGrpSpPr/>
          <p:nvPr/>
        </p:nvGrpSpPr>
        <p:grpSpPr>
          <a:xfrm>
            <a:off x="842835" y="3805182"/>
            <a:ext cx="3247532" cy="2276142"/>
            <a:chOff x="2247888" y="10147300"/>
            <a:chExt cx="8661355" cy="6070600"/>
          </a:xfrm>
        </p:grpSpPr>
        <p:sp>
          <p:nvSpPr>
            <p:cNvPr id="3" name="Shape 1"/>
            <p:cNvSpPr/>
            <p:nvPr/>
          </p:nvSpPr>
          <p:spPr>
            <a:xfrm>
              <a:off x="2247888" y="10147300"/>
              <a:ext cx="8661355" cy="6070600"/>
            </a:xfrm>
            <a:prstGeom prst="roundRect">
              <a:avLst>
                <a:gd name="adj" fmla="val 4218"/>
              </a:avLst>
            </a:prstGeom>
            <a:solidFill>
              <a:srgbClr val="FFFFFF">
                <a:alpha val="100000"/>
              </a:srgbClr>
            </a:solidFill>
            <a:ln/>
          </p:spPr>
        </p:sp>
        <p:sp>
          <p:nvSpPr>
            <p:cNvPr id="10" name="Text 8"/>
            <p:cNvSpPr/>
            <p:nvPr/>
          </p:nvSpPr>
          <p:spPr>
            <a:xfrm>
              <a:off x="4749775" y="10655300"/>
              <a:ext cx="4961441" cy="1189567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t"/>
            <a:lstStyle/>
            <a:p>
              <a:r>
                <a:rPr lang="en-US" sz="1312" b="1" dirty="0">
                  <a:solidFill>
                    <a:srgbClr val="033352">
                      <a:alpha val="100000"/>
                    </a:srgbClr>
                  </a:solidFill>
                  <a:latin typeface="Roboto Bold" pitchFamily="34" charset="0"/>
                  <a:ea typeface="Roboto Bold" pitchFamily="34" charset="-122"/>
                  <a:cs typeface="Roboto Bold" pitchFamily="34" charset="-120"/>
                </a:rPr>
                <a:t>Government Ownership </a:t>
              </a:r>
              <a:endParaRPr lang="en-US" sz="1312" b="1" dirty="0"/>
            </a:p>
            <a:p>
              <a:r>
                <a:rPr lang="en-US" sz="1312" b="1" dirty="0">
                  <a:solidFill>
                    <a:srgbClr val="033352">
                      <a:alpha val="100000"/>
                    </a:srgbClr>
                  </a:solidFill>
                  <a:latin typeface="Roboto Bold" pitchFamily="34" charset="0"/>
                  <a:ea typeface="Roboto Bold" pitchFamily="34" charset="-122"/>
                  <a:cs typeface="Roboto Bold" pitchFamily="34" charset="-120"/>
                </a:rPr>
                <a:t>and Control</a:t>
              </a:r>
              <a:endParaRPr lang="en-US" sz="1312" b="1" dirty="0"/>
            </a:p>
          </p:txBody>
        </p:sp>
        <p:sp>
          <p:nvSpPr>
            <p:cNvPr id="16" name="Text 14"/>
            <p:cNvSpPr/>
            <p:nvPr/>
          </p:nvSpPr>
          <p:spPr>
            <a:xfrm>
              <a:off x="2412988" y="12255500"/>
              <a:ext cx="8263424" cy="3500967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t"/>
            <a:lstStyle/>
            <a:p>
              <a:pPr marL="257106" lvl="1" indent="-128553">
                <a:buSzPct val="100000"/>
                <a:buChar char="•"/>
              </a:pPr>
              <a:r>
                <a:rPr lang="en-US" sz="1312" dirty="0">
                  <a:solidFill>
                    <a:srgbClr val="033352">
                      <a:alpha val="100000"/>
                    </a:srgbClr>
                  </a:solidFill>
                  <a:latin typeface="Roboto Regular" pitchFamily="34" charset="0"/>
                  <a:ea typeface="Roboto Regular" pitchFamily="34" charset="-122"/>
                  <a:cs typeface="Roboto Regular" pitchFamily="34" charset="-120"/>
                </a:rPr>
                <a:t>Owned and operated by the government, giving PPRA full control</a:t>
              </a:r>
              <a:endParaRPr lang="en-US" sz="1312" dirty="0"/>
            </a:p>
            <a:p>
              <a:pPr marL="257106" lvl="1" indent="-128553">
                <a:buSzPct val="100000"/>
                <a:buChar char="•"/>
              </a:pPr>
              <a:r>
                <a:rPr lang="en-US" sz="1312" dirty="0">
                  <a:solidFill>
                    <a:srgbClr val="033352">
                      <a:alpha val="100000"/>
                    </a:srgbClr>
                  </a:solidFill>
                  <a:latin typeface="Roboto Regular" pitchFamily="34" charset="0"/>
                  <a:ea typeface="Roboto Regular" pitchFamily="34" charset="-122"/>
                  <a:cs typeface="Roboto Regular" pitchFamily="34" charset="-120"/>
                </a:rPr>
                <a:t>Reduces reliance on external contractors</a:t>
              </a:r>
              <a:endParaRPr lang="en-US" sz="1312" dirty="0"/>
            </a:p>
            <a:p>
              <a:pPr marL="257106" lvl="1" indent="-128553">
                <a:buSzPct val="100000"/>
                <a:buChar char="•"/>
              </a:pPr>
              <a:r>
                <a:rPr lang="en-US" sz="1312" dirty="0">
                  <a:solidFill>
                    <a:srgbClr val="033352">
                      <a:alpha val="100000"/>
                    </a:srgbClr>
                  </a:solidFill>
                  <a:latin typeface="Roboto Regular" pitchFamily="34" charset="0"/>
                  <a:ea typeface="Roboto Regular" pitchFamily="34" charset="-122"/>
                  <a:cs typeface="Roboto Regular" pitchFamily="34" charset="-120"/>
                </a:rPr>
                <a:t>Ensures data security and oversight</a:t>
              </a:r>
              <a:endParaRPr lang="en-US" sz="1312" dirty="0"/>
            </a:p>
          </p:txBody>
        </p:sp>
        <p:sp>
          <p:nvSpPr>
            <p:cNvPr id="22" name="Shape 20"/>
            <p:cNvSpPr/>
            <p:nvPr/>
          </p:nvSpPr>
          <p:spPr>
            <a:xfrm>
              <a:off x="2755886" y="10528300"/>
              <a:ext cx="1295393" cy="1295400"/>
            </a:xfrm>
            <a:prstGeom prst="ellipse">
              <a:avLst/>
            </a:prstGeom>
            <a:noFill/>
            <a:ln w="101600">
              <a:solidFill>
                <a:srgbClr val="2C56BF"/>
              </a:solidFill>
              <a:prstDash val="solid"/>
            </a:ln>
          </p:spPr>
        </p:sp>
        <p:pic>
          <p:nvPicPr>
            <p:cNvPr id="29" name="Image 4" descr=" 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022584" y="10795000"/>
              <a:ext cx="761996" cy="762000"/>
            </a:xfrm>
            <a:prstGeom prst="rect">
              <a:avLst/>
            </a:prstGeom>
          </p:spPr>
        </p:pic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120639C9-F8F3-D10B-D5B6-E5831846BE94}"/>
              </a:ext>
            </a:extLst>
          </p:cNvPr>
          <p:cNvGrpSpPr/>
          <p:nvPr/>
        </p:nvGrpSpPr>
        <p:grpSpPr>
          <a:xfrm>
            <a:off x="4480833" y="3805182"/>
            <a:ext cx="3247532" cy="2276142"/>
            <a:chOff x="11950638" y="10147300"/>
            <a:chExt cx="8661355" cy="6070600"/>
          </a:xfrm>
        </p:grpSpPr>
        <p:sp>
          <p:nvSpPr>
            <p:cNvPr id="4" name="Shape 2"/>
            <p:cNvSpPr/>
            <p:nvPr/>
          </p:nvSpPr>
          <p:spPr>
            <a:xfrm>
              <a:off x="11950638" y="10147300"/>
              <a:ext cx="8661355" cy="6070600"/>
            </a:xfrm>
            <a:prstGeom prst="roundRect">
              <a:avLst>
                <a:gd name="adj" fmla="val 4218"/>
              </a:avLst>
            </a:prstGeom>
            <a:solidFill>
              <a:srgbClr val="FFFFFF">
                <a:alpha val="100000"/>
              </a:srgbClr>
            </a:solidFill>
            <a:ln/>
          </p:spPr>
        </p:sp>
        <p:sp>
          <p:nvSpPr>
            <p:cNvPr id="11" name="Text 9"/>
            <p:cNvSpPr/>
            <p:nvPr/>
          </p:nvSpPr>
          <p:spPr>
            <a:xfrm>
              <a:off x="14135027" y="10655300"/>
              <a:ext cx="4034346" cy="1189567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t"/>
            <a:lstStyle/>
            <a:p>
              <a:r>
                <a:rPr lang="en-US" sz="1312" b="1" dirty="0">
                  <a:solidFill>
                    <a:srgbClr val="033352">
                      <a:alpha val="100000"/>
                    </a:srgbClr>
                  </a:solidFill>
                  <a:latin typeface="Roboto Bold" pitchFamily="34" charset="0"/>
                  <a:ea typeface="Roboto Bold" pitchFamily="34" charset="-122"/>
                  <a:cs typeface="Roboto Bold" pitchFamily="34" charset="-120"/>
                </a:rPr>
                <a:t>Agile Development </a:t>
              </a:r>
              <a:endParaRPr lang="en-US" sz="1312" b="1" dirty="0"/>
            </a:p>
            <a:p>
              <a:r>
                <a:rPr lang="en-US" sz="1312" b="1" dirty="0">
                  <a:solidFill>
                    <a:srgbClr val="033352">
                      <a:alpha val="100000"/>
                    </a:srgbClr>
                  </a:solidFill>
                  <a:latin typeface="Roboto Bold" pitchFamily="34" charset="0"/>
                  <a:ea typeface="Roboto Bold" pitchFamily="34" charset="-122"/>
                  <a:cs typeface="Roboto Bold" pitchFamily="34" charset="-120"/>
                </a:rPr>
                <a:t>Methodology</a:t>
              </a:r>
              <a:endParaRPr lang="en-US" sz="1312" b="1" dirty="0"/>
            </a:p>
          </p:txBody>
        </p:sp>
        <p:sp>
          <p:nvSpPr>
            <p:cNvPr id="17" name="Text 15"/>
            <p:cNvSpPr/>
            <p:nvPr/>
          </p:nvSpPr>
          <p:spPr>
            <a:xfrm>
              <a:off x="12395136" y="12255500"/>
              <a:ext cx="7920526" cy="3500967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t"/>
            <a:lstStyle/>
            <a:p>
              <a:pPr marL="257106" lvl="1" indent="-128553">
                <a:buSzPct val="100000"/>
                <a:buChar char="•"/>
              </a:pPr>
              <a:r>
                <a:rPr lang="en-US" sz="1312" dirty="0">
                  <a:solidFill>
                    <a:srgbClr val="033352">
                      <a:alpha val="100000"/>
                    </a:srgbClr>
                  </a:solidFill>
                  <a:latin typeface="Roboto Regular" pitchFamily="34" charset="0"/>
                  <a:ea typeface="Roboto Regular" pitchFamily="34" charset="-122"/>
                  <a:cs typeface="Roboto Regular" pitchFamily="34" charset="-120"/>
                </a:rPr>
                <a:t>Allows for rapid deployment and continuous improvement</a:t>
              </a:r>
              <a:endParaRPr lang="en-US" sz="1312" dirty="0"/>
            </a:p>
            <a:p>
              <a:pPr marL="257106" lvl="1" indent="-128553">
                <a:buSzPct val="100000"/>
                <a:buChar char="•"/>
              </a:pPr>
              <a:r>
                <a:rPr lang="en-US" sz="1312" dirty="0">
                  <a:solidFill>
                    <a:srgbClr val="033352">
                      <a:alpha val="100000"/>
                    </a:srgbClr>
                  </a:solidFill>
                  <a:latin typeface="Roboto Regular" pitchFamily="34" charset="0"/>
                  <a:ea typeface="Roboto Regular" pitchFamily="34" charset="-122"/>
                  <a:cs typeface="Roboto Regular" pitchFamily="34" charset="-120"/>
                </a:rPr>
                <a:t>Developed and deployed incrementally with user feedback</a:t>
              </a:r>
              <a:endParaRPr lang="en-US" sz="1312" dirty="0"/>
            </a:p>
          </p:txBody>
        </p:sp>
        <p:sp>
          <p:nvSpPr>
            <p:cNvPr id="21" name="Shape 19"/>
            <p:cNvSpPr/>
            <p:nvPr/>
          </p:nvSpPr>
          <p:spPr>
            <a:xfrm>
              <a:off x="12471335" y="10528300"/>
              <a:ext cx="1295393" cy="1295400"/>
            </a:xfrm>
            <a:prstGeom prst="ellipse">
              <a:avLst/>
            </a:prstGeom>
            <a:noFill/>
            <a:ln w="101600">
              <a:solidFill>
                <a:srgbClr val="2E2E2E"/>
              </a:solidFill>
              <a:prstDash val="solid"/>
            </a:ln>
          </p:spPr>
        </p:sp>
        <p:pic>
          <p:nvPicPr>
            <p:cNvPr id="30" name="Image 5" descr=" 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738034" y="10858500"/>
              <a:ext cx="761996" cy="762000"/>
            </a:xfrm>
            <a:prstGeom prst="rect">
              <a:avLst/>
            </a:prstGeom>
          </p:spPr>
        </p:pic>
        <p:pic>
          <p:nvPicPr>
            <p:cNvPr id="31" name="Image 6" descr=" "/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12769784" y="10985500"/>
              <a:ext cx="698496" cy="508000"/>
            </a:xfrm>
            <a:prstGeom prst="rect">
              <a:avLst/>
            </a:prstGeom>
          </p:spPr>
        </p:pic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C19FFDCF-0DE8-816A-8F57-85B032EDA3C4}"/>
              </a:ext>
            </a:extLst>
          </p:cNvPr>
          <p:cNvGrpSpPr/>
          <p:nvPr/>
        </p:nvGrpSpPr>
        <p:grpSpPr>
          <a:xfrm>
            <a:off x="8118832" y="3805182"/>
            <a:ext cx="3247532" cy="2276142"/>
            <a:chOff x="21653388" y="10147300"/>
            <a:chExt cx="8661355" cy="6070600"/>
          </a:xfrm>
        </p:grpSpPr>
        <p:sp>
          <p:nvSpPr>
            <p:cNvPr id="7" name="Shape 5"/>
            <p:cNvSpPr/>
            <p:nvPr/>
          </p:nvSpPr>
          <p:spPr>
            <a:xfrm>
              <a:off x="21653388" y="10147300"/>
              <a:ext cx="8661355" cy="6070600"/>
            </a:xfrm>
            <a:prstGeom prst="roundRect">
              <a:avLst>
                <a:gd name="adj" fmla="val 4218"/>
              </a:avLst>
            </a:prstGeom>
            <a:solidFill>
              <a:srgbClr val="FFFFFF">
                <a:alpha val="100000"/>
              </a:srgbClr>
            </a:solidFill>
            <a:ln/>
          </p:spPr>
        </p:sp>
        <p:sp>
          <p:nvSpPr>
            <p:cNvPr id="12" name="Text 10"/>
            <p:cNvSpPr/>
            <p:nvPr/>
          </p:nvSpPr>
          <p:spPr>
            <a:xfrm>
              <a:off x="24028276" y="10655300"/>
              <a:ext cx="3386649" cy="1189567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t"/>
            <a:lstStyle/>
            <a:p>
              <a:r>
                <a:rPr lang="en-US" sz="1312" b="1" dirty="0">
                  <a:solidFill>
                    <a:srgbClr val="033352">
                      <a:alpha val="100000"/>
                    </a:srgbClr>
                  </a:solidFill>
                  <a:latin typeface="Roboto Bold" pitchFamily="34" charset="0"/>
                  <a:ea typeface="Roboto Bold" pitchFamily="34" charset="-122"/>
                  <a:cs typeface="Roboto Bold" pitchFamily="34" charset="-120"/>
                </a:rPr>
                <a:t>Comprehensive </a:t>
              </a:r>
              <a:endParaRPr lang="en-US" sz="1312" b="1" dirty="0"/>
            </a:p>
            <a:p>
              <a:r>
                <a:rPr lang="en-US" sz="1312" b="1" dirty="0">
                  <a:solidFill>
                    <a:srgbClr val="033352">
                      <a:alpha val="100000"/>
                    </a:srgbClr>
                  </a:solidFill>
                  <a:latin typeface="Roboto Bold" pitchFamily="34" charset="0"/>
                  <a:ea typeface="Roboto Bold" pitchFamily="34" charset="-122"/>
                  <a:cs typeface="Roboto Bold" pitchFamily="34" charset="-120"/>
                </a:rPr>
                <a:t>Functionality</a:t>
              </a:r>
              <a:endParaRPr lang="en-US" sz="1312" b="1" dirty="0"/>
            </a:p>
          </p:txBody>
        </p:sp>
        <p:sp>
          <p:nvSpPr>
            <p:cNvPr id="18" name="Text 16"/>
            <p:cNvSpPr/>
            <p:nvPr/>
          </p:nvSpPr>
          <p:spPr>
            <a:xfrm>
              <a:off x="21932786" y="12255500"/>
              <a:ext cx="8009425" cy="3500967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t"/>
            <a:lstStyle/>
            <a:p>
              <a:pPr marL="257106" lvl="1" indent="-128553">
                <a:buSzPct val="100000"/>
                <a:buChar char="•"/>
              </a:pPr>
              <a:r>
                <a:rPr lang="en-US" sz="1312" dirty="0">
                  <a:solidFill>
                    <a:srgbClr val="033352">
                      <a:alpha val="100000"/>
                    </a:srgbClr>
                  </a:solidFill>
                  <a:latin typeface="Roboto Regular" pitchFamily="34" charset="0"/>
                  <a:ea typeface="Roboto Regular" pitchFamily="34" charset="-122"/>
                  <a:cs typeface="Roboto Regular" pitchFamily="34" charset="-120"/>
                </a:rPr>
                <a:t>Includes e-Registration, e-Tendering, and e-Contract Management modules</a:t>
              </a:r>
              <a:endParaRPr lang="en-US" sz="1312" dirty="0"/>
            </a:p>
            <a:p>
              <a:pPr marL="257106" lvl="1" indent="-128553">
                <a:buSzPct val="100000"/>
                <a:buChar char="•"/>
              </a:pPr>
              <a:r>
                <a:rPr lang="en-US" sz="1312" dirty="0">
                  <a:solidFill>
                    <a:srgbClr val="033352">
                      <a:alpha val="100000"/>
                    </a:srgbClr>
                  </a:solidFill>
                  <a:latin typeface="Roboto Regular" pitchFamily="34" charset="0"/>
                  <a:ea typeface="Roboto Regular" pitchFamily="34" charset="-122"/>
                  <a:cs typeface="Roboto Regular" pitchFamily="34" charset="-120"/>
                </a:rPr>
                <a:t>Ongoing work on financial system integration and further enhancements</a:t>
              </a:r>
              <a:endParaRPr lang="en-US" sz="1312" dirty="0"/>
            </a:p>
          </p:txBody>
        </p:sp>
        <p:sp>
          <p:nvSpPr>
            <p:cNvPr id="23" name="Shape 21"/>
            <p:cNvSpPr/>
            <p:nvPr/>
          </p:nvSpPr>
          <p:spPr>
            <a:xfrm>
              <a:off x="22250285" y="10528300"/>
              <a:ext cx="1295393" cy="1295400"/>
            </a:xfrm>
            <a:prstGeom prst="ellipse">
              <a:avLst/>
            </a:prstGeom>
            <a:noFill/>
            <a:ln w="101600">
              <a:solidFill>
                <a:srgbClr val="2DB34B"/>
              </a:solidFill>
              <a:prstDash val="solid"/>
            </a:ln>
          </p:spPr>
        </p:sp>
        <p:pic>
          <p:nvPicPr>
            <p:cNvPr id="32" name="Image 7" descr=" 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516983" y="10820400"/>
              <a:ext cx="761996" cy="762000"/>
            </a:xfrm>
            <a:prstGeom prst="rect">
              <a:avLst/>
            </a:prstGeom>
          </p:spPr>
        </p:pic>
        <p:pic>
          <p:nvPicPr>
            <p:cNvPr id="33" name="Image 8" descr=" "/>
            <p:cNvPicPr>
              <a:picLocks noChangeAspect="1"/>
            </p:cNvPicPr>
            <p:nvPr/>
          </p:nvPicPr>
          <p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22596358" y="10914855"/>
              <a:ext cx="588166" cy="5722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5869484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901C65-B3F9-D41F-B85F-A2B0263A46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023" y="-120690"/>
            <a:ext cx="10515600" cy="1325563"/>
          </a:xfrm>
        </p:spPr>
        <p:txBody>
          <a:bodyPr>
            <a:normAutofit/>
          </a:bodyPr>
          <a:lstStyle/>
          <a:p>
            <a:r>
              <a:rPr lang="en-US" sz="3000" b="1" dirty="0">
                <a:latin typeface=""/>
              </a:rPr>
              <a:t>Key Modules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FF4A4FBB-B71E-6A56-86B0-6C5C0CF45826}"/>
              </a:ext>
            </a:extLst>
          </p:cNvPr>
          <p:cNvGrpSpPr/>
          <p:nvPr/>
        </p:nvGrpSpPr>
        <p:grpSpPr>
          <a:xfrm>
            <a:off x="3526946" y="2491947"/>
            <a:ext cx="1563649" cy="1563683"/>
            <a:chOff x="3526946" y="2257166"/>
            <a:chExt cx="1563649" cy="1563683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A95DAF3B-081A-478B-2AA2-2E817A55AD5B}"/>
                </a:ext>
              </a:extLst>
            </p:cNvPr>
            <p:cNvSpPr/>
            <p:nvPr/>
          </p:nvSpPr>
          <p:spPr>
            <a:xfrm>
              <a:off x="3526946" y="2257166"/>
              <a:ext cx="1239980" cy="1563682"/>
            </a:xfrm>
            <a:custGeom>
              <a:avLst/>
              <a:gdLst>
                <a:gd name="connsiteX0" fmla="*/ 884071 w 1239980"/>
                <a:gd name="connsiteY0" fmla="*/ 1556241 h 1563682"/>
                <a:gd name="connsiteX1" fmla="*/ 861762 w 1239980"/>
                <a:gd name="connsiteY1" fmla="*/ 1559646 h 1563682"/>
                <a:gd name="connsiteX2" fmla="*/ 822539 w 1239980"/>
                <a:gd name="connsiteY2" fmla="*/ 1561626 h 1563682"/>
                <a:gd name="connsiteX3" fmla="*/ 781825 w 1239980"/>
                <a:gd name="connsiteY3" fmla="*/ 0 h 1563682"/>
                <a:gd name="connsiteX4" fmla="*/ 1218951 w 1239980"/>
                <a:gd name="connsiteY4" fmla="*/ 133526 h 1563682"/>
                <a:gd name="connsiteX5" fmla="*/ 1239980 w 1239980"/>
                <a:gd name="connsiteY5" fmla="*/ 150877 h 1563682"/>
                <a:gd name="connsiteX6" fmla="*/ 725501 w 1239980"/>
                <a:gd name="connsiteY6" fmla="*/ 524453 h 1563682"/>
                <a:gd name="connsiteX7" fmla="*/ 593278 w 1239980"/>
                <a:gd name="connsiteY7" fmla="*/ 931524 h 1563682"/>
                <a:gd name="connsiteX8" fmla="*/ 798759 w 1239980"/>
                <a:gd name="connsiteY8" fmla="*/ 1562827 h 1563682"/>
                <a:gd name="connsiteX9" fmla="*/ 781825 w 1239980"/>
                <a:gd name="connsiteY9" fmla="*/ 1563682 h 1563682"/>
                <a:gd name="connsiteX10" fmla="*/ 0 w 1239980"/>
                <a:gd name="connsiteY10" fmla="*/ 781841 h 1563682"/>
                <a:gd name="connsiteX11" fmla="*/ 781825 w 1239980"/>
                <a:gd name="connsiteY11" fmla="*/ 0 h 1563682"/>
                <a:gd name="connsiteX0" fmla="*/ 884071 w 1239980"/>
                <a:gd name="connsiteY0" fmla="*/ 1556241 h 1563682"/>
                <a:gd name="connsiteX1" fmla="*/ 861762 w 1239980"/>
                <a:gd name="connsiteY1" fmla="*/ 1559646 h 1563682"/>
                <a:gd name="connsiteX2" fmla="*/ 822539 w 1239980"/>
                <a:gd name="connsiteY2" fmla="*/ 1561626 h 1563682"/>
                <a:gd name="connsiteX3" fmla="*/ 884071 w 1239980"/>
                <a:gd name="connsiteY3" fmla="*/ 1556241 h 1563682"/>
                <a:gd name="connsiteX4" fmla="*/ 781825 w 1239980"/>
                <a:gd name="connsiteY4" fmla="*/ 0 h 1563682"/>
                <a:gd name="connsiteX5" fmla="*/ 1218951 w 1239980"/>
                <a:gd name="connsiteY5" fmla="*/ 133526 h 1563682"/>
                <a:gd name="connsiteX6" fmla="*/ 1239980 w 1239980"/>
                <a:gd name="connsiteY6" fmla="*/ 150877 h 1563682"/>
                <a:gd name="connsiteX7" fmla="*/ 725501 w 1239980"/>
                <a:gd name="connsiteY7" fmla="*/ 524453 h 1563682"/>
                <a:gd name="connsiteX8" fmla="*/ 798759 w 1239980"/>
                <a:gd name="connsiteY8" fmla="*/ 1562827 h 1563682"/>
                <a:gd name="connsiteX9" fmla="*/ 781825 w 1239980"/>
                <a:gd name="connsiteY9" fmla="*/ 1563682 h 1563682"/>
                <a:gd name="connsiteX10" fmla="*/ 0 w 1239980"/>
                <a:gd name="connsiteY10" fmla="*/ 781841 h 1563682"/>
                <a:gd name="connsiteX11" fmla="*/ 781825 w 1239980"/>
                <a:gd name="connsiteY11" fmla="*/ 0 h 1563682"/>
                <a:gd name="connsiteX0" fmla="*/ 884071 w 1239980"/>
                <a:gd name="connsiteY0" fmla="*/ 1556241 h 1563682"/>
                <a:gd name="connsiteX1" fmla="*/ 861762 w 1239980"/>
                <a:gd name="connsiteY1" fmla="*/ 1559646 h 1563682"/>
                <a:gd name="connsiteX2" fmla="*/ 822539 w 1239980"/>
                <a:gd name="connsiteY2" fmla="*/ 1561626 h 1563682"/>
                <a:gd name="connsiteX3" fmla="*/ 884071 w 1239980"/>
                <a:gd name="connsiteY3" fmla="*/ 1556241 h 1563682"/>
                <a:gd name="connsiteX4" fmla="*/ 781825 w 1239980"/>
                <a:gd name="connsiteY4" fmla="*/ 0 h 1563682"/>
                <a:gd name="connsiteX5" fmla="*/ 1218951 w 1239980"/>
                <a:gd name="connsiteY5" fmla="*/ 133526 h 1563682"/>
                <a:gd name="connsiteX6" fmla="*/ 1239980 w 1239980"/>
                <a:gd name="connsiteY6" fmla="*/ 150877 h 1563682"/>
                <a:gd name="connsiteX7" fmla="*/ 816941 w 1239980"/>
                <a:gd name="connsiteY7" fmla="*/ 656533 h 1563682"/>
                <a:gd name="connsiteX8" fmla="*/ 798759 w 1239980"/>
                <a:gd name="connsiteY8" fmla="*/ 1562827 h 1563682"/>
                <a:gd name="connsiteX9" fmla="*/ 781825 w 1239980"/>
                <a:gd name="connsiteY9" fmla="*/ 1563682 h 1563682"/>
                <a:gd name="connsiteX10" fmla="*/ 0 w 1239980"/>
                <a:gd name="connsiteY10" fmla="*/ 781841 h 1563682"/>
                <a:gd name="connsiteX11" fmla="*/ 781825 w 1239980"/>
                <a:gd name="connsiteY11" fmla="*/ 0 h 1563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39980" h="1563682">
                  <a:moveTo>
                    <a:pt x="884071" y="1556241"/>
                  </a:moveTo>
                  <a:lnTo>
                    <a:pt x="861762" y="1559646"/>
                  </a:lnTo>
                  <a:lnTo>
                    <a:pt x="822539" y="1561626"/>
                  </a:lnTo>
                  <a:lnTo>
                    <a:pt x="884071" y="1556241"/>
                  </a:lnTo>
                  <a:close/>
                  <a:moveTo>
                    <a:pt x="781825" y="0"/>
                  </a:moveTo>
                  <a:cubicBezTo>
                    <a:pt x="943747" y="0"/>
                    <a:pt x="1094171" y="49225"/>
                    <a:pt x="1218951" y="133526"/>
                  </a:cubicBezTo>
                  <a:lnTo>
                    <a:pt x="1239980" y="150877"/>
                  </a:lnTo>
                  <a:lnTo>
                    <a:pt x="816941" y="656533"/>
                  </a:lnTo>
                  <a:cubicBezTo>
                    <a:pt x="743404" y="891858"/>
                    <a:pt x="789372" y="1389622"/>
                    <a:pt x="798759" y="1562827"/>
                  </a:cubicBezTo>
                  <a:lnTo>
                    <a:pt x="781825" y="1563682"/>
                  </a:lnTo>
                  <a:cubicBezTo>
                    <a:pt x="350035" y="1563682"/>
                    <a:pt x="0" y="1213640"/>
                    <a:pt x="0" y="781841"/>
                  </a:cubicBezTo>
                  <a:cubicBezTo>
                    <a:pt x="0" y="350042"/>
                    <a:pt x="350035" y="0"/>
                    <a:pt x="781825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7683F2E9-C249-A573-5384-93597949338D}"/>
                </a:ext>
              </a:extLst>
            </p:cNvPr>
            <p:cNvSpPr/>
            <p:nvPr/>
          </p:nvSpPr>
          <p:spPr>
            <a:xfrm>
              <a:off x="4092072" y="2403511"/>
              <a:ext cx="998522" cy="1417338"/>
            </a:xfrm>
            <a:custGeom>
              <a:avLst/>
              <a:gdLst>
                <a:gd name="connsiteX0" fmla="*/ 670935 w 998522"/>
                <a:gd name="connsiteY0" fmla="*/ 0 h 1417338"/>
                <a:gd name="connsiteX1" fmla="*/ 763045 w 998522"/>
                <a:gd name="connsiteY1" fmla="*/ 77255 h 1417338"/>
                <a:gd name="connsiteX2" fmla="*/ 839894 w 998522"/>
                <a:gd name="connsiteY2" fmla="*/ 164459 h 1417338"/>
                <a:gd name="connsiteX3" fmla="*/ 840300 w 998522"/>
                <a:gd name="connsiteY3" fmla="*/ 164164 h 1417338"/>
                <a:gd name="connsiteX4" fmla="*/ 997781 w 998522"/>
                <a:gd name="connsiteY4" fmla="*/ 635123 h 1417338"/>
                <a:gd name="connsiteX5" fmla="*/ 998522 w 998522"/>
                <a:gd name="connsiteY5" fmla="*/ 635123 h 1417338"/>
                <a:gd name="connsiteX6" fmla="*/ 457004 w 998522"/>
                <a:gd name="connsiteY6" fmla="*/ 1379448 h 1417338"/>
                <a:gd name="connsiteX7" fmla="*/ 456256 w 998522"/>
                <a:gd name="connsiteY7" fmla="*/ 1379455 h 1417338"/>
                <a:gd name="connsiteX8" fmla="*/ 342601 w 998522"/>
                <a:gd name="connsiteY8" fmla="*/ 1406936 h 1417338"/>
                <a:gd name="connsiteX9" fmla="*/ 223751 w 998522"/>
                <a:gd name="connsiteY9" fmla="*/ 1417338 h 1417338"/>
                <a:gd name="connsiteX10" fmla="*/ 17992 w 998522"/>
                <a:gd name="connsiteY10" fmla="*/ 785179 h 1417338"/>
                <a:gd name="connsiteX11" fmla="*/ 150215 w 998522"/>
                <a:gd name="connsiteY11" fmla="*/ 378108 h 1417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98522" h="1417338">
                  <a:moveTo>
                    <a:pt x="670935" y="0"/>
                  </a:moveTo>
                  <a:cubicBezTo>
                    <a:pt x="703617" y="23769"/>
                    <a:pt x="734816" y="49026"/>
                    <a:pt x="763045" y="77255"/>
                  </a:cubicBezTo>
                  <a:lnTo>
                    <a:pt x="839894" y="164459"/>
                  </a:lnTo>
                  <a:lnTo>
                    <a:pt x="840300" y="164164"/>
                  </a:lnTo>
                  <a:cubicBezTo>
                    <a:pt x="939093" y="294905"/>
                    <a:pt x="997781" y="458327"/>
                    <a:pt x="997781" y="635123"/>
                  </a:cubicBezTo>
                  <a:lnTo>
                    <a:pt x="998522" y="635123"/>
                  </a:lnTo>
                  <a:cubicBezTo>
                    <a:pt x="998522" y="983514"/>
                    <a:pt x="771217" y="1277677"/>
                    <a:pt x="457004" y="1379448"/>
                  </a:cubicBezTo>
                  <a:lnTo>
                    <a:pt x="456256" y="1379455"/>
                  </a:lnTo>
                  <a:cubicBezTo>
                    <a:pt x="419115" y="1391339"/>
                    <a:pt x="381232" y="1400252"/>
                    <a:pt x="342601" y="1406936"/>
                  </a:cubicBezTo>
                  <a:cubicBezTo>
                    <a:pt x="303977" y="1413625"/>
                    <a:pt x="263864" y="1417338"/>
                    <a:pt x="223751" y="1417338"/>
                  </a:cubicBezTo>
                  <a:lnTo>
                    <a:pt x="17992" y="785179"/>
                  </a:lnTo>
                  <a:cubicBezTo>
                    <a:pt x="-31034" y="634388"/>
                    <a:pt x="22446" y="470959"/>
                    <a:pt x="150215" y="378108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11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621280AE-EB0F-78FC-07CD-FE08CC951F5B}"/>
                </a:ext>
              </a:extLst>
            </p:cNvPr>
            <p:cNvSpPr/>
            <p:nvPr/>
          </p:nvSpPr>
          <p:spPr>
            <a:xfrm>
              <a:off x="4325600" y="2567675"/>
              <a:ext cx="764995" cy="1215284"/>
            </a:xfrm>
            <a:custGeom>
              <a:avLst/>
              <a:gdLst>
                <a:gd name="connsiteX0" fmla="*/ 606773 w 764995"/>
                <a:gd name="connsiteY0" fmla="*/ 0 h 1215284"/>
                <a:gd name="connsiteX1" fmla="*/ 764254 w 764995"/>
                <a:gd name="connsiteY1" fmla="*/ 470959 h 1215284"/>
                <a:gd name="connsiteX2" fmla="*/ 764995 w 764995"/>
                <a:gd name="connsiteY2" fmla="*/ 470959 h 1215284"/>
                <a:gd name="connsiteX3" fmla="*/ 223477 w 764995"/>
                <a:gd name="connsiteY3" fmla="*/ 1215284 h 1215284"/>
                <a:gd name="connsiteX4" fmla="*/ 6569 w 764995"/>
                <a:gd name="connsiteY4" fmla="*/ 548214 h 1215284"/>
                <a:gd name="connsiteX5" fmla="*/ 24747 w 764995"/>
                <a:gd name="connsiteY5" fmla="*/ 430592 h 1215284"/>
                <a:gd name="connsiteX6" fmla="*/ 53738 w 764995"/>
                <a:gd name="connsiteY6" fmla="*/ 401511 h 1215284"/>
                <a:gd name="connsiteX7" fmla="*/ 54106 w 764995"/>
                <a:gd name="connsiteY7" fmla="*/ 401883 h 1215284"/>
                <a:gd name="connsiteX8" fmla="*/ 606766 w 764995"/>
                <a:gd name="connsiteY8" fmla="*/ 748 h 1215284"/>
                <a:gd name="connsiteX9" fmla="*/ 606367 w 764995"/>
                <a:gd name="connsiteY9" fmla="*/ 295 h 1215284"/>
                <a:gd name="connsiteX10" fmla="*/ 606773 w 764995"/>
                <a:gd name="connsiteY10" fmla="*/ 0 h 1215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64995" h="1215284">
                  <a:moveTo>
                    <a:pt x="606773" y="0"/>
                  </a:moveTo>
                  <a:cubicBezTo>
                    <a:pt x="705566" y="130741"/>
                    <a:pt x="764254" y="294163"/>
                    <a:pt x="764254" y="470959"/>
                  </a:cubicBezTo>
                  <a:lnTo>
                    <a:pt x="764995" y="470959"/>
                  </a:lnTo>
                  <a:cubicBezTo>
                    <a:pt x="764995" y="819350"/>
                    <a:pt x="537690" y="1113513"/>
                    <a:pt x="223477" y="1215284"/>
                  </a:cubicBezTo>
                  <a:lnTo>
                    <a:pt x="6569" y="548214"/>
                  </a:lnTo>
                  <a:cubicBezTo>
                    <a:pt x="-6801" y="507544"/>
                    <a:pt x="721" y="463948"/>
                    <a:pt x="24747" y="430592"/>
                  </a:cubicBezTo>
                  <a:lnTo>
                    <a:pt x="53738" y="401511"/>
                  </a:lnTo>
                  <a:lnTo>
                    <a:pt x="54106" y="401883"/>
                  </a:lnTo>
                  <a:lnTo>
                    <a:pt x="606766" y="748"/>
                  </a:lnTo>
                  <a:lnTo>
                    <a:pt x="606367" y="295"/>
                  </a:lnTo>
                  <a:lnTo>
                    <a:pt x="606773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1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0607782C-D4FD-58E7-1C83-C5499189EC1C}"/>
              </a:ext>
            </a:extLst>
          </p:cNvPr>
          <p:cNvGrpSpPr/>
          <p:nvPr/>
        </p:nvGrpSpPr>
        <p:grpSpPr>
          <a:xfrm>
            <a:off x="6400717" y="4594498"/>
            <a:ext cx="1564183" cy="1562904"/>
            <a:chOff x="6400717" y="4359717"/>
            <a:chExt cx="1564183" cy="1562904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83F03E76-7580-5D54-B0D6-CC845B543F99}"/>
                </a:ext>
              </a:extLst>
            </p:cNvPr>
            <p:cNvSpPr/>
            <p:nvPr/>
          </p:nvSpPr>
          <p:spPr>
            <a:xfrm>
              <a:off x="6434326" y="4511641"/>
              <a:ext cx="1530574" cy="1410980"/>
            </a:xfrm>
            <a:custGeom>
              <a:avLst/>
              <a:gdLst>
                <a:gd name="connsiteX0" fmla="*/ 1208152 w 1530574"/>
                <a:gd name="connsiteY0" fmla="*/ 0 h 1410980"/>
                <a:gd name="connsiteX1" fmla="*/ 1301505 w 1530574"/>
                <a:gd name="connsiteY1" fmla="*/ 76960 h 1410980"/>
                <a:gd name="connsiteX2" fmla="*/ 1530574 w 1530574"/>
                <a:gd name="connsiteY2" fmla="*/ 629529 h 1410980"/>
                <a:gd name="connsiteX3" fmla="*/ 748482 w 1530574"/>
                <a:gd name="connsiteY3" fmla="*/ 1410980 h 1410980"/>
                <a:gd name="connsiteX4" fmla="*/ 27851 w 1530574"/>
                <a:gd name="connsiteY4" fmla="*/ 933705 h 1410980"/>
                <a:gd name="connsiteX5" fmla="*/ 0 w 1530574"/>
                <a:gd name="connsiteY5" fmla="*/ 844059 h 1410980"/>
                <a:gd name="connsiteX6" fmla="*/ 654215 w 1530574"/>
                <a:gd name="connsiteY6" fmla="*/ 851803 h 1410980"/>
                <a:gd name="connsiteX7" fmla="*/ 1003335 w 1530574"/>
                <a:gd name="connsiteY7" fmla="*/ 604194 h 1410980"/>
                <a:gd name="connsiteX8" fmla="*/ 1004265 w 1530574"/>
                <a:gd name="connsiteY8" fmla="*/ 604687 h 1410980"/>
                <a:gd name="connsiteX0" fmla="*/ 1208152 w 1530574"/>
                <a:gd name="connsiteY0" fmla="*/ 0 h 1410980"/>
                <a:gd name="connsiteX1" fmla="*/ 1301505 w 1530574"/>
                <a:gd name="connsiteY1" fmla="*/ 76960 h 1410980"/>
                <a:gd name="connsiteX2" fmla="*/ 1530574 w 1530574"/>
                <a:gd name="connsiteY2" fmla="*/ 629529 h 1410980"/>
                <a:gd name="connsiteX3" fmla="*/ 748482 w 1530574"/>
                <a:gd name="connsiteY3" fmla="*/ 1410980 h 1410980"/>
                <a:gd name="connsiteX4" fmla="*/ 27851 w 1530574"/>
                <a:gd name="connsiteY4" fmla="*/ 933705 h 1410980"/>
                <a:gd name="connsiteX5" fmla="*/ 0 w 1530574"/>
                <a:gd name="connsiteY5" fmla="*/ 844059 h 1410980"/>
                <a:gd name="connsiteX6" fmla="*/ 654215 w 1530574"/>
                <a:gd name="connsiteY6" fmla="*/ 790843 h 1410980"/>
                <a:gd name="connsiteX7" fmla="*/ 1003335 w 1530574"/>
                <a:gd name="connsiteY7" fmla="*/ 604194 h 1410980"/>
                <a:gd name="connsiteX8" fmla="*/ 1004265 w 1530574"/>
                <a:gd name="connsiteY8" fmla="*/ 604687 h 1410980"/>
                <a:gd name="connsiteX9" fmla="*/ 1208152 w 1530574"/>
                <a:gd name="connsiteY9" fmla="*/ 0 h 1410980"/>
                <a:gd name="connsiteX0" fmla="*/ 1208152 w 1530574"/>
                <a:gd name="connsiteY0" fmla="*/ 0 h 1410980"/>
                <a:gd name="connsiteX1" fmla="*/ 1301505 w 1530574"/>
                <a:gd name="connsiteY1" fmla="*/ 76960 h 1410980"/>
                <a:gd name="connsiteX2" fmla="*/ 1530574 w 1530574"/>
                <a:gd name="connsiteY2" fmla="*/ 629529 h 1410980"/>
                <a:gd name="connsiteX3" fmla="*/ 748482 w 1530574"/>
                <a:gd name="connsiteY3" fmla="*/ 1410980 h 1410980"/>
                <a:gd name="connsiteX4" fmla="*/ 27851 w 1530574"/>
                <a:gd name="connsiteY4" fmla="*/ 933705 h 1410980"/>
                <a:gd name="connsiteX5" fmla="*/ 0 w 1530574"/>
                <a:gd name="connsiteY5" fmla="*/ 844059 h 1410980"/>
                <a:gd name="connsiteX6" fmla="*/ 654215 w 1530574"/>
                <a:gd name="connsiteY6" fmla="*/ 790843 h 1410980"/>
                <a:gd name="connsiteX7" fmla="*/ 1003335 w 1530574"/>
                <a:gd name="connsiteY7" fmla="*/ 604194 h 1410980"/>
                <a:gd name="connsiteX8" fmla="*/ 973785 w 1530574"/>
                <a:gd name="connsiteY8" fmla="*/ 553887 h 1410980"/>
                <a:gd name="connsiteX9" fmla="*/ 1208152 w 1530574"/>
                <a:gd name="connsiteY9" fmla="*/ 0 h 1410980"/>
                <a:gd name="connsiteX0" fmla="*/ 1208152 w 1530574"/>
                <a:gd name="connsiteY0" fmla="*/ 0 h 1410980"/>
                <a:gd name="connsiteX1" fmla="*/ 1301505 w 1530574"/>
                <a:gd name="connsiteY1" fmla="*/ 76960 h 1410980"/>
                <a:gd name="connsiteX2" fmla="*/ 1530574 w 1530574"/>
                <a:gd name="connsiteY2" fmla="*/ 629529 h 1410980"/>
                <a:gd name="connsiteX3" fmla="*/ 748482 w 1530574"/>
                <a:gd name="connsiteY3" fmla="*/ 1410980 h 1410980"/>
                <a:gd name="connsiteX4" fmla="*/ 27851 w 1530574"/>
                <a:gd name="connsiteY4" fmla="*/ 933705 h 1410980"/>
                <a:gd name="connsiteX5" fmla="*/ 0 w 1530574"/>
                <a:gd name="connsiteY5" fmla="*/ 844059 h 1410980"/>
                <a:gd name="connsiteX6" fmla="*/ 654215 w 1530574"/>
                <a:gd name="connsiteY6" fmla="*/ 790843 h 1410980"/>
                <a:gd name="connsiteX7" fmla="*/ 973785 w 1530574"/>
                <a:gd name="connsiteY7" fmla="*/ 553887 h 1410980"/>
                <a:gd name="connsiteX8" fmla="*/ 1208152 w 1530574"/>
                <a:gd name="connsiteY8" fmla="*/ 0 h 1410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30574" h="1410980">
                  <a:moveTo>
                    <a:pt x="1208152" y="0"/>
                  </a:moveTo>
                  <a:lnTo>
                    <a:pt x="1301505" y="76960"/>
                  </a:lnTo>
                  <a:cubicBezTo>
                    <a:pt x="1443035" y="218375"/>
                    <a:pt x="1530574" y="413738"/>
                    <a:pt x="1530574" y="629529"/>
                  </a:cubicBezTo>
                  <a:cubicBezTo>
                    <a:pt x="1530574" y="1061112"/>
                    <a:pt x="1180419" y="1410980"/>
                    <a:pt x="748482" y="1410980"/>
                  </a:cubicBezTo>
                  <a:cubicBezTo>
                    <a:pt x="424530" y="1410980"/>
                    <a:pt x="146579" y="1214180"/>
                    <a:pt x="27851" y="933705"/>
                  </a:cubicBezTo>
                  <a:lnTo>
                    <a:pt x="0" y="844059"/>
                  </a:lnTo>
                  <a:cubicBezTo>
                    <a:pt x="218072" y="846640"/>
                    <a:pt x="436143" y="788262"/>
                    <a:pt x="654215" y="790843"/>
                  </a:cubicBezTo>
                  <a:cubicBezTo>
                    <a:pt x="816512" y="742481"/>
                    <a:pt x="881462" y="685694"/>
                    <a:pt x="973785" y="553887"/>
                  </a:cubicBezTo>
                  <a:lnTo>
                    <a:pt x="1208152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8219CF7E-99A9-9EE1-3A8C-ED1234B084B0}"/>
                </a:ext>
              </a:extLst>
            </p:cNvPr>
            <p:cNvSpPr/>
            <p:nvPr/>
          </p:nvSpPr>
          <p:spPr>
            <a:xfrm>
              <a:off x="6400717" y="4359718"/>
              <a:ext cx="1253641" cy="1013916"/>
            </a:xfrm>
            <a:custGeom>
              <a:avLst/>
              <a:gdLst>
                <a:gd name="connsiteX0" fmla="*/ 804069 w 1253641"/>
                <a:gd name="connsiteY0" fmla="*/ 253 h 1013916"/>
                <a:gd name="connsiteX1" fmla="*/ 927957 w 1253641"/>
                <a:gd name="connsiteY1" fmla="*/ 13408 h 1013916"/>
                <a:gd name="connsiteX2" fmla="*/ 1045454 w 1253641"/>
                <a:gd name="connsiteY2" fmla="*/ 45311 h 1013916"/>
                <a:gd name="connsiteX3" fmla="*/ 827663 w 1253641"/>
                <a:gd name="connsiteY3" fmla="*/ 691648 h 1013916"/>
                <a:gd name="connsiteX4" fmla="*/ 742700 w 1253641"/>
                <a:gd name="connsiteY4" fmla="*/ 774884 h 1013916"/>
                <a:gd name="connsiteX5" fmla="*/ 701455 w 1253641"/>
                <a:gd name="connsiteY5" fmla="*/ 780886 h 1013916"/>
                <a:gd name="connsiteX6" fmla="*/ 701456 w 1253641"/>
                <a:gd name="connsiteY6" fmla="*/ 780886 h 1013916"/>
                <a:gd name="connsiteX7" fmla="*/ 827664 w 1253641"/>
                <a:gd name="connsiteY7" fmla="*/ 691648 h 1013916"/>
                <a:gd name="connsiteX8" fmla="*/ 1045455 w 1253641"/>
                <a:gd name="connsiteY8" fmla="*/ 45311 h 1013916"/>
                <a:gd name="connsiteX9" fmla="*/ 1045454 w 1253641"/>
                <a:gd name="connsiteY9" fmla="*/ 45311 h 1013916"/>
                <a:gd name="connsiteX10" fmla="*/ 1045725 w 1253641"/>
                <a:gd name="connsiteY10" fmla="*/ 44506 h 1013916"/>
                <a:gd name="connsiteX11" fmla="*/ 1152432 w 1253641"/>
                <a:gd name="connsiteY11" fmla="*/ 92104 h 1013916"/>
                <a:gd name="connsiteX12" fmla="*/ 1253641 w 1253641"/>
                <a:gd name="connsiteY12" fmla="*/ 156982 h 1013916"/>
                <a:gd name="connsiteX13" fmla="*/ 1048034 w 1253641"/>
                <a:gd name="connsiteY13" fmla="*/ 766770 h 1013916"/>
                <a:gd name="connsiteX14" fmla="*/ 1047104 w 1253641"/>
                <a:gd name="connsiteY14" fmla="*/ 766277 h 1013916"/>
                <a:gd name="connsiteX15" fmla="*/ 697984 w 1253641"/>
                <a:gd name="connsiteY15" fmla="*/ 1013886 h 1013916"/>
                <a:gd name="connsiteX16" fmla="*/ 33235 w 1253641"/>
                <a:gd name="connsiteY16" fmla="*/ 1006017 h 1013916"/>
                <a:gd name="connsiteX17" fmla="*/ 7713 w 1253641"/>
                <a:gd name="connsiteY17" fmla="*/ 889475 h 1013916"/>
                <a:gd name="connsiteX18" fmla="*/ 54 w 1253641"/>
                <a:gd name="connsiteY18" fmla="*/ 772794 h 1013916"/>
                <a:gd name="connsiteX19" fmla="*/ 1600 w 1253641"/>
                <a:gd name="connsiteY19" fmla="*/ 772812 h 1013916"/>
                <a:gd name="connsiteX20" fmla="*/ 1494 w 1253641"/>
                <a:gd name="connsiteY20" fmla="*/ 773990 h 1013916"/>
                <a:gd name="connsiteX21" fmla="*/ 702611 w 1253641"/>
                <a:gd name="connsiteY21" fmla="*/ 782078 h 1013916"/>
                <a:gd name="connsiteX22" fmla="*/ 702611 w 1253641"/>
                <a:gd name="connsiteY22" fmla="*/ 782078 h 1013916"/>
                <a:gd name="connsiteX23" fmla="*/ 1495 w 1253641"/>
                <a:gd name="connsiteY23" fmla="*/ 773990 h 1013916"/>
                <a:gd name="connsiteX24" fmla="*/ 1601 w 1253641"/>
                <a:gd name="connsiteY24" fmla="*/ 772812 h 1013916"/>
                <a:gd name="connsiteX25" fmla="*/ 1600 w 1253641"/>
                <a:gd name="connsiteY25" fmla="*/ 772812 h 1013916"/>
                <a:gd name="connsiteX26" fmla="*/ 12394 w 1253641"/>
                <a:gd name="connsiteY26" fmla="*/ 652376 h 1013916"/>
                <a:gd name="connsiteX27" fmla="*/ 550388 w 1253641"/>
                <a:gd name="connsiteY27" fmla="*/ 35838 h 1013916"/>
                <a:gd name="connsiteX28" fmla="*/ 804069 w 1253641"/>
                <a:gd name="connsiteY28" fmla="*/ 253 h 1013916"/>
                <a:gd name="connsiteX0" fmla="*/ 804069 w 1253641"/>
                <a:gd name="connsiteY0" fmla="*/ 253 h 1013916"/>
                <a:gd name="connsiteX1" fmla="*/ 927957 w 1253641"/>
                <a:gd name="connsiteY1" fmla="*/ 13408 h 1013916"/>
                <a:gd name="connsiteX2" fmla="*/ 1045454 w 1253641"/>
                <a:gd name="connsiteY2" fmla="*/ 45311 h 1013916"/>
                <a:gd name="connsiteX3" fmla="*/ 827663 w 1253641"/>
                <a:gd name="connsiteY3" fmla="*/ 691648 h 1013916"/>
                <a:gd name="connsiteX4" fmla="*/ 742700 w 1253641"/>
                <a:gd name="connsiteY4" fmla="*/ 774884 h 1013916"/>
                <a:gd name="connsiteX5" fmla="*/ 701455 w 1253641"/>
                <a:gd name="connsiteY5" fmla="*/ 780886 h 1013916"/>
                <a:gd name="connsiteX6" fmla="*/ 701456 w 1253641"/>
                <a:gd name="connsiteY6" fmla="*/ 780886 h 1013916"/>
                <a:gd name="connsiteX7" fmla="*/ 1045455 w 1253641"/>
                <a:gd name="connsiteY7" fmla="*/ 45311 h 1013916"/>
                <a:gd name="connsiteX8" fmla="*/ 1045454 w 1253641"/>
                <a:gd name="connsiteY8" fmla="*/ 45311 h 1013916"/>
                <a:gd name="connsiteX9" fmla="*/ 1045725 w 1253641"/>
                <a:gd name="connsiteY9" fmla="*/ 44506 h 1013916"/>
                <a:gd name="connsiteX10" fmla="*/ 1152432 w 1253641"/>
                <a:gd name="connsiteY10" fmla="*/ 92104 h 1013916"/>
                <a:gd name="connsiteX11" fmla="*/ 1253641 w 1253641"/>
                <a:gd name="connsiteY11" fmla="*/ 156982 h 1013916"/>
                <a:gd name="connsiteX12" fmla="*/ 1048034 w 1253641"/>
                <a:gd name="connsiteY12" fmla="*/ 766770 h 1013916"/>
                <a:gd name="connsiteX13" fmla="*/ 1047104 w 1253641"/>
                <a:gd name="connsiteY13" fmla="*/ 766277 h 1013916"/>
                <a:gd name="connsiteX14" fmla="*/ 697984 w 1253641"/>
                <a:gd name="connsiteY14" fmla="*/ 1013886 h 1013916"/>
                <a:gd name="connsiteX15" fmla="*/ 33235 w 1253641"/>
                <a:gd name="connsiteY15" fmla="*/ 1006017 h 1013916"/>
                <a:gd name="connsiteX16" fmla="*/ 7713 w 1253641"/>
                <a:gd name="connsiteY16" fmla="*/ 889475 h 1013916"/>
                <a:gd name="connsiteX17" fmla="*/ 54 w 1253641"/>
                <a:gd name="connsiteY17" fmla="*/ 772794 h 1013916"/>
                <a:gd name="connsiteX18" fmla="*/ 1600 w 1253641"/>
                <a:gd name="connsiteY18" fmla="*/ 772812 h 1013916"/>
                <a:gd name="connsiteX19" fmla="*/ 1494 w 1253641"/>
                <a:gd name="connsiteY19" fmla="*/ 773990 h 1013916"/>
                <a:gd name="connsiteX20" fmla="*/ 702611 w 1253641"/>
                <a:gd name="connsiteY20" fmla="*/ 782078 h 1013916"/>
                <a:gd name="connsiteX21" fmla="*/ 702611 w 1253641"/>
                <a:gd name="connsiteY21" fmla="*/ 782078 h 1013916"/>
                <a:gd name="connsiteX22" fmla="*/ 1495 w 1253641"/>
                <a:gd name="connsiteY22" fmla="*/ 773990 h 1013916"/>
                <a:gd name="connsiteX23" fmla="*/ 1601 w 1253641"/>
                <a:gd name="connsiteY23" fmla="*/ 772812 h 1013916"/>
                <a:gd name="connsiteX24" fmla="*/ 1600 w 1253641"/>
                <a:gd name="connsiteY24" fmla="*/ 772812 h 1013916"/>
                <a:gd name="connsiteX25" fmla="*/ 12394 w 1253641"/>
                <a:gd name="connsiteY25" fmla="*/ 652376 h 1013916"/>
                <a:gd name="connsiteX26" fmla="*/ 550388 w 1253641"/>
                <a:gd name="connsiteY26" fmla="*/ 35838 h 1013916"/>
                <a:gd name="connsiteX27" fmla="*/ 804069 w 1253641"/>
                <a:gd name="connsiteY27" fmla="*/ 253 h 1013916"/>
                <a:gd name="connsiteX0" fmla="*/ 804069 w 1253641"/>
                <a:gd name="connsiteY0" fmla="*/ 253 h 1013916"/>
                <a:gd name="connsiteX1" fmla="*/ 927957 w 1253641"/>
                <a:gd name="connsiteY1" fmla="*/ 13408 h 1013916"/>
                <a:gd name="connsiteX2" fmla="*/ 1045454 w 1253641"/>
                <a:gd name="connsiteY2" fmla="*/ 45311 h 1013916"/>
                <a:gd name="connsiteX3" fmla="*/ 742700 w 1253641"/>
                <a:gd name="connsiteY3" fmla="*/ 774884 h 1013916"/>
                <a:gd name="connsiteX4" fmla="*/ 701455 w 1253641"/>
                <a:gd name="connsiteY4" fmla="*/ 780886 h 1013916"/>
                <a:gd name="connsiteX5" fmla="*/ 701456 w 1253641"/>
                <a:gd name="connsiteY5" fmla="*/ 780886 h 1013916"/>
                <a:gd name="connsiteX6" fmla="*/ 1045455 w 1253641"/>
                <a:gd name="connsiteY6" fmla="*/ 45311 h 1013916"/>
                <a:gd name="connsiteX7" fmla="*/ 1045454 w 1253641"/>
                <a:gd name="connsiteY7" fmla="*/ 45311 h 1013916"/>
                <a:gd name="connsiteX8" fmla="*/ 1045725 w 1253641"/>
                <a:gd name="connsiteY8" fmla="*/ 44506 h 1013916"/>
                <a:gd name="connsiteX9" fmla="*/ 1152432 w 1253641"/>
                <a:gd name="connsiteY9" fmla="*/ 92104 h 1013916"/>
                <a:gd name="connsiteX10" fmla="*/ 1253641 w 1253641"/>
                <a:gd name="connsiteY10" fmla="*/ 156982 h 1013916"/>
                <a:gd name="connsiteX11" fmla="*/ 1048034 w 1253641"/>
                <a:gd name="connsiteY11" fmla="*/ 766770 h 1013916"/>
                <a:gd name="connsiteX12" fmla="*/ 1047104 w 1253641"/>
                <a:gd name="connsiteY12" fmla="*/ 766277 h 1013916"/>
                <a:gd name="connsiteX13" fmla="*/ 697984 w 1253641"/>
                <a:gd name="connsiteY13" fmla="*/ 1013886 h 1013916"/>
                <a:gd name="connsiteX14" fmla="*/ 33235 w 1253641"/>
                <a:gd name="connsiteY14" fmla="*/ 1006017 h 1013916"/>
                <a:gd name="connsiteX15" fmla="*/ 7713 w 1253641"/>
                <a:gd name="connsiteY15" fmla="*/ 889475 h 1013916"/>
                <a:gd name="connsiteX16" fmla="*/ 54 w 1253641"/>
                <a:gd name="connsiteY16" fmla="*/ 772794 h 1013916"/>
                <a:gd name="connsiteX17" fmla="*/ 1600 w 1253641"/>
                <a:gd name="connsiteY17" fmla="*/ 772812 h 1013916"/>
                <a:gd name="connsiteX18" fmla="*/ 1494 w 1253641"/>
                <a:gd name="connsiteY18" fmla="*/ 773990 h 1013916"/>
                <a:gd name="connsiteX19" fmla="*/ 702611 w 1253641"/>
                <a:gd name="connsiteY19" fmla="*/ 782078 h 1013916"/>
                <a:gd name="connsiteX20" fmla="*/ 702611 w 1253641"/>
                <a:gd name="connsiteY20" fmla="*/ 782078 h 1013916"/>
                <a:gd name="connsiteX21" fmla="*/ 1495 w 1253641"/>
                <a:gd name="connsiteY21" fmla="*/ 773990 h 1013916"/>
                <a:gd name="connsiteX22" fmla="*/ 1601 w 1253641"/>
                <a:gd name="connsiteY22" fmla="*/ 772812 h 1013916"/>
                <a:gd name="connsiteX23" fmla="*/ 1600 w 1253641"/>
                <a:gd name="connsiteY23" fmla="*/ 772812 h 1013916"/>
                <a:gd name="connsiteX24" fmla="*/ 12394 w 1253641"/>
                <a:gd name="connsiteY24" fmla="*/ 652376 h 1013916"/>
                <a:gd name="connsiteX25" fmla="*/ 550388 w 1253641"/>
                <a:gd name="connsiteY25" fmla="*/ 35838 h 1013916"/>
                <a:gd name="connsiteX26" fmla="*/ 804069 w 1253641"/>
                <a:gd name="connsiteY26" fmla="*/ 253 h 1013916"/>
                <a:gd name="connsiteX0" fmla="*/ 804069 w 1253641"/>
                <a:gd name="connsiteY0" fmla="*/ 253 h 1013916"/>
                <a:gd name="connsiteX1" fmla="*/ 927957 w 1253641"/>
                <a:gd name="connsiteY1" fmla="*/ 13408 h 1013916"/>
                <a:gd name="connsiteX2" fmla="*/ 1045454 w 1253641"/>
                <a:gd name="connsiteY2" fmla="*/ 45311 h 1013916"/>
                <a:gd name="connsiteX3" fmla="*/ 742700 w 1253641"/>
                <a:gd name="connsiteY3" fmla="*/ 774884 h 1013916"/>
                <a:gd name="connsiteX4" fmla="*/ 701455 w 1253641"/>
                <a:gd name="connsiteY4" fmla="*/ 780886 h 1013916"/>
                <a:gd name="connsiteX5" fmla="*/ 701456 w 1253641"/>
                <a:gd name="connsiteY5" fmla="*/ 780886 h 1013916"/>
                <a:gd name="connsiteX6" fmla="*/ 1045455 w 1253641"/>
                <a:gd name="connsiteY6" fmla="*/ 45311 h 1013916"/>
                <a:gd name="connsiteX7" fmla="*/ 1045454 w 1253641"/>
                <a:gd name="connsiteY7" fmla="*/ 45311 h 1013916"/>
                <a:gd name="connsiteX8" fmla="*/ 1045725 w 1253641"/>
                <a:gd name="connsiteY8" fmla="*/ 44506 h 1013916"/>
                <a:gd name="connsiteX9" fmla="*/ 1152432 w 1253641"/>
                <a:gd name="connsiteY9" fmla="*/ 92104 h 1013916"/>
                <a:gd name="connsiteX10" fmla="*/ 1253641 w 1253641"/>
                <a:gd name="connsiteY10" fmla="*/ 156982 h 1013916"/>
                <a:gd name="connsiteX11" fmla="*/ 1048034 w 1253641"/>
                <a:gd name="connsiteY11" fmla="*/ 766770 h 1013916"/>
                <a:gd name="connsiteX12" fmla="*/ 1047104 w 1253641"/>
                <a:gd name="connsiteY12" fmla="*/ 766277 h 1013916"/>
                <a:gd name="connsiteX13" fmla="*/ 697984 w 1253641"/>
                <a:gd name="connsiteY13" fmla="*/ 1013886 h 1013916"/>
                <a:gd name="connsiteX14" fmla="*/ 33235 w 1253641"/>
                <a:gd name="connsiteY14" fmla="*/ 1006017 h 1013916"/>
                <a:gd name="connsiteX15" fmla="*/ 7713 w 1253641"/>
                <a:gd name="connsiteY15" fmla="*/ 889475 h 1013916"/>
                <a:gd name="connsiteX16" fmla="*/ 54 w 1253641"/>
                <a:gd name="connsiteY16" fmla="*/ 772794 h 1013916"/>
                <a:gd name="connsiteX17" fmla="*/ 1600 w 1253641"/>
                <a:gd name="connsiteY17" fmla="*/ 772812 h 1013916"/>
                <a:gd name="connsiteX18" fmla="*/ 1494 w 1253641"/>
                <a:gd name="connsiteY18" fmla="*/ 773990 h 1013916"/>
                <a:gd name="connsiteX19" fmla="*/ 702611 w 1253641"/>
                <a:gd name="connsiteY19" fmla="*/ 782078 h 1013916"/>
                <a:gd name="connsiteX20" fmla="*/ 1495 w 1253641"/>
                <a:gd name="connsiteY20" fmla="*/ 773990 h 1013916"/>
                <a:gd name="connsiteX21" fmla="*/ 1601 w 1253641"/>
                <a:gd name="connsiteY21" fmla="*/ 772812 h 1013916"/>
                <a:gd name="connsiteX22" fmla="*/ 1600 w 1253641"/>
                <a:gd name="connsiteY22" fmla="*/ 772812 h 1013916"/>
                <a:gd name="connsiteX23" fmla="*/ 12394 w 1253641"/>
                <a:gd name="connsiteY23" fmla="*/ 652376 h 1013916"/>
                <a:gd name="connsiteX24" fmla="*/ 550388 w 1253641"/>
                <a:gd name="connsiteY24" fmla="*/ 35838 h 1013916"/>
                <a:gd name="connsiteX25" fmla="*/ 804069 w 1253641"/>
                <a:gd name="connsiteY25" fmla="*/ 253 h 1013916"/>
                <a:gd name="connsiteX0" fmla="*/ 804069 w 1253641"/>
                <a:gd name="connsiteY0" fmla="*/ 253 h 1013916"/>
                <a:gd name="connsiteX1" fmla="*/ 927957 w 1253641"/>
                <a:gd name="connsiteY1" fmla="*/ 13408 h 1013916"/>
                <a:gd name="connsiteX2" fmla="*/ 1045454 w 1253641"/>
                <a:gd name="connsiteY2" fmla="*/ 45311 h 1013916"/>
                <a:gd name="connsiteX3" fmla="*/ 742700 w 1253641"/>
                <a:gd name="connsiteY3" fmla="*/ 774884 h 1013916"/>
                <a:gd name="connsiteX4" fmla="*/ 701455 w 1253641"/>
                <a:gd name="connsiteY4" fmla="*/ 780886 h 1013916"/>
                <a:gd name="connsiteX5" fmla="*/ 701456 w 1253641"/>
                <a:gd name="connsiteY5" fmla="*/ 780886 h 1013916"/>
                <a:gd name="connsiteX6" fmla="*/ 1045455 w 1253641"/>
                <a:gd name="connsiteY6" fmla="*/ 45311 h 1013916"/>
                <a:gd name="connsiteX7" fmla="*/ 1045454 w 1253641"/>
                <a:gd name="connsiteY7" fmla="*/ 45311 h 1013916"/>
                <a:gd name="connsiteX8" fmla="*/ 1045725 w 1253641"/>
                <a:gd name="connsiteY8" fmla="*/ 44506 h 1013916"/>
                <a:gd name="connsiteX9" fmla="*/ 1152432 w 1253641"/>
                <a:gd name="connsiteY9" fmla="*/ 92104 h 1013916"/>
                <a:gd name="connsiteX10" fmla="*/ 1253641 w 1253641"/>
                <a:gd name="connsiteY10" fmla="*/ 156982 h 1013916"/>
                <a:gd name="connsiteX11" fmla="*/ 1048034 w 1253641"/>
                <a:gd name="connsiteY11" fmla="*/ 766770 h 1013916"/>
                <a:gd name="connsiteX12" fmla="*/ 1047104 w 1253641"/>
                <a:gd name="connsiteY12" fmla="*/ 766277 h 1013916"/>
                <a:gd name="connsiteX13" fmla="*/ 697984 w 1253641"/>
                <a:gd name="connsiteY13" fmla="*/ 1013886 h 1013916"/>
                <a:gd name="connsiteX14" fmla="*/ 33235 w 1253641"/>
                <a:gd name="connsiteY14" fmla="*/ 1006017 h 1013916"/>
                <a:gd name="connsiteX15" fmla="*/ 7713 w 1253641"/>
                <a:gd name="connsiteY15" fmla="*/ 889475 h 1013916"/>
                <a:gd name="connsiteX16" fmla="*/ 54 w 1253641"/>
                <a:gd name="connsiteY16" fmla="*/ 772794 h 1013916"/>
                <a:gd name="connsiteX17" fmla="*/ 1600 w 1253641"/>
                <a:gd name="connsiteY17" fmla="*/ 772812 h 1013916"/>
                <a:gd name="connsiteX18" fmla="*/ 1494 w 1253641"/>
                <a:gd name="connsiteY18" fmla="*/ 773990 h 1013916"/>
                <a:gd name="connsiteX19" fmla="*/ 1495 w 1253641"/>
                <a:gd name="connsiteY19" fmla="*/ 773990 h 1013916"/>
                <a:gd name="connsiteX20" fmla="*/ 1601 w 1253641"/>
                <a:gd name="connsiteY20" fmla="*/ 772812 h 1013916"/>
                <a:gd name="connsiteX21" fmla="*/ 1600 w 1253641"/>
                <a:gd name="connsiteY21" fmla="*/ 772812 h 1013916"/>
                <a:gd name="connsiteX22" fmla="*/ 12394 w 1253641"/>
                <a:gd name="connsiteY22" fmla="*/ 652376 h 1013916"/>
                <a:gd name="connsiteX23" fmla="*/ 550388 w 1253641"/>
                <a:gd name="connsiteY23" fmla="*/ 35838 h 1013916"/>
                <a:gd name="connsiteX24" fmla="*/ 804069 w 1253641"/>
                <a:gd name="connsiteY24" fmla="*/ 253 h 1013916"/>
                <a:gd name="connsiteX0" fmla="*/ 804069 w 1253641"/>
                <a:gd name="connsiteY0" fmla="*/ 253 h 1013916"/>
                <a:gd name="connsiteX1" fmla="*/ 927957 w 1253641"/>
                <a:gd name="connsiteY1" fmla="*/ 13408 h 1013916"/>
                <a:gd name="connsiteX2" fmla="*/ 1045454 w 1253641"/>
                <a:gd name="connsiteY2" fmla="*/ 45311 h 1013916"/>
                <a:gd name="connsiteX3" fmla="*/ 742700 w 1253641"/>
                <a:gd name="connsiteY3" fmla="*/ 774884 h 1013916"/>
                <a:gd name="connsiteX4" fmla="*/ 701455 w 1253641"/>
                <a:gd name="connsiteY4" fmla="*/ 780886 h 1013916"/>
                <a:gd name="connsiteX5" fmla="*/ 1045455 w 1253641"/>
                <a:gd name="connsiteY5" fmla="*/ 45311 h 1013916"/>
                <a:gd name="connsiteX6" fmla="*/ 1045454 w 1253641"/>
                <a:gd name="connsiteY6" fmla="*/ 45311 h 1013916"/>
                <a:gd name="connsiteX7" fmla="*/ 1045725 w 1253641"/>
                <a:gd name="connsiteY7" fmla="*/ 44506 h 1013916"/>
                <a:gd name="connsiteX8" fmla="*/ 1152432 w 1253641"/>
                <a:gd name="connsiteY8" fmla="*/ 92104 h 1013916"/>
                <a:gd name="connsiteX9" fmla="*/ 1253641 w 1253641"/>
                <a:gd name="connsiteY9" fmla="*/ 156982 h 1013916"/>
                <a:gd name="connsiteX10" fmla="*/ 1048034 w 1253641"/>
                <a:gd name="connsiteY10" fmla="*/ 766770 h 1013916"/>
                <a:gd name="connsiteX11" fmla="*/ 1047104 w 1253641"/>
                <a:gd name="connsiteY11" fmla="*/ 766277 h 1013916"/>
                <a:gd name="connsiteX12" fmla="*/ 697984 w 1253641"/>
                <a:gd name="connsiteY12" fmla="*/ 1013886 h 1013916"/>
                <a:gd name="connsiteX13" fmla="*/ 33235 w 1253641"/>
                <a:gd name="connsiteY13" fmla="*/ 1006017 h 1013916"/>
                <a:gd name="connsiteX14" fmla="*/ 7713 w 1253641"/>
                <a:gd name="connsiteY14" fmla="*/ 889475 h 1013916"/>
                <a:gd name="connsiteX15" fmla="*/ 54 w 1253641"/>
                <a:gd name="connsiteY15" fmla="*/ 772794 h 1013916"/>
                <a:gd name="connsiteX16" fmla="*/ 1600 w 1253641"/>
                <a:gd name="connsiteY16" fmla="*/ 772812 h 1013916"/>
                <a:gd name="connsiteX17" fmla="*/ 1494 w 1253641"/>
                <a:gd name="connsiteY17" fmla="*/ 773990 h 1013916"/>
                <a:gd name="connsiteX18" fmla="*/ 1495 w 1253641"/>
                <a:gd name="connsiteY18" fmla="*/ 773990 h 1013916"/>
                <a:gd name="connsiteX19" fmla="*/ 1601 w 1253641"/>
                <a:gd name="connsiteY19" fmla="*/ 772812 h 1013916"/>
                <a:gd name="connsiteX20" fmla="*/ 1600 w 1253641"/>
                <a:gd name="connsiteY20" fmla="*/ 772812 h 1013916"/>
                <a:gd name="connsiteX21" fmla="*/ 12394 w 1253641"/>
                <a:gd name="connsiteY21" fmla="*/ 652376 h 1013916"/>
                <a:gd name="connsiteX22" fmla="*/ 550388 w 1253641"/>
                <a:gd name="connsiteY22" fmla="*/ 35838 h 1013916"/>
                <a:gd name="connsiteX23" fmla="*/ 804069 w 1253641"/>
                <a:gd name="connsiteY23" fmla="*/ 253 h 1013916"/>
                <a:gd name="connsiteX0" fmla="*/ 804069 w 1253641"/>
                <a:gd name="connsiteY0" fmla="*/ 253 h 1013916"/>
                <a:gd name="connsiteX1" fmla="*/ 927957 w 1253641"/>
                <a:gd name="connsiteY1" fmla="*/ 13408 h 1013916"/>
                <a:gd name="connsiteX2" fmla="*/ 1045454 w 1253641"/>
                <a:gd name="connsiteY2" fmla="*/ 45311 h 1013916"/>
                <a:gd name="connsiteX3" fmla="*/ 742700 w 1253641"/>
                <a:gd name="connsiteY3" fmla="*/ 774884 h 1013916"/>
                <a:gd name="connsiteX4" fmla="*/ 1045455 w 1253641"/>
                <a:gd name="connsiteY4" fmla="*/ 45311 h 1013916"/>
                <a:gd name="connsiteX5" fmla="*/ 1045454 w 1253641"/>
                <a:gd name="connsiteY5" fmla="*/ 45311 h 1013916"/>
                <a:gd name="connsiteX6" fmla="*/ 1045725 w 1253641"/>
                <a:gd name="connsiteY6" fmla="*/ 44506 h 1013916"/>
                <a:gd name="connsiteX7" fmla="*/ 1152432 w 1253641"/>
                <a:gd name="connsiteY7" fmla="*/ 92104 h 1013916"/>
                <a:gd name="connsiteX8" fmla="*/ 1253641 w 1253641"/>
                <a:gd name="connsiteY8" fmla="*/ 156982 h 1013916"/>
                <a:gd name="connsiteX9" fmla="*/ 1048034 w 1253641"/>
                <a:gd name="connsiteY9" fmla="*/ 766770 h 1013916"/>
                <a:gd name="connsiteX10" fmla="*/ 1047104 w 1253641"/>
                <a:gd name="connsiteY10" fmla="*/ 766277 h 1013916"/>
                <a:gd name="connsiteX11" fmla="*/ 697984 w 1253641"/>
                <a:gd name="connsiteY11" fmla="*/ 1013886 h 1013916"/>
                <a:gd name="connsiteX12" fmla="*/ 33235 w 1253641"/>
                <a:gd name="connsiteY12" fmla="*/ 1006017 h 1013916"/>
                <a:gd name="connsiteX13" fmla="*/ 7713 w 1253641"/>
                <a:gd name="connsiteY13" fmla="*/ 889475 h 1013916"/>
                <a:gd name="connsiteX14" fmla="*/ 54 w 1253641"/>
                <a:gd name="connsiteY14" fmla="*/ 772794 h 1013916"/>
                <a:gd name="connsiteX15" fmla="*/ 1600 w 1253641"/>
                <a:gd name="connsiteY15" fmla="*/ 772812 h 1013916"/>
                <a:gd name="connsiteX16" fmla="*/ 1494 w 1253641"/>
                <a:gd name="connsiteY16" fmla="*/ 773990 h 1013916"/>
                <a:gd name="connsiteX17" fmla="*/ 1495 w 1253641"/>
                <a:gd name="connsiteY17" fmla="*/ 773990 h 1013916"/>
                <a:gd name="connsiteX18" fmla="*/ 1601 w 1253641"/>
                <a:gd name="connsiteY18" fmla="*/ 772812 h 1013916"/>
                <a:gd name="connsiteX19" fmla="*/ 1600 w 1253641"/>
                <a:gd name="connsiteY19" fmla="*/ 772812 h 1013916"/>
                <a:gd name="connsiteX20" fmla="*/ 12394 w 1253641"/>
                <a:gd name="connsiteY20" fmla="*/ 652376 h 1013916"/>
                <a:gd name="connsiteX21" fmla="*/ 550388 w 1253641"/>
                <a:gd name="connsiteY21" fmla="*/ 35838 h 1013916"/>
                <a:gd name="connsiteX22" fmla="*/ 804069 w 1253641"/>
                <a:gd name="connsiteY22" fmla="*/ 253 h 1013916"/>
                <a:gd name="connsiteX0" fmla="*/ 804069 w 1253641"/>
                <a:gd name="connsiteY0" fmla="*/ 253 h 1013916"/>
                <a:gd name="connsiteX1" fmla="*/ 927957 w 1253641"/>
                <a:gd name="connsiteY1" fmla="*/ 13408 h 1013916"/>
                <a:gd name="connsiteX2" fmla="*/ 1045454 w 1253641"/>
                <a:gd name="connsiteY2" fmla="*/ 45311 h 1013916"/>
                <a:gd name="connsiteX3" fmla="*/ 1045455 w 1253641"/>
                <a:gd name="connsiteY3" fmla="*/ 45311 h 1013916"/>
                <a:gd name="connsiteX4" fmla="*/ 1045454 w 1253641"/>
                <a:gd name="connsiteY4" fmla="*/ 45311 h 1013916"/>
                <a:gd name="connsiteX5" fmla="*/ 1045725 w 1253641"/>
                <a:gd name="connsiteY5" fmla="*/ 44506 h 1013916"/>
                <a:gd name="connsiteX6" fmla="*/ 1152432 w 1253641"/>
                <a:gd name="connsiteY6" fmla="*/ 92104 h 1013916"/>
                <a:gd name="connsiteX7" fmla="*/ 1253641 w 1253641"/>
                <a:gd name="connsiteY7" fmla="*/ 156982 h 1013916"/>
                <a:gd name="connsiteX8" fmla="*/ 1048034 w 1253641"/>
                <a:gd name="connsiteY8" fmla="*/ 766770 h 1013916"/>
                <a:gd name="connsiteX9" fmla="*/ 1047104 w 1253641"/>
                <a:gd name="connsiteY9" fmla="*/ 766277 h 1013916"/>
                <a:gd name="connsiteX10" fmla="*/ 697984 w 1253641"/>
                <a:gd name="connsiteY10" fmla="*/ 1013886 h 1013916"/>
                <a:gd name="connsiteX11" fmla="*/ 33235 w 1253641"/>
                <a:gd name="connsiteY11" fmla="*/ 1006017 h 1013916"/>
                <a:gd name="connsiteX12" fmla="*/ 7713 w 1253641"/>
                <a:gd name="connsiteY12" fmla="*/ 889475 h 1013916"/>
                <a:gd name="connsiteX13" fmla="*/ 54 w 1253641"/>
                <a:gd name="connsiteY13" fmla="*/ 772794 h 1013916"/>
                <a:gd name="connsiteX14" fmla="*/ 1600 w 1253641"/>
                <a:gd name="connsiteY14" fmla="*/ 772812 h 1013916"/>
                <a:gd name="connsiteX15" fmla="*/ 1494 w 1253641"/>
                <a:gd name="connsiteY15" fmla="*/ 773990 h 1013916"/>
                <a:gd name="connsiteX16" fmla="*/ 1495 w 1253641"/>
                <a:gd name="connsiteY16" fmla="*/ 773990 h 1013916"/>
                <a:gd name="connsiteX17" fmla="*/ 1601 w 1253641"/>
                <a:gd name="connsiteY17" fmla="*/ 772812 h 1013916"/>
                <a:gd name="connsiteX18" fmla="*/ 1600 w 1253641"/>
                <a:gd name="connsiteY18" fmla="*/ 772812 h 1013916"/>
                <a:gd name="connsiteX19" fmla="*/ 12394 w 1253641"/>
                <a:gd name="connsiteY19" fmla="*/ 652376 h 1013916"/>
                <a:gd name="connsiteX20" fmla="*/ 550388 w 1253641"/>
                <a:gd name="connsiteY20" fmla="*/ 35838 h 1013916"/>
                <a:gd name="connsiteX21" fmla="*/ 804069 w 1253641"/>
                <a:gd name="connsiteY21" fmla="*/ 253 h 1013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253641" h="1013916">
                  <a:moveTo>
                    <a:pt x="804069" y="253"/>
                  </a:moveTo>
                  <a:cubicBezTo>
                    <a:pt x="845943" y="1324"/>
                    <a:pt x="887364" y="5771"/>
                    <a:pt x="927957" y="13408"/>
                  </a:cubicBezTo>
                  <a:lnTo>
                    <a:pt x="1045454" y="45311"/>
                  </a:lnTo>
                  <a:lnTo>
                    <a:pt x="1045455" y="45311"/>
                  </a:lnTo>
                  <a:lnTo>
                    <a:pt x="1045454" y="45311"/>
                  </a:lnTo>
                  <a:lnTo>
                    <a:pt x="1045725" y="44506"/>
                  </a:lnTo>
                  <a:cubicBezTo>
                    <a:pt x="1082593" y="57889"/>
                    <a:pt x="1117998" y="74065"/>
                    <a:pt x="1152432" y="92104"/>
                  </a:cubicBezTo>
                  <a:cubicBezTo>
                    <a:pt x="1188016" y="111336"/>
                    <a:pt x="1221913" y="132649"/>
                    <a:pt x="1253641" y="156982"/>
                  </a:cubicBezTo>
                  <a:lnTo>
                    <a:pt x="1048034" y="766770"/>
                  </a:lnTo>
                  <a:lnTo>
                    <a:pt x="1047104" y="766277"/>
                  </a:lnTo>
                  <a:cubicBezTo>
                    <a:pt x="996582" y="915923"/>
                    <a:pt x="855834" y="1015936"/>
                    <a:pt x="697984" y="1013886"/>
                  </a:cubicBezTo>
                  <a:lnTo>
                    <a:pt x="33235" y="1006017"/>
                  </a:lnTo>
                  <a:cubicBezTo>
                    <a:pt x="21980" y="967508"/>
                    <a:pt x="12853" y="928335"/>
                    <a:pt x="7713" y="889475"/>
                  </a:cubicBezTo>
                  <a:cubicBezTo>
                    <a:pt x="2356" y="849900"/>
                    <a:pt x="-434" y="811083"/>
                    <a:pt x="54" y="772794"/>
                  </a:cubicBezTo>
                  <a:lnTo>
                    <a:pt x="1600" y="772812"/>
                  </a:lnTo>
                  <a:cubicBezTo>
                    <a:pt x="1565" y="773205"/>
                    <a:pt x="1529" y="773597"/>
                    <a:pt x="1494" y="773990"/>
                  </a:cubicBezTo>
                  <a:lnTo>
                    <a:pt x="1495" y="773990"/>
                  </a:lnTo>
                  <a:cubicBezTo>
                    <a:pt x="1530" y="773597"/>
                    <a:pt x="1566" y="773205"/>
                    <a:pt x="1601" y="772812"/>
                  </a:cubicBezTo>
                  <a:lnTo>
                    <a:pt x="1600" y="772812"/>
                  </a:lnTo>
                  <a:lnTo>
                    <a:pt x="12394" y="652376"/>
                  </a:lnTo>
                  <a:cubicBezTo>
                    <a:pt x="60133" y="371345"/>
                    <a:pt x="260037" y="126558"/>
                    <a:pt x="550388" y="35838"/>
                  </a:cubicBezTo>
                  <a:cubicBezTo>
                    <a:pt x="634763" y="9475"/>
                    <a:pt x="720322" y="-1888"/>
                    <a:pt x="804069" y="253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FEA66C6E-6EA9-C48E-2191-5417E297C611}"/>
                </a:ext>
              </a:extLst>
            </p:cNvPr>
            <p:cNvSpPr/>
            <p:nvPr/>
          </p:nvSpPr>
          <p:spPr>
            <a:xfrm>
              <a:off x="6402317" y="4359717"/>
              <a:ext cx="1043854" cy="780901"/>
            </a:xfrm>
            <a:custGeom>
              <a:avLst/>
              <a:gdLst>
                <a:gd name="connsiteX0" fmla="*/ 802469 w 1043854"/>
                <a:gd name="connsiteY0" fmla="*/ 254 h 780901"/>
                <a:gd name="connsiteX1" fmla="*/ 926357 w 1043854"/>
                <a:gd name="connsiteY1" fmla="*/ 13409 h 780901"/>
                <a:gd name="connsiteX2" fmla="*/ 1043854 w 1043854"/>
                <a:gd name="connsiteY2" fmla="*/ 45312 h 780901"/>
                <a:gd name="connsiteX3" fmla="*/ 826063 w 1043854"/>
                <a:gd name="connsiteY3" fmla="*/ 691649 h 780901"/>
                <a:gd name="connsiteX4" fmla="*/ 699855 w 1043854"/>
                <a:gd name="connsiteY4" fmla="*/ 780887 h 780901"/>
                <a:gd name="connsiteX5" fmla="*/ 0 w 1043854"/>
                <a:gd name="connsiteY5" fmla="*/ 772813 h 780901"/>
                <a:gd name="connsiteX6" fmla="*/ 10794 w 1043854"/>
                <a:gd name="connsiteY6" fmla="*/ 652377 h 780901"/>
                <a:gd name="connsiteX7" fmla="*/ 548788 w 1043854"/>
                <a:gd name="connsiteY7" fmla="*/ 35839 h 780901"/>
                <a:gd name="connsiteX8" fmla="*/ 802469 w 1043854"/>
                <a:gd name="connsiteY8" fmla="*/ 254 h 780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43854" h="780901">
                  <a:moveTo>
                    <a:pt x="802469" y="254"/>
                  </a:moveTo>
                  <a:cubicBezTo>
                    <a:pt x="844343" y="1325"/>
                    <a:pt x="885764" y="5772"/>
                    <a:pt x="926357" y="13409"/>
                  </a:cubicBezTo>
                  <a:lnTo>
                    <a:pt x="1043854" y="45312"/>
                  </a:lnTo>
                  <a:lnTo>
                    <a:pt x="826063" y="691649"/>
                  </a:lnTo>
                  <a:cubicBezTo>
                    <a:pt x="807896" y="745576"/>
                    <a:pt x="756933" y="781736"/>
                    <a:pt x="699855" y="780887"/>
                  </a:cubicBezTo>
                  <a:lnTo>
                    <a:pt x="0" y="772813"/>
                  </a:lnTo>
                  <a:lnTo>
                    <a:pt x="10794" y="652377"/>
                  </a:lnTo>
                  <a:cubicBezTo>
                    <a:pt x="58533" y="371346"/>
                    <a:pt x="258437" y="126559"/>
                    <a:pt x="548788" y="35839"/>
                  </a:cubicBezTo>
                  <a:cubicBezTo>
                    <a:pt x="633163" y="9476"/>
                    <a:pt x="718722" y="-1887"/>
                    <a:pt x="802469" y="25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8B364816-7FA8-4B1F-09BC-8435CCB8E194}"/>
              </a:ext>
            </a:extLst>
          </p:cNvPr>
          <p:cNvGrpSpPr/>
          <p:nvPr/>
        </p:nvGrpSpPr>
        <p:grpSpPr>
          <a:xfrm>
            <a:off x="5310384" y="1189537"/>
            <a:ext cx="1564030" cy="1562357"/>
            <a:chOff x="5310384" y="954756"/>
            <a:chExt cx="1564030" cy="1562357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F95C14EF-8331-CE08-D148-0B2FEECE10CE}"/>
                </a:ext>
              </a:extLst>
            </p:cNvPr>
            <p:cNvSpPr/>
            <p:nvPr/>
          </p:nvSpPr>
          <p:spPr>
            <a:xfrm>
              <a:off x="5310384" y="954756"/>
              <a:ext cx="1564030" cy="1063515"/>
            </a:xfrm>
            <a:custGeom>
              <a:avLst/>
              <a:gdLst>
                <a:gd name="connsiteX0" fmla="*/ 782015 w 1564030"/>
                <a:gd name="connsiteY0" fmla="*/ 0 h 1063515"/>
                <a:gd name="connsiteX1" fmla="*/ 1564030 w 1564030"/>
                <a:gd name="connsiteY1" fmla="*/ 781179 h 1063515"/>
                <a:gd name="connsiteX2" fmla="*/ 1548142 w 1564030"/>
                <a:gd name="connsiteY2" fmla="*/ 938614 h 1063515"/>
                <a:gd name="connsiteX3" fmla="*/ 1529429 w 1564030"/>
                <a:gd name="connsiteY3" fmla="*/ 998835 h 1063515"/>
                <a:gd name="connsiteX4" fmla="*/ 978269 w 1564030"/>
                <a:gd name="connsiteY4" fmla="*/ 640503 h 1063515"/>
                <a:gd name="connsiteX5" fmla="*/ 760994 w 1564030"/>
                <a:gd name="connsiteY5" fmla="*/ 582089 h 1063515"/>
                <a:gd name="connsiteX6" fmla="*/ 550840 w 1564030"/>
                <a:gd name="connsiteY6" fmla="*/ 662862 h 1063515"/>
                <a:gd name="connsiteX7" fmla="*/ 550318 w 1564030"/>
                <a:gd name="connsiteY7" fmla="*/ 661948 h 1063515"/>
                <a:gd name="connsiteX8" fmla="*/ 54701 w 1564030"/>
                <a:gd name="connsiteY8" fmla="*/ 1063515 h 1063515"/>
                <a:gd name="connsiteX9" fmla="*/ 15888 w 1564030"/>
                <a:gd name="connsiteY9" fmla="*/ 938614 h 1063515"/>
                <a:gd name="connsiteX10" fmla="*/ 0 w 1564030"/>
                <a:gd name="connsiteY10" fmla="*/ 781179 h 1063515"/>
                <a:gd name="connsiteX11" fmla="*/ 782015 w 1564030"/>
                <a:gd name="connsiteY11" fmla="*/ 0 h 1063515"/>
                <a:gd name="connsiteX0" fmla="*/ 782015 w 1564030"/>
                <a:gd name="connsiteY0" fmla="*/ 0 h 1063515"/>
                <a:gd name="connsiteX1" fmla="*/ 1564030 w 1564030"/>
                <a:gd name="connsiteY1" fmla="*/ 781179 h 1063515"/>
                <a:gd name="connsiteX2" fmla="*/ 1548142 w 1564030"/>
                <a:gd name="connsiteY2" fmla="*/ 938614 h 1063515"/>
                <a:gd name="connsiteX3" fmla="*/ 1529429 w 1564030"/>
                <a:gd name="connsiteY3" fmla="*/ 998835 h 1063515"/>
                <a:gd name="connsiteX4" fmla="*/ 978269 w 1564030"/>
                <a:gd name="connsiteY4" fmla="*/ 640503 h 1063515"/>
                <a:gd name="connsiteX5" fmla="*/ 760994 w 1564030"/>
                <a:gd name="connsiteY5" fmla="*/ 582089 h 1063515"/>
                <a:gd name="connsiteX6" fmla="*/ 550840 w 1564030"/>
                <a:gd name="connsiteY6" fmla="*/ 662862 h 1063515"/>
                <a:gd name="connsiteX7" fmla="*/ 54701 w 1564030"/>
                <a:gd name="connsiteY7" fmla="*/ 1063515 h 1063515"/>
                <a:gd name="connsiteX8" fmla="*/ 15888 w 1564030"/>
                <a:gd name="connsiteY8" fmla="*/ 938614 h 1063515"/>
                <a:gd name="connsiteX9" fmla="*/ 0 w 1564030"/>
                <a:gd name="connsiteY9" fmla="*/ 781179 h 1063515"/>
                <a:gd name="connsiteX10" fmla="*/ 782015 w 1564030"/>
                <a:gd name="connsiteY10" fmla="*/ 0 h 1063515"/>
                <a:gd name="connsiteX0" fmla="*/ 782015 w 1564030"/>
                <a:gd name="connsiteY0" fmla="*/ 0 h 1063515"/>
                <a:gd name="connsiteX1" fmla="*/ 1564030 w 1564030"/>
                <a:gd name="connsiteY1" fmla="*/ 781179 h 1063515"/>
                <a:gd name="connsiteX2" fmla="*/ 1548142 w 1564030"/>
                <a:gd name="connsiteY2" fmla="*/ 938614 h 1063515"/>
                <a:gd name="connsiteX3" fmla="*/ 1529429 w 1564030"/>
                <a:gd name="connsiteY3" fmla="*/ 998835 h 1063515"/>
                <a:gd name="connsiteX4" fmla="*/ 760994 w 1564030"/>
                <a:gd name="connsiteY4" fmla="*/ 582089 h 1063515"/>
                <a:gd name="connsiteX5" fmla="*/ 550840 w 1564030"/>
                <a:gd name="connsiteY5" fmla="*/ 662862 h 1063515"/>
                <a:gd name="connsiteX6" fmla="*/ 54701 w 1564030"/>
                <a:gd name="connsiteY6" fmla="*/ 1063515 h 1063515"/>
                <a:gd name="connsiteX7" fmla="*/ 15888 w 1564030"/>
                <a:gd name="connsiteY7" fmla="*/ 938614 h 1063515"/>
                <a:gd name="connsiteX8" fmla="*/ 0 w 1564030"/>
                <a:gd name="connsiteY8" fmla="*/ 781179 h 1063515"/>
                <a:gd name="connsiteX9" fmla="*/ 782015 w 1564030"/>
                <a:gd name="connsiteY9" fmla="*/ 0 h 1063515"/>
                <a:gd name="connsiteX0" fmla="*/ 782015 w 1564030"/>
                <a:gd name="connsiteY0" fmla="*/ 0 h 1063515"/>
                <a:gd name="connsiteX1" fmla="*/ 1564030 w 1564030"/>
                <a:gd name="connsiteY1" fmla="*/ 781179 h 1063515"/>
                <a:gd name="connsiteX2" fmla="*/ 1548142 w 1564030"/>
                <a:gd name="connsiteY2" fmla="*/ 938614 h 1063515"/>
                <a:gd name="connsiteX3" fmla="*/ 1529429 w 1564030"/>
                <a:gd name="connsiteY3" fmla="*/ 998835 h 1063515"/>
                <a:gd name="connsiteX4" fmla="*/ 760994 w 1564030"/>
                <a:gd name="connsiteY4" fmla="*/ 582089 h 1063515"/>
                <a:gd name="connsiteX5" fmla="*/ 54701 w 1564030"/>
                <a:gd name="connsiteY5" fmla="*/ 1063515 h 1063515"/>
                <a:gd name="connsiteX6" fmla="*/ 15888 w 1564030"/>
                <a:gd name="connsiteY6" fmla="*/ 938614 h 1063515"/>
                <a:gd name="connsiteX7" fmla="*/ 0 w 1564030"/>
                <a:gd name="connsiteY7" fmla="*/ 781179 h 1063515"/>
                <a:gd name="connsiteX8" fmla="*/ 782015 w 1564030"/>
                <a:gd name="connsiteY8" fmla="*/ 0 h 1063515"/>
                <a:gd name="connsiteX0" fmla="*/ 782015 w 1564030"/>
                <a:gd name="connsiteY0" fmla="*/ 0 h 1063515"/>
                <a:gd name="connsiteX1" fmla="*/ 1564030 w 1564030"/>
                <a:gd name="connsiteY1" fmla="*/ 781179 h 1063515"/>
                <a:gd name="connsiteX2" fmla="*/ 1548142 w 1564030"/>
                <a:gd name="connsiteY2" fmla="*/ 938614 h 1063515"/>
                <a:gd name="connsiteX3" fmla="*/ 1529429 w 1564030"/>
                <a:gd name="connsiteY3" fmla="*/ 998835 h 1063515"/>
                <a:gd name="connsiteX4" fmla="*/ 801634 w 1564030"/>
                <a:gd name="connsiteY4" fmla="*/ 663369 h 1063515"/>
                <a:gd name="connsiteX5" fmla="*/ 54701 w 1564030"/>
                <a:gd name="connsiteY5" fmla="*/ 1063515 h 1063515"/>
                <a:gd name="connsiteX6" fmla="*/ 15888 w 1564030"/>
                <a:gd name="connsiteY6" fmla="*/ 938614 h 1063515"/>
                <a:gd name="connsiteX7" fmla="*/ 0 w 1564030"/>
                <a:gd name="connsiteY7" fmla="*/ 781179 h 1063515"/>
                <a:gd name="connsiteX8" fmla="*/ 782015 w 1564030"/>
                <a:gd name="connsiteY8" fmla="*/ 0 h 1063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64030" h="1063515">
                  <a:moveTo>
                    <a:pt x="782015" y="0"/>
                  </a:moveTo>
                  <a:cubicBezTo>
                    <a:pt x="1213910" y="0"/>
                    <a:pt x="1564030" y="349746"/>
                    <a:pt x="1564030" y="781179"/>
                  </a:cubicBezTo>
                  <a:cubicBezTo>
                    <a:pt x="1564030" y="835108"/>
                    <a:pt x="1558560" y="887761"/>
                    <a:pt x="1548142" y="938614"/>
                  </a:cubicBezTo>
                  <a:lnTo>
                    <a:pt x="1529429" y="998835"/>
                  </a:lnTo>
                  <a:lnTo>
                    <a:pt x="801634" y="663369"/>
                  </a:lnTo>
                  <a:cubicBezTo>
                    <a:pt x="555846" y="674149"/>
                    <a:pt x="178885" y="1004094"/>
                    <a:pt x="54701" y="1063515"/>
                  </a:cubicBezTo>
                  <a:lnTo>
                    <a:pt x="15888" y="938614"/>
                  </a:lnTo>
                  <a:cubicBezTo>
                    <a:pt x="5471" y="887761"/>
                    <a:pt x="0" y="835108"/>
                    <a:pt x="0" y="781179"/>
                  </a:cubicBezTo>
                  <a:cubicBezTo>
                    <a:pt x="0" y="349746"/>
                    <a:pt x="350120" y="0"/>
                    <a:pt x="782015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614AD040-86ED-5E34-88F7-9835BAE6BF20}"/>
                </a:ext>
              </a:extLst>
            </p:cNvPr>
            <p:cNvSpPr/>
            <p:nvPr/>
          </p:nvSpPr>
          <p:spPr>
            <a:xfrm>
              <a:off x="5360706" y="1526183"/>
              <a:ext cx="1485304" cy="990930"/>
            </a:xfrm>
            <a:custGeom>
              <a:avLst/>
              <a:gdLst>
                <a:gd name="connsiteX0" fmla="*/ 697070 w 1485304"/>
                <a:gd name="connsiteY0" fmla="*/ 237846 h 990930"/>
                <a:gd name="connsiteX1" fmla="*/ 682016 w 1485304"/>
                <a:gd name="connsiteY1" fmla="*/ 241002 h 990930"/>
                <a:gd name="connsiteX2" fmla="*/ 682016 w 1485304"/>
                <a:gd name="connsiteY2" fmla="*/ 241003 h 990930"/>
                <a:gd name="connsiteX3" fmla="*/ 710672 w 1485304"/>
                <a:gd name="connsiteY3" fmla="*/ 501 h 990930"/>
                <a:gd name="connsiteX4" fmla="*/ 927947 w 1485304"/>
                <a:gd name="connsiteY4" fmla="*/ 58915 h 990930"/>
                <a:gd name="connsiteX5" fmla="*/ 1485304 w 1485304"/>
                <a:gd name="connsiteY5" fmla="*/ 421276 h 990930"/>
                <a:gd name="connsiteX6" fmla="*/ 1444502 w 1485304"/>
                <a:gd name="connsiteY6" fmla="*/ 533386 h 990930"/>
                <a:gd name="connsiteX7" fmla="*/ 1388535 w 1485304"/>
                <a:gd name="connsiteY7" fmla="*/ 636054 h 990930"/>
                <a:gd name="connsiteX8" fmla="*/ 1387241 w 1485304"/>
                <a:gd name="connsiteY8" fmla="*/ 635213 h 990930"/>
                <a:gd name="connsiteX9" fmla="*/ 1387241 w 1485304"/>
                <a:gd name="connsiteY9" fmla="*/ 635213 h 990930"/>
                <a:gd name="connsiteX10" fmla="*/ 800334 w 1485304"/>
                <a:gd name="connsiteY10" fmla="*/ 253892 h 990930"/>
                <a:gd name="connsiteX11" fmla="*/ 721814 w 1485304"/>
                <a:gd name="connsiteY11" fmla="*/ 232657 h 990930"/>
                <a:gd name="connsiteX12" fmla="*/ 721813 w 1485304"/>
                <a:gd name="connsiteY12" fmla="*/ 232657 h 990930"/>
                <a:gd name="connsiteX13" fmla="*/ 762279 w 1485304"/>
                <a:gd name="connsiteY13" fmla="*/ 236892 h 990930"/>
                <a:gd name="connsiteX14" fmla="*/ 800333 w 1485304"/>
                <a:gd name="connsiteY14" fmla="*/ 253892 h 990930"/>
                <a:gd name="connsiteX15" fmla="*/ 1387241 w 1485304"/>
                <a:gd name="connsiteY15" fmla="*/ 635213 h 990930"/>
                <a:gd name="connsiteX16" fmla="*/ 1313675 w 1485304"/>
                <a:gd name="connsiteY16" fmla="*/ 731179 h 990930"/>
                <a:gd name="connsiteX17" fmla="*/ 529272 w 1485304"/>
                <a:gd name="connsiteY17" fmla="*/ 964133 h 990930"/>
                <a:gd name="connsiteX18" fmla="*/ 198305 w 1485304"/>
                <a:gd name="connsiteY18" fmla="*/ 781041 h 990930"/>
                <a:gd name="connsiteX19" fmla="*/ 116117 w 1485304"/>
                <a:gd name="connsiteY19" fmla="*/ 691216 h 990930"/>
                <a:gd name="connsiteX20" fmla="*/ 116117 w 1485304"/>
                <a:gd name="connsiteY20" fmla="*/ 691216 h 990930"/>
                <a:gd name="connsiteX21" fmla="*/ 115120 w 1485304"/>
                <a:gd name="connsiteY21" fmla="*/ 690126 h 990930"/>
                <a:gd name="connsiteX22" fmla="*/ 645627 w 1485304"/>
                <a:gd name="connsiteY22" fmla="*/ 260118 h 990930"/>
                <a:gd name="connsiteX23" fmla="*/ 721747 w 1485304"/>
                <a:gd name="connsiteY23" fmla="*/ 231107 h 990930"/>
                <a:gd name="connsiteX24" fmla="*/ 752042 w 1485304"/>
                <a:gd name="connsiteY24" fmla="*/ 234256 h 990930"/>
                <a:gd name="connsiteX25" fmla="*/ 721746 w 1485304"/>
                <a:gd name="connsiteY25" fmla="*/ 231106 h 990930"/>
                <a:gd name="connsiteX26" fmla="*/ 645626 w 1485304"/>
                <a:gd name="connsiteY26" fmla="*/ 260118 h 990930"/>
                <a:gd name="connsiteX27" fmla="*/ 115119 w 1485304"/>
                <a:gd name="connsiteY27" fmla="*/ 690126 h 990930"/>
                <a:gd name="connsiteX28" fmla="*/ 116117 w 1485304"/>
                <a:gd name="connsiteY28" fmla="*/ 691216 h 990930"/>
                <a:gd name="connsiteX29" fmla="*/ 115457 w 1485304"/>
                <a:gd name="connsiteY29" fmla="*/ 691751 h 990930"/>
                <a:gd name="connsiteX30" fmla="*/ 50782 w 1485304"/>
                <a:gd name="connsiteY30" fmla="*/ 594441 h 990930"/>
                <a:gd name="connsiteX31" fmla="*/ 0 w 1485304"/>
                <a:gd name="connsiteY31" fmla="*/ 485475 h 990930"/>
                <a:gd name="connsiteX32" fmla="*/ 499996 w 1485304"/>
                <a:gd name="connsiteY32" fmla="*/ 80360 h 990930"/>
                <a:gd name="connsiteX33" fmla="*/ 500518 w 1485304"/>
                <a:gd name="connsiteY33" fmla="*/ 81274 h 990930"/>
                <a:gd name="connsiteX34" fmla="*/ 710672 w 1485304"/>
                <a:gd name="connsiteY34" fmla="*/ 501 h 990930"/>
                <a:gd name="connsiteX0" fmla="*/ 697070 w 1485304"/>
                <a:gd name="connsiteY0" fmla="*/ 237846 h 990930"/>
                <a:gd name="connsiteX1" fmla="*/ 682016 w 1485304"/>
                <a:gd name="connsiteY1" fmla="*/ 241002 h 990930"/>
                <a:gd name="connsiteX2" fmla="*/ 682016 w 1485304"/>
                <a:gd name="connsiteY2" fmla="*/ 241003 h 990930"/>
                <a:gd name="connsiteX3" fmla="*/ 697070 w 1485304"/>
                <a:gd name="connsiteY3" fmla="*/ 237846 h 990930"/>
                <a:gd name="connsiteX4" fmla="*/ 710672 w 1485304"/>
                <a:gd name="connsiteY4" fmla="*/ 501 h 990930"/>
                <a:gd name="connsiteX5" fmla="*/ 927947 w 1485304"/>
                <a:gd name="connsiteY5" fmla="*/ 58915 h 990930"/>
                <a:gd name="connsiteX6" fmla="*/ 1485304 w 1485304"/>
                <a:gd name="connsiteY6" fmla="*/ 421276 h 990930"/>
                <a:gd name="connsiteX7" fmla="*/ 1444502 w 1485304"/>
                <a:gd name="connsiteY7" fmla="*/ 533386 h 990930"/>
                <a:gd name="connsiteX8" fmla="*/ 1388535 w 1485304"/>
                <a:gd name="connsiteY8" fmla="*/ 636054 h 990930"/>
                <a:gd name="connsiteX9" fmla="*/ 1387241 w 1485304"/>
                <a:gd name="connsiteY9" fmla="*/ 635213 h 990930"/>
                <a:gd name="connsiteX10" fmla="*/ 1387241 w 1485304"/>
                <a:gd name="connsiteY10" fmla="*/ 635213 h 990930"/>
                <a:gd name="connsiteX11" fmla="*/ 800334 w 1485304"/>
                <a:gd name="connsiteY11" fmla="*/ 253892 h 990930"/>
                <a:gd name="connsiteX12" fmla="*/ 721814 w 1485304"/>
                <a:gd name="connsiteY12" fmla="*/ 232657 h 990930"/>
                <a:gd name="connsiteX13" fmla="*/ 721813 w 1485304"/>
                <a:gd name="connsiteY13" fmla="*/ 232657 h 990930"/>
                <a:gd name="connsiteX14" fmla="*/ 762279 w 1485304"/>
                <a:gd name="connsiteY14" fmla="*/ 236892 h 990930"/>
                <a:gd name="connsiteX15" fmla="*/ 800333 w 1485304"/>
                <a:gd name="connsiteY15" fmla="*/ 253892 h 990930"/>
                <a:gd name="connsiteX16" fmla="*/ 1387241 w 1485304"/>
                <a:gd name="connsiteY16" fmla="*/ 635213 h 990930"/>
                <a:gd name="connsiteX17" fmla="*/ 1313675 w 1485304"/>
                <a:gd name="connsiteY17" fmla="*/ 731179 h 990930"/>
                <a:gd name="connsiteX18" fmla="*/ 529272 w 1485304"/>
                <a:gd name="connsiteY18" fmla="*/ 964133 h 990930"/>
                <a:gd name="connsiteX19" fmla="*/ 198305 w 1485304"/>
                <a:gd name="connsiteY19" fmla="*/ 781041 h 990930"/>
                <a:gd name="connsiteX20" fmla="*/ 116117 w 1485304"/>
                <a:gd name="connsiteY20" fmla="*/ 691216 h 990930"/>
                <a:gd name="connsiteX21" fmla="*/ 116117 w 1485304"/>
                <a:gd name="connsiteY21" fmla="*/ 691216 h 990930"/>
                <a:gd name="connsiteX22" fmla="*/ 115120 w 1485304"/>
                <a:gd name="connsiteY22" fmla="*/ 690126 h 990930"/>
                <a:gd name="connsiteX23" fmla="*/ 645627 w 1485304"/>
                <a:gd name="connsiteY23" fmla="*/ 260118 h 990930"/>
                <a:gd name="connsiteX24" fmla="*/ 721747 w 1485304"/>
                <a:gd name="connsiteY24" fmla="*/ 231107 h 990930"/>
                <a:gd name="connsiteX25" fmla="*/ 752042 w 1485304"/>
                <a:gd name="connsiteY25" fmla="*/ 234256 h 990930"/>
                <a:gd name="connsiteX26" fmla="*/ 721746 w 1485304"/>
                <a:gd name="connsiteY26" fmla="*/ 231106 h 990930"/>
                <a:gd name="connsiteX27" fmla="*/ 115119 w 1485304"/>
                <a:gd name="connsiteY27" fmla="*/ 690126 h 990930"/>
                <a:gd name="connsiteX28" fmla="*/ 116117 w 1485304"/>
                <a:gd name="connsiteY28" fmla="*/ 691216 h 990930"/>
                <a:gd name="connsiteX29" fmla="*/ 115457 w 1485304"/>
                <a:gd name="connsiteY29" fmla="*/ 691751 h 990930"/>
                <a:gd name="connsiteX30" fmla="*/ 50782 w 1485304"/>
                <a:gd name="connsiteY30" fmla="*/ 594441 h 990930"/>
                <a:gd name="connsiteX31" fmla="*/ 0 w 1485304"/>
                <a:gd name="connsiteY31" fmla="*/ 485475 h 990930"/>
                <a:gd name="connsiteX32" fmla="*/ 499996 w 1485304"/>
                <a:gd name="connsiteY32" fmla="*/ 80360 h 990930"/>
                <a:gd name="connsiteX33" fmla="*/ 500518 w 1485304"/>
                <a:gd name="connsiteY33" fmla="*/ 81274 h 990930"/>
                <a:gd name="connsiteX34" fmla="*/ 710672 w 1485304"/>
                <a:gd name="connsiteY34" fmla="*/ 501 h 990930"/>
                <a:gd name="connsiteX0" fmla="*/ 697070 w 1485304"/>
                <a:gd name="connsiteY0" fmla="*/ 237846 h 990930"/>
                <a:gd name="connsiteX1" fmla="*/ 682016 w 1485304"/>
                <a:gd name="connsiteY1" fmla="*/ 241002 h 990930"/>
                <a:gd name="connsiteX2" fmla="*/ 682016 w 1485304"/>
                <a:gd name="connsiteY2" fmla="*/ 241003 h 990930"/>
                <a:gd name="connsiteX3" fmla="*/ 697070 w 1485304"/>
                <a:gd name="connsiteY3" fmla="*/ 237846 h 990930"/>
                <a:gd name="connsiteX4" fmla="*/ 710672 w 1485304"/>
                <a:gd name="connsiteY4" fmla="*/ 501 h 990930"/>
                <a:gd name="connsiteX5" fmla="*/ 927947 w 1485304"/>
                <a:gd name="connsiteY5" fmla="*/ 58915 h 990930"/>
                <a:gd name="connsiteX6" fmla="*/ 1485304 w 1485304"/>
                <a:gd name="connsiteY6" fmla="*/ 421276 h 990930"/>
                <a:gd name="connsiteX7" fmla="*/ 1444502 w 1485304"/>
                <a:gd name="connsiteY7" fmla="*/ 533386 h 990930"/>
                <a:gd name="connsiteX8" fmla="*/ 1388535 w 1485304"/>
                <a:gd name="connsiteY8" fmla="*/ 636054 h 990930"/>
                <a:gd name="connsiteX9" fmla="*/ 1387241 w 1485304"/>
                <a:gd name="connsiteY9" fmla="*/ 635213 h 990930"/>
                <a:gd name="connsiteX10" fmla="*/ 1387241 w 1485304"/>
                <a:gd name="connsiteY10" fmla="*/ 635213 h 990930"/>
                <a:gd name="connsiteX11" fmla="*/ 800334 w 1485304"/>
                <a:gd name="connsiteY11" fmla="*/ 253892 h 990930"/>
                <a:gd name="connsiteX12" fmla="*/ 721814 w 1485304"/>
                <a:gd name="connsiteY12" fmla="*/ 232657 h 990930"/>
                <a:gd name="connsiteX13" fmla="*/ 721813 w 1485304"/>
                <a:gd name="connsiteY13" fmla="*/ 232657 h 990930"/>
                <a:gd name="connsiteX14" fmla="*/ 762279 w 1485304"/>
                <a:gd name="connsiteY14" fmla="*/ 236892 h 990930"/>
                <a:gd name="connsiteX15" fmla="*/ 800333 w 1485304"/>
                <a:gd name="connsiteY15" fmla="*/ 253892 h 990930"/>
                <a:gd name="connsiteX16" fmla="*/ 1387241 w 1485304"/>
                <a:gd name="connsiteY16" fmla="*/ 635213 h 990930"/>
                <a:gd name="connsiteX17" fmla="*/ 1313675 w 1485304"/>
                <a:gd name="connsiteY17" fmla="*/ 731179 h 990930"/>
                <a:gd name="connsiteX18" fmla="*/ 529272 w 1485304"/>
                <a:gd name="connsiteY18" fmla="*/ 964133 h 990930"/>
                <a:gd name="connsiteX19" fmla="*/ 198305 w 1485304"/>
                <a:gd name="connsiteY19" fmla="*/ 781041 h 990930"/>
                <a:gd name="connsiteX20" fmla="*/ 116117 w 1485304"/>
                <a:gd name="connsiteY20" fmla="*/ 691216 h 990930"/>
                <a:gd name="connsiteX21" fmla="*/ 116117 w 1485304"/>
                <a:gd name="connsiteY21" fmla="*/ 691216 h 990930"/>
                <a:gd name="connsiteX22" fmla="*/ 115120 w 1485304"/>
                <a:gd name="connsiteY22" fmla="*/ 690126 h 990930"/>
                <a:gd name="connsiteX23" fmla="*/ 645627 w 1485304"/>
                <a:gd name="connsiteY23" fmla="*/ 260118 h 990930"/>
                <a:gd name="connsiteX24" fmla="*/ 721747 w 1485304"/>
                <a:gd name="connsiteY24" fmla="*/ 231107 h 990930"/>
                <a:gd name="connsiteX25" fmla="*/ 752042 w 1485304"/>
                <a:gd name="connsiteY25" fmla="*/ 234256 h 990930"/>
                <a:gd name="connsiteX26" fmla="*/ 115119 w 1485304"/>
                <a:gd name="connsiteY26" fmla="*/ 690126 h 990930"/>
                <a:gd name="connsiteX27" fmla="*/ 116117 w 1485304"/>
                <a:gd name="connsiteY27" fmla="*/ 691216 h 990930"/>
                <a:gd name="connsiteX28" fmla="*/ 115457 w 1485304"/>
                <a:gd name="connsiteY28" fmla="*/ 691751 h 990930"/>
                <a:gd name="connsiteX29" fmla="*/ 50782 w 1485304"/>
                <a:gd name="connsiteY29" fmla="*/ 594441 h 990930"/>
                <a:gd name="connsiteX30" fmla="*/ 0 w 1485304"/>
                <a:gd name="connsiteY30" fmla="*/ 485475 h 990930"/>
                <a:gd name="connsiteX31" fmla="*/ 499996 w 1485304"/>
                <a:gd name="connsiteY31" fmla="*/ 80360 h 990930"/>
                <a:gd name="connsiteX32" fmla="*/ 500518 w 1485304"/>
                <a:gd name="connsiteY32" fmla="*/ 81274 h 990930"/>
                <a:gd name="connsiteX33" fmla="*/ 710672 w 1485304"/>
                <a:gd name="connsiteY33" fmla="*/ 501 h 990930"/>
                <a:gd name="connsiteX0" fmla="*/ 697070 w 1485304"/>
                <a:gd name="connsiteY0" fmla="*/ 237846 h 990930"/>
                <a:gd name="connsiteX1" fmla="*/ 682016 w 1485304"/>
                <a:gd name="connsiteY1" fmla="*/ 241002 h 990930"/>
                <a:gd name="connsiteX2" fmla="*/ 682016 w 1485304"/>
                <a:gd name="connsiteY2" fmla="*/ 241003 h 990930"/>
                <a:gd name="connsiteX3" fmla="*/ 697070 w 1485304"/>
                <a:gd name="connsiteY3" fmla="*/ 237846 h 990930"/>
                <a:gd name="connsiteX4" fmla="*/ 710672 w 1485304"/>
                <a:gd name="connsiteY4" fmla="*/ 501 h 990930"/>
                <a:gd name="connsiteX5" fmla="*/ 927947 w 1485304"/>
                <a:gd name="connsiteY5" fmla="*/ 58915 h 990930"/>
                <a:gd name="connsiteX6" fmla="*/ 1485304 w 1485304"/>
                <a:gd name="connsiteY6" fmla="*/ 421276 h 990930"/>
                <a:gd name="connsiteX7" fmla="*/ 1444502 w 1485304"/>
                <a:gd name="connsiteY7" fmla="*/ 533386 h 990930"/>
                <a:gd name="connsiteX8" fmla="*/ 1388535 w 1485304"/>
                <a:gd name="connsiteY8" fmla="*/ 636054 h 990930"/>
                <a:gd name="connsiteX9" fmla="*/ 1387241 w 1485304"/>
                <a:gd name="connsiteY9" fmla="*/ 635213 h 990930"/>
                <a:gd name="connsiteX10" fmla="*/ 1387241 w 1485304"/>
                <a:gd name="connsiteY10" fmla="*/ 635213 h 990930"/>
                <a:gd name="connsiteX11" fmla="*/ 800334 w 1485304"/>
                <a:gd name="connsiteY11" fmla="*/ 253892 h 990930"/>
                <a:gd name="connsiteX12" fmla="*/ 721814 w 1485304"/>
                <a:gd name="connsiteY12" fmla="*/ 232657 h 990930"/>
                <a:gd name="connsiteX13" fmla="*/ 721813 w 1485304"/>
                <a:gd name="connsiteY13" fmla="*/ 232657 h 990930"/>
                <a:gd name="connsiteX14" fmla="*/ 762279 w 1485304"/>
                <a:gd name="connsiteY14" fmla="*/ 236892 h 990930"/>
                <a:gd name="connsiteX15" fmla="*/ 800333 w 1485304"/>
                <a:gd name="connsiteY15" fmla="*/ 253892 h 990930"/>
                <a:gd name="connsiteX16" fmla="*/ 1387241 w 1485304"/>
                <a:gd name="connsiteY16" fmla="*/ 635213 h 990930"/>
                <a:gd name="connsiteX17" fmla="*/ 1313675 w 1485304"/>
                <a:gd name="connsiteY17" fmla="*/ 731179 h 990930"/>
                <a:gd name="connsiteX18" fmla="*/ 529272 w 1485304"/>
                <a:gd name="connsiteY18" fmla="*/ 964133 h 990930"/>
                <a:gd name="connsiteX19" fmla="*/ 198305 w 1485304"/>
                <a:gd name="connsiteY19" fmla="*/ 781041 h 990930"/>
                <a:gd name="connsiteX20" fmla="*/ 116117 w 1485304"/>
                <a:gd name="connsiteY20" fmla="*/ 691216 h 990930"/>
                <a:gd name="connsiteX21" fmla="*/ 116117 w 1485304"/>
                <a:gd name="connsiteY21" fmla="*/ 691216 h 990930"/>
                <a:gd name="connsiteX22" fmla="*/ 115120 w 1485304"/>
                <a:gd name="connsiteY22" fmla="*/ 690126 h 990930"/>
                <a:gd name="connsiteX23" fmla="*/ 645627 w 1485304"/>
                <a:gd name="connsiteY23" fmla="*/ 260118 h 990930"/>
                <a:gd name="connsiteX24" fmla="*/ 721747 w 1485304"/>
                <a:gd name="connsiteY24" fmla="*/ 231107 h 990930"/>
                <a:gd name="connsiteX25" fmla="*/ 115119 w 1485304"/>
                <a:gd name="connsiteY25" fmla="*/ 690126 h 990930"/>
                <a:gd name="connsiteX26" fmla="*/ 116117 w 1485304"/>
                <a:gd name="connsiteY26" fmla="*/ 691216 h 990930"/>
                <a:gd name="connsiteX27" fmla="*/ 115457 w 1485304"/>
                <a:gd name="connsiteY27" fmla="*/ 691751 h 990930"/>
                <a:gd name="connsiteX28" fmla="*/ 50782 w 1485304"/>
                <a:gd name="connsiteY28" fmla="*/ 594441 h 990930"/>
                <a:gd name="connsiteX29" fmla="*/ 0 w 1485304"/>
                <a:gd name="connsiteY29" fmla="*/ 485475 h 990930"/>
                <a:gd name="connsiteX30" fmla="*/ 499996 w 1485304"/>
                <a:gd name="connsiteY30" fmla="*/ 80360 h 990930"/>
                <a:gd name="connsiteX31" fmla="*/ 500518 w 1485304"/>
                <a:gd name="connsiteY31" fmla="*/ 81274 h 990930"/>
                <a:gd name="connsiteX32" fmla="*/ 710672 w 1485304"/>
                <a:gd name="connsiteY32" fmla="*/ 501 h 990930"/>
                <a:gd name="connsiteX0" fmla="*/ 697070 w 1485304"/>
                <a:gd name="connsiteY0" fmla="*/ 237846 h 990930"/>
                <a:gd name="connsiteX1" fmla="*/ 682016 w 1485304"/>
                <a:gd name="connsiteY1" fmla="*/ 241002 h 990930"/>
                <a:gd name="connsiteX2" fmla="*/ 682016 w 1485304"/>
                <a:gd name="connsiteY2" fmla="*/ 241003 h 990930"/>
                <a:gd name="connsiteX3" fmla="*/ 697070 w 1485304"/>
                <a:gd name="connsiteY3" fmla="*/ 237846 h 990930"/>
                <a:gd name="connsiteX4" fmla="*/ 710672 w 1485304"/>
                <a:gd name="connsiteY4" fmla="*/ 501 h 990930"/>
                <a:gd name="connsiteX5" fmla="*/ 927947 w 1485304"/>
                <a:gd name="connsiteY5" fmla="*/ 58915 h 990930"/>
                <a:gd name="connsiteX6" fmla="*/ 1485304 w 1485304"/>
                <a:gd name="connsiteY6" fmla="*/ 421276 h 990930"/>
                <a:gd name="connsiteX7" fmla="*/ 1444502 w 1485304"/>
                <a:gd name="connsiteY7" fmla="*/ 533386 h 990930"/>
                <a:gd name="connsiteX8" fmla="*/ 1388535 w 1485304"/>
                <a:gd name="connsiteY8" fmla="*/ 636054 h 990930"/>
                <a:gd name="connsiteX9" fmla="*/ 1387241 w 1485304"/>
                <a:gd name="connsiteY9" fmla="*/ 635213 h 990930"/>
                <a:gd name="connsiteX10" fmla="*/ 1387241 w 1485304"/>
                <a:gd name="connsiteY10" fmla="*/ 635213 h 990930"/>
                <a:gd name="connsiteX11" fmla="*/ 800334 w 1485304"/>
                <a:gd name="connsiteY11" fmla="*/ 253892 h 990930"/>
                <a:gd name="connsiteX12" fmla="*/ 721814 w 1485304"/>
                <a:gd name="connsiteY12" fmla="*/ 232657 h 990930"/>
                <a:gd name="connsiteX13" fmla="*/ 721813 w 1485304"/>
                <a:gd name="connsiteY13" fmla="*/ 232657 h 990930"/>
                <a:gd name="connsiteX14" fmla="*/ 762279 w 1485304"/>
                <a:gd name="connsiteY14" fmla="*/ 236892 h 990930"/>
                <a:gd name="connsiteX15" fmla="*/ 800333 w 1485304"/>
                <a:gd name="connsiteY15" fmla="*/ 253892 h 990930"/>
                <a:gd name="connsiteX16" fmla="*/ 1387241 w 1485304"/>
                <a:gd name="connsiteY16" fmla="*/ 635213 h 990930"/>
                <a:gd name="connsiteX17" fmla="*/ 1313675 w 1485304"/>
                <a:gd name="connsiteY17" fmla="*/ 731179 h 990930"/>
                <a:gd name="connsiteX18" fmla="*/ 529272 w 1485304"/>
                <a:gd name="connsiteY18" fmla="*/ 964133 h 990930"/>
                <a:gd name="connsiteX19" fmla="*/ 198305 w 1485304"/>
                <a:gd name="connsiteY19" fmla="*/ 781041 h 990930"/>
                <a:gd name="connsiteX20" fmla="*/ 116117 w 1485304"/>
                <a:gd name="connsiteY20" fmla="*/ 691216 h 990930"/>
                <a:gd name="connsiteX21" fmla="*/ 116117 w 1485304"/>
                <a:gd name="connsiteY21" fmla="*/ 691216 h 990930"/>
                <a:gd name="connsiteX22" fmla="*/ 115120 w 1485304"/>
                <a:gd name="connsiteY22" fmla="*/ 690126 h 990930"/>
                <a:gd name="connsiteX23" fmla="*/ 645627 w 1485304"/>
                <a:gd name="connsiteY23" fmla="*/ 260118 h 990930"/>
                <a:gd name="connsiteX24" fmla="*/ 115119 w 1485304"/>
                <a:gd name="connsiteY24" fmla="*/ 690126 h 990930"/>
                <a:gd name="connsiteX25" fmla="*/ 116117 w 1485304"/>
                <a:gd name="connsiteY25" fmla="*/ 691216 h 990930"/>
                <a:gd name="connsiteX26" fmla="*/ 115457 w 1485304"/>
                <a:gd name="connsiteY26" fmla="*/ 691751 h 990930"/>
                <a:gd name="connsiteX27" fmla="*/ 50782 w 1485304"/>
                <a:gd name="connsiteY27" fmla="*/ 594441 h 990930"/>
                <a:gd name="connsiteX28" fmla="*/ 0 w 1485304"/>
                <a:gd name="connsiteY28" fmla="*/ 485475 h 990930"/>
                <a:gd name="connsiteX29" fmla="*/ 499996 w 1485304"/>
                <a:gd name="connsiteY29" fmla="*/ 80360 h 990930"/>
                <a:gd name="connsiteX30" fmla="*/ 500518 w 1485304"/>
                <a:gd name="connsiteY30" fmla="*/ 81274 h 990930"/>
                <a:gd name="connsiteX31" fmla="*/ 710672 w 1485304"/>
                <a:gd name="connsiteY31" fmla="*/ 501 h 990930"/>
                <a:gd name="connsiteX0" fmla="*/ 697070 w 1485304"/>
                <a:gd name="connsiteY0" fmla="*/ 237846 h 990930"/>
                <a:gd name="connsiteX1" fmla="*/ 682016 w 1485304"/>
                <a:gd name="connsiteY1" fmla="*/ 241002 h 990930"/>
                <a:gd name="connsiteX2" fmla="*/ 682016 w 1485304"/>
                <a:gd name="connsiteY2" fmla="*/ 241003 h 990930"/>
                <a:gd name="connsiteX3" fmla="*/ 697070 w 1485304"/>
                <a:gd name="connsiteY3" fmla="*/ 237846 h 990930"/>
                <a:gd name="connsiteX4" fmla="*/ 710672 w 1485304"/>
                <a:gd name="connsiteY4" fmla="*/ 501 h 990930"/>
                <a:gd name="connsiteX5" fmla="*/ 927947 w 1485304"/>
                <a:gd name="connsiteY5" fmla="*/ 58915 h 990930"/>
                <a:gd name="connsiteX6" fmla="*/ 1485304 w 1485304"/>
                <a:gd name="connsiteY6" fmla="*/ 421276 h 990930"/>
                <a:gd name="connsiteX7" fmla="*/ 1444502 w 1485304"/>
                <a:gd name="connsiteY7" fmla="*/ 533386 h 990930"/>
                <a:gd name="connsiteX8" fmla="*/ 1388535 w 1485304"/>
                <a:gd name="connsiteY8" fmla="*/ 636054 h 990930"/>
                <a:gd name="connsiteX9" fmla="*/ 1387241 w 1485304"/>
                <a:gd name="connsiteY9" fmla="*/ 635213 h 990930"/>
                <a:gd name="connsiteX10" fmla="*/ 1387241 w 1485304"/>
                <a:gd name="connsiteY10" fmla="*/ 635213 h 990930"/>
                <a:gd name="connsiteX11" fmla="*/ 800334 w 1485304"/>
                <a:gd name="connsiteY11" fmla="*/ 253892 h 990930"/>
                <a:gd name="connsiteX12" fmla="*/ 721814 w 1485304"/>
                <a:gd name="connsiteY12" fmla="*/ 232657 h 990930"/>
                <a:gd name="connsiteX13" fmla="*/ 721813 w 1485304"/>
                <a:gd name="connsiteY13" fmla="*/ 232657 h 990930"/>
                <a:gd name="connsiteX14" fmla="*/ 762279 w 1485304"/>
                <a:gd name="connsiteY14" fmla="*/ 236892 h 990930"/>
                <a:gd name="connsiteX15" fmla="*/ 800333 w 1485304"/>
                <a:gd name="connsiteY15" fmla="*/ 253892 h 990930"/>
                <a:gd name="connsiteX16" fmla="*/ 1387241 w 1485304"/>
                <a:gd name="connsiteY16" fmla="*/ 635213 h 990930"/>
                <a:gd name="connsiteX17" fmla="*/ 1313675 w 1485304"/>
                <a:gd name="connsiteY17" fmla="*/ 731179 h 990930"/>
                <a:gd name="connsiteX18" fmla="*/ 529272 w 1485304"/>
                <a:gd name="connsiteY18" fmla="*/ 964133 h 990930"/>
                <a:gd name="connsiteX19" fmla="*/ 198305 w 1485304"/>
                <a:gd name="connsiteY19" fmla="*/ 781041 h 990930"/>
                <a:gd name="connsiteX20" fmla="*/ 116117 w 1485304"/>
                <a:gd name="connsiteY20" fmla="*/ 691216 h 990930"/>
                <a:gd name="connsiteX21" fmla="*/ 116117 w 1485304"/>
                <a:gd name="connsiteY21" fmla="*/ 691216 h 990930"/>
                <a:gd name="connsiteX22" fmla="*/ 115120 w 1485304"/>
                <a:gd name="connsiteY22" fmla="*/ 690126 h 990930"/>
                <a:gd name="connsiteX23" fmla="*/ 115119 w 1485304"/>
                <a:gd name="connsiteY23" fmla="*/ 690126 h 990930"/>
                <a:gd name="connsiteX24" fmla="*/ 116117 w 1485304"/>
                <a:gd name="connsiteY24" fmla="*/ 691216 h 990930"/>
                <a:gd name="connsiteX25" fmla="*/ 115457 w 1485304"/>
                <a:gd name="connsiteY25" fmla="*/ 691751 h 990930"/>
                <a:gd name="connsiteX26" fmla="*/ 50782 w 1485304"/>
                <a:gd name="connsiteY26" fmla="*/ 594441 h 990930"/>
                <a:gd name="connsiteX27" fmla="*/ 0 w 1485304"/>
                <a:gd name="connsiteY27" fmla="*/ 485475 h 990930"/>
                <a:gd name="connsiteX28" fmla="*/ 499996 w 1485304"/>
                <a:gd name="connsiteY28" fmla="*/ 80360 h 990930"/>
                <a:gd name="connsiteX29" fmla="*/ 500518 w 1485304"/>
                <a:gd name="connsiteY29" fmla="*/ 81274 h 990930"/>
                <a:gd name="connsiteX30" fmla="*/ 710672 w 1485304"/>
                <a:gd name="connsiteY30" fmla="*/ 501 h 990930"/>
                <a:gd name="connsiteX0" fmla="*/ 697070 w 1485304"/>
                <a:gd name="connsiteY0" fmla="*/ 237846 h 990930"/>
                <a:gd name="connsiteX1" fmla="*/ 682016 w 1485304"/>
                <a:gd name="connsiteY1" fmla="*/ 241002 h 990930"/>
                <a:gd name="connsiteX2" fmla="*/ 682016 w 1485304"/>
                <a:gd name="connsiteY2" fmla="*/ 241003 h 990930"/>
                <a:gd name="connsiteX3" fmla="*/ 697070 w 1485304"/>
                <a:gd name="connsiteY3" fmla="*/ 237846 h 990930"/>
                <a:gd name="connsiteX4" fmla="*/ 710672 w 1485304"/>
                <a:gd name="connsiteY4" fmla="*/ 501 h 990930"/>
                <a:gd name="connsiteX5" fmla="*/ 927947 w 1485304"/>
                <a:gd name="connsiteY5" fmla="*/ 58915 h 990930"/>
                <a:gd name="connsiteX6" fmla="*/ 1485304 w 1485304"/>
                <a:gd name="connsiteY6" fmla="*/ 421276 h 990930"/>
                <a:gd name="connsiteX7" fmla="*/ 1444502 w 1485304"/>
                <a:gd name="connsiteY7" fmla="*/ 533386 h 990930"/>
                <a:gd name="connsiteX8" fmla="*/ 1388535 w 1485304"/>
                <a:gd name="connsiteY8" fmla="*/ 636054 h 990930"/>
                <a:gd name="connsiteX9" fmla="*/ 1387241 w 1485304"/>
                <a:gd name="connsiteY9" fmla="*/ 635213 h 990930"/>
                <a:gd name="connsiteX10" fmla="*/ 1387241 w 1485304"/>
                <a:gd name="connsiteY10" fmla="*/ 635213 h 990930"/>
                <a:gd name="connsiteX11" fmla="*/ 800334 w 1485304"/>
                <a:gd name="connsiteY11" fmla="*/ 253892 h 990930"/>
                <a:gd name="connsiteX12" fmla="*/ 721814 w 1485304"/>
                <a:gd name="connsiteY12" fmla="*/ 232657 h 990930"/>
                <a:gd name="connsiteX13" fmla="*/ 721813 w 1485304"/>
                <a:gd name="connsiteY13" fmla="*/ 232657 h 990930"/>
                <a:gd name="connsiteX14" fmla="*/ 800333 w 1485304"/>
                <a:gd name="connsiteY14" fmla="*/ 253892 h 990930"/>
                <a:gd name="connsiteX15" fmla="*/ 1387241 w 1485304"/>
                <a:gd name="connsiteY15" fmla="*/ 635213 h 990930"/>
                <a:gd name="connsiteX16" fmla="*/ 1313675 w 1485304"/>
                <a:gd name="connsiteY16" fmla="*/ 731179 h 990930"/>
                <a:gd name="connsiteX17" fmla="*/ 529272 w 1485304"/>
                <a:gd name="connsiteY17" fmla="*/ 964133 h 990930"/>
                <a:gd name="connsiteX18" fmla="*/ 198305 w 1485304"/>
                <a:gd name="connsiteY18" fmla="*/ 781041 h 990930"/>
                <a:gd name="connsiteX19" fmla="*/ 116117 w 1485304"/>
                <a:gd name="connsiteY19" fmla="*/ 691216 h 990930"/>
                <a:gd name="connsiteX20" fmla="*/ 116117 w 1485304"/>
                <a:gd name="connsiteY20" fmla="*/ 691216 h 990930"/>
                <a:gd name="connsiteX21" fmla="*/ 115120 w 1485304"/>
                <a:gd name="connsiteY21" fmla="*/ 690126 h 990930"/>
                <a:gd name="connsiteX22" fmla="*/ 115119 w 1485304"/>
                <a:gd name="connsiteY22" fmla="*/ 690126 h 990930"/>
                <a:gd name="connsiteX23" fmla="*/ 116117 w 1485304"/>
                <a:gd name="connsiteY23" fmla="*/ 691216 h 990930"/>
                <a:gd name="connsiteX24" fmla="*/ 115457 w 1485304"/>
                <a:gd name="connsiteY24" fmla="*/ 691751 h 990930"/>
                <a:gd name="connsiteX25" fmla="*/ 50782 w 1485304"/>
                <a:gd name="connsiteY25" fmla="*/ 594441 h 990930"/>
                <a:gd name="connsiteX26" fmla="*/ 0 w 1485304"/>
                <a:gd name="connsiteY26" fmla="*/ 485475 h 990930"/>
                <a:gd name="connsiteX27" fmla="*/ 499996 w 1485304"/>
                <a:gd name="connsiteY27" fmla="*/ 80360 h 990930"/>
                <a:gd name="connsiteX28" fmla="*/ 500518 w 1485304"/>
                <a:gd name="connsiteY28" fmla="*/ 81274 h 990930"/>
                <a:gd name="connsiteX29" fmla="*/ 710672 w 1485304"/>
                <a:gd name="connsiteY29" fmla="*/ 501 h 990930"/>
                <a:gd name="connsiteX0" fmla="*/ 697070 w 1485304"/>
                <a:gd name="connsiteY0" fmla="*/ 237846 h 990930"/>
                <a:gd name="connsiteX1" fmla="*/ 682016 w 1485304"/>
                <a:gd name="connsiteY1" fmla="*/ 241002 h 990930"/>
                <a:gd name="connsiteX2" fmla="*/ 682016 w 1485304"/>
                <a:gd name="connsiteY2" fmla="*/ 241003 h 990930"/>
                <a:gd name="connsiteX3" fmla="*/ 697070 w 1485304"/>
                <a:gd name="connsiteY3" fmla="*/ 237846 h 990930"/>
                <a:gd name="connsiteX4" fmla="*/ 710672 w 1485304"/>
                <a:gd name="connsiteY4" fmla="*/ 501 h 990930"/>
                <a:gd name="connsiteX5" fmla="*/ 927947 w 1485304"/>
                <a:gd name="connsiteY5" fmla="*/ 58915 h 990930"/>
                <a:gd name="connsiteX6" fmla="*/ 1485304 w 1485304"/>
                <a:gd name="connsiteY6" fmla="*/ 421276 h 990930"/>
                <a:gd name="connsiteX7" fmla="*/ 1444502 w 1485304"/>
                <a:gd name="connsiteY7" fmla="*/ 533386 h 990930"/>
                <a:gd name="connsiteX8" fmla="*/ 1388535 w 1485304"/>
                <a:gd name="connsiteY8" fmla="*/ 636054 h 990930"/>
                <a:gd name="connsiteX9" fmla="*/ 1387241 w 1485304"/>
                <a:gd name="connsiteY9" fmla="*/ 635213 h 990930"/>
                <a:gd name="connsiteX10" fmla="*/ 1387241 w 1485304"/>
                <a:gd name="connsiteY10" fmla="*/ 635213 h 990930"/>
                <a:gd name="connsiteX11" fmla="*/ 800334 w 1485304"/>
                <a:gd name="connsiteY11" fmla="*/ 253892 h 990930"/>
                <a:gd name="connsiteX12" fmla="*/ 721814 w 1485304"/>
                <a:gd name="connsiteY12" fmla="*/ 232657 h 990930"/>
                <a:gd name="connsiteX13" fmla="*/ 800333 w 1485304"/>
                <a:gd name="connsiteY13" fmla="*/ 253892 h 990930"/>
                <a:gd name="connsiteX14" fmla="*/ 1387241 w 1485304"/>
                <a:gd name="connsiteY14" fmla="*/ 635213 h 990930"/>
                <a:gd name="connsiteX15" fmla="*/ 1313675 w 1485304"/>
                <a:gd name="connsiteY15" fmla="*/ 731179 h 990930"/>
                <a:gd name="connsiteX16" fmla="*/ 529272 w 1485304"/>
                <a:gd name="connsiteY16" fmla="*/ 964133 h 990930"/>
                <a:gd name="connsiteX17" fmla="*/ 198305 w 1485304"/>
                <a:gd name="connsiteY17" fmla="*/ 781041 h 990930"/>
                <a:gd name="connsiteX18" fmla="*/ 116117 w 1485304"/>
                <a:gd name="connsiteY18" fmla="*/ 691216 h 990930"/>
                <a:gd name="connsiteX19" fmla="*/ 116117 w 1485304"/>
                <a:gd name="connsiteY19" fmla="*/ 691216 h 990930"/>
                <a:gd name="connsiteX20" fmla="*/ 115120 w 1485304"/>
                <a:gd name="connsiteY20" fmla="*/ 690126 h 990930"/>
                <a:gd name="connsiteX21" fmla="*/ 115119 w 1485304"/>
                <a:gd name="connsiteY21" fmla="*/ 690126 h 990930"/>
                <a:gd name="connsiteX22" fmla="*/ 116117 w 1485304"/>
                <a:gd name="connsiteY22" fmla="*/ 691216 h 990930"/>
                <a:gd name="connsiteX23" fmla="*/ 115457 w 1485304"/>
                <a:gd name="connsiteY23" fmla="*/ 691751 h 990930"/>
                <a:gd name="connsiteX24" fmla="*/ 50782 w 1485304"/>
                <a:gd name="connsiteY24" fmla="*/ 594441 h 990930"/>
                <a:gd name="connsiteX25" fmla="*/ 0 w 1485304"/>
                <a:gd name="connsiteY25" fmla="*/ 485475 h 990930"/>
                <a:gd name="connsiteX26" fmla="*/ 499996 w 1485304"/>
                <a:gd name="connsiteY26" fmla="*/ 80360 h 990930"/>
                <a:gd name="connsiteX27" fmla="*/ 500518 w 1485304"/>
                <a:gd name="connsiteY27" fmla="*/ 81274 h 990930"/>
                <a:gd name="connsiteX28" fmla="*/ 710672 w 1485304"/>
                <a:gd name="connsiteY28" fmla="*/ 501 h 990930"/>
                <a:gd name="connsiteX0" fmla="*/ 697070 w 1485304"/>
                <a:gd name="connsiteY0" fmla="*/ 237846 h 990930"/>
                <a:gd name="connsiteX1" fmla="*/ 682016 w 1485304"/>
                <a:gd name="connsiteY1" fmla="*/ 241002 h 990930"/>
                <a:gd name="connsiteX2" fmla="*/ 682016 w 1485304"/>
                <a:gd name="connsiteY2" fmla="*/ 241003 h 990930"/>
                <a:gd name="connsiteX3" fmla="*/ 697070 w 1485304"/>
                <a:gd name="connsiteY3" fmla="*/ 237846 h 990930"/>
                <a:gd name="connsiteX4" fmla="*/ 710672 w 1485304"/>
                <a:gd name="connsiteY4" fmla="*/ 501 h 990930"/>
                <a:gd name="connsiteX5" fmla="*/ 927947 w 1485304"/>
                <a:gd name="connsiteY5" fmla="*/ 58915 h 990930"/>
                <a:gd name="connsiteX6" fmla="*/ 1485304 w 1485304"/>
                <a:gd name="connsiteY6" fmla="*/ 421276 h 990930"/>
                <a:gd name="connsiteX7" fmla="*/ 1444502 w 1485304"/>
                <a:gd name="connsiteY7" fmla="*/ 533386 h 990930"/>
                <a:gd name="connsiteX8" fmla="*/ 1388535 w 1485304"/>
                <a:gd name="connsiteY8" fmla="*/ 636054 h 990930"/>
                <a:gd name="connsiteX9" fmla="*/ 1387241 w 1485304"/>
                <a:gd name="connsiteY9" fmla="*/ 635213 h 990930"/>
                <a:gd name="connsiteX10" fmla="*/ 1387241 w 1485304"/>
                <a:gd name="connsiteY10" fmla="*/ 635213 h 990930"/>
                <a:gd name="connsiteX11" fmla="*/ 800334 w 1485304"/>
                <a:gd name="connsiteY11" fmla="*/ 253892 h 990930"/>
                <a:gd name="connsiteX12" fmla="*/ 721814 w 1485304"/>
                <a:gd name="connsiteY12" fmla="*/ 232657 h 990930"/>
                <a:gd name="connsiteX13" fmla="*/ 1387241 w 1485304"/>
                <a:gd name="connsiteY13" fmla="*/ 635213 h 990930"/>
                <a:gd name="connsiteX14" fmla="*/ 1313675 w 1485304"/>
                <a:gd name="connsiteY14" fmla="*/ 731179 h 990930"/>
                <a:gd name="connsiteX15" fmla="*/ 529272 w 1485304"/>
                <a:gd name="connsiteY15" fmla="*/ 964133 h 990930"/>
                <a:gd name="connsiteX16" fmla="*/ 198305 w 1485304"/>
                <a:gd name="connsiteY16" fmla="*/ 781041 h 990930"/>
                <a:gd name="connsiteX17" fmla="*/ 116117 w 1485304"/>
                <a:gd name="connsiteY17" fmla="*/ 691216 h 990930"/>
                <a:gd name="connsiteX18" fmla="*/ 116117 w 1485304"/>
                <a:gd name="connsiteY18" fmla="*/ 691216 h 990930"/>
                <a:gd name="connsiteX19" fmla="*/ 115120 w 1485304"/>
                <a:gd name="connsiteY19" fmla="*/ 690126 h 990930"/>
                <a:gd name="connsiteX20" fmla="*/ 115119 w 1485304"/>
                <a:gd name="connsiteY20" fmla="*/ 690126 h 990930"/>
                <a:gd name="connsiteX21" fmla="*/ 116117 w 1485304"/>
                <a:gd name="connsiteY21" fmla="*/ 691216 h 990930"/>
                <a:gd name="connsiteX22" fmla="*/ 115457 w 1485304"/>
                <a:gd name="connsiteY22" fmla="*/ 691751 h 990930"/>
                <a:gd name="connsiteX23" fmla="*/ 50782 w 1485304"/>
                <a:gd name="connsiteY23" fmla="*/ 594441 h 990930"/>
                <a:gd name="connsiteX24" fmla="*/ 0 w 1485304"/>
                <a:gd name="connsiteY24" fmla="*/ 485475 h 990930"/>
                <a:gd name="connsiteX25" fmla="*/ 499996 w 1485304"/>
                <a:gd name="connsiteY25" fmla="*/ 80360 h 990930"/>
                <a:gd name="connsiteX26" fmla="*/ 500518 w 1485304"/>
                <a:gd name="connsiteY26" fmla="*/ 81274 h 990930"/>
                <a:gd name="connsiteX27" fmla="*/ 710672 w 1485304"/>
                <a:gd name="connsiteY27" fmla="*/ 501 h 990930"/>
                <a:gd name="connsiteX0" fmla="*/ 697070 w 1485304"/>
                <a:gd name="connsiteY0" fmla="*/ 237846 h 990930"/>
                <a:gd name="connsiteX1" fmla="*/ 682016 w 1485304"/>
                <a:gd name="connsiteY1" fmla="*/ 241002 h 990930"/>
                <a:gd name="connsiteX2" fmla="*/ 682016 w 1485304"/>
                <a:gd name="connsiteY2" fmla="*/ 241003 h 990930"/>
                <a:gd name="connsiteX3" fmla="*/ 697070 w 1485304"/>
                <a:gd name="connsiteY3" fmla="*/ 237846 h 990930"/>
                <a:gd name="connsiteX4" fmla="*/ 710672 w 1485304"/>
                <a:gd name="connsiteY4" fmla="*/ 501 h 990930"/>
                <a:gd name="connsiteX5" fmla="*/ 927947 w 1485304"/>
                <a:gd name="connsiteY5" fmla="*/ 58915 h 990930"/>
                <a:gd name="connsiteX6" fmla="*/ 1485304 w 1485304"/>
                <a:gd name="connsiteY6" fmla="*/ 421276 h 990930"/>
                <a:gd name="connsiteX7" fmla="*/ 1444502 w 1485304"/>
                <a:gd name="connsiteY7" fmla="*/ 533386 h 990930"/>
                <a:gd name="connsiteX8" fmla="*/ 1388535 w 1485304"/>
                <a:gd name="connsiteY8" fmla="*/ 636054 h 990930"/>
                <a:gd name="connsiteX9" fmla="*/ 1387241 w 1485304"/>
                <a:gd name="connsiteY9" fmla="*/ 635213 h 990930"/>
                <a:gd name="connsiteX10" fmla="*/ 1387241 w 1485304"/>
                <a:gd name="connsiteY10" fmla="*/ 635213 h 990930"/>
                <a:gd name="connsiteX11" fmla="*/ 800334 w 1485304"/>
                <a:gd name="connsiteY11" fmla="*/ 253892 h 990930"/>
                <a:gd name="connsiteX12" fmla="*/ 1387241 w 1485304"/>
                <a:gd name="connsiteY12" fmla="*/ 635213 h 990930"/>
                <a:gd name="connsiteX13" fmla="*/ 1313675 w 1485304"/>
                <a:gd name="connsiteY13" fmla="*/ 731179 h 990930"/>
                <a:gd name="connsiteX14" fmla="*/ 529272 w 1485304"/>
                <a:gd name="connsiteY14" fmla="*/ 964133 h 990930"/>
                <a:gd name="connsiteX15" fmla="*/ 198305 w 1485304"/>
                <a:gd name="connsiteY15" fmla="*/ 781041 h 990930"/>
                <a:gd name="connsiteX16" fmla="*/ 116117 w 1485304"/>
                <a:gd name="connsiteY16" fmla="*/ 691216 h 990930"/>
                <a:gd name="connsiteX17" fmla="*/ 116117 w 1485304"/>
                <a:gd name="connsiteY17" fmla="*/ 691216 h 990930"/>
                <a:gd name="connsiteX18" fmla="*/ 115120 w 1485304"/>
                <a:gd name="connsiteY18" fmla="*/ 690126 h 990930"/>
                <a:gd name="connsiteX19" fmla="*/ 115119 w 1485304"/>
                <a:gd name="connsiteY19" fmla="*/ 690126 h 990930"/>
                <a:gd name="connsiteX20" fmla="*/ 116117 w 1485304"/>
                <a:gd name="connsiteY20" fmla="*/ 691216 h 990930"/>
                <a:gd name="connsiteX21" fmla="*/ 115457 w 1485304"/>
                <a:gd name="connsiteY21" fmla="*/ 691751 h 990930"/>
                <a:gd name="connsiteX22" fmla="*/ 50782 w 1485304"/>
                <a:gd name="connsiteY22" fmla="*/ 594441 h 990930"/>
                <a:gd name="connsiteX23" fmla="*/ 0 w 1485304"/>
                <a:gd name="connsiteY23" fmla="*/ 485475 h 990930"/>
                <a:gd name="connsiteX24" fmla="*/ 499996 w 1485304"/>
                <a:gd name="connsiteY24" fmla="*/ 80360 h 990930"/>
                <a:gd name="connsiteX25" fmla="*/ 500518 w 1485304"/>
                <a:gd name="connsiteY25" fmla="*/ 81274 h 990930"/>
                <a:gd name="connsiteX26" fmla="*/ 710672 w 1485304"/>
                <a:gd name="connsiteY26" fmla="*/ 501 h 990930"/>
                <a:gd name="connsiteX0" fmla="*/ 697070 w 1485304"/>
                <a:gd name="connsiteY0" fmla="*/ 237846 h 990930"/>
                <a:gd name="connsiteX1" fmla="*/ 682016 w 1485304"/>
                <a:gd name="connsiteY1" fmla="*/ 241002 h 990930"/>
                <a:gd name="connsiteX2" fmla="*/ 682016 w 1485304"/>
                <a:gd name="connsiteY2" fmla="*/ 241003 h 990930"/>
                <a:gd name="connsiteX3" fmla="*/ 697070 w 1485304"/>
                <a:gd name="connsiteY3" fmla="*/ 237846 h 990930"/>
                <a:gd name="connsiteX4" fmla="*/ 710672 w 1485304"/>
                <a:gd name="connsiteY4" fmla="*/ 501 h 990930"/>
                <a:gd name="connsiteX5" fmla="*/ 927947 w 1485304"/>
                <a:gd name="connsiteY5" fmla="*/ 58915 h 990930"/>
                <a:gd name="connsiteX6" fmla="*/ 1485304 w 1485304"/>
                <a:gd name="connsiteY6" fmla="*/ 421276 h 990930"/>
                <a:gd name="connsiteX7" fmla="*/ 1444502 w 1485304"/>
                <a:gd name="connsiteY7" fmla="*/ 533386 h 990930"/>
                <a:gd name="connsiteX8" fmla="*/ 1388535 w 1485304"/>
                <a:gd name="connsiteY8" fmla="*/ 636054 h 990930"/>
                <a:gd name="connsiteX9" fmla="*/ 1387241 w 1485304"/>
                <a:gd name="connsiteY9" fmla="*/ 635213 h 990930"/>
                <a:gd name="connsiteX10" fmla="*/ 1387241 w 1485304"/>
                <a:gd name="connsiteY10" fmla="*/ 635213 h 990930"/>
                <a:gd name="connsiteX11" fmla="*/ 1387241 w 1485304"/>
                <a:gd name="connsiteY11" fmla="*/ 635213 h 990930"/>
                <a:gd name="connsiteX12" fmla="*/ 1313675 w 1485304"/>
                <a:gd name="connsiteY12" fmla="*/ 731179 h 990930"/>
                <a:gd name="connsiteX13" fmla="*/ 529272 w 1485304"/>
                <a:gd name="connsiteY13" fmla="*/ 964133 h 990930"/>
                <a:gd name="connsiteX14" fmla="*/ 198305 w 1485304"/>
                <a:gd name="connsiteY14" fmla="*/ 781041 h 990930"/>
                <a:gd name="connsiteX15" fmla="*/ 116117 w 1485304"/>
                <a:gd name="connsiteY15" fmla="*/ 691216 h 990930"/>
                <a:gd name="connsiteX16" fmla="*/ 116117 w 1485304"/>
                <a:gd name="connsiteY16" fmla="*/ 691216 h 990930"/>
                <a:gd name="connsiteX17" fmla="*/ 115120 w 1485304"/>
                <a:gd name="connsiteY17" fmla="*/ 690126 h 990930"/>
                <a:gd name="connsiteX18" fmla="*/ 115119 w 1485304"/>
                <a:gd name="connsiteY18" fmla="*/ 690126 h 990930"/>
                <a:gd name="connsiteX19" fmla="*/ 116117 w 1485304"/>
                <a:gd name="connsiteY19" fmla="*/ 691216 h 990930"/>
                <a:gd name="connsiteX20" fmla="*/ 115457 w 1485304"/>
                <a:gd name="connsiteY20" fmla="*/ 691751 h 990930"/>
                <a:gd name="connsiteX21" fmla="*/ 50782 w 1485304"/>
                <a:gd name="connsiteY21" fmla="*/ 594441 h 990930"/>
                <a:gd name="connsiteX22" fmla="*/ 0 w 1485304"/>
                <a:gd name="connsiteY22" fmla="*/ 485475 h 990930"/>
                <a:gd name="connsiteX23" fmla="*/ 499996 w 1485304"/>
                <a:gd name="connsiteY23" fmla="*/ 80360 h 990930"/>
                <a:gd name="connsiteX24" fmla="*/ 500518 w 1485304"/>
                <a:gd name="connsiteY24" fmla="*/ 81274 h 990930"/>
                <a:gd name="connsiteX25" fmla="*/ 710672 w 1485304"/>
                <a:gd name="connsiteY25" fmla="*/ 501 h 990930"/>
                <a:gd name="connsiteX0" fmla="*/ 682016 w 1485304"/>
                <a:gd name="connsiteY0" fmla="*/ 241003 h 990930"/>
                <a:gd name="connsiteX1" fmla="*/ 682016 w 1485304"/>
                <a:gd name="connsiteY1" fmla="*/ 241002 h 990930"/>
                <a:gd name="connsiteX2" fmla="*/ 682016 w 1485304"/>
                <a:gd name="connsiteY2" fmla="*/ 241003 h 990930"/>
                <a:gd name="connsiteX3" fmla="*/ 710672 w 1485304"/>
                <a:gd name="connsiteY3" fmla="*/ 501 h 990930"/>
                <a:gd name="connsiteX4" fmla="*/ 927947 w 1485304"/>
                <a:gd name="connsiteY4" fmla="*/ 58915 h 990930"/>
                <a:gd name="connsiteX5" fmla="*/ 1485304 w 1485304"/>
                <a:gd name="connsiteY5" fmla="*/ 421276 h 990930"/>
                <a:gd name="connsiteX6" fmla="*/ 1444502 w 1485304"/>
                <a:gd name="connsiteY6" fmla="*/ 533386 h 990930"/>
                <a:gd name="connsiteX7" fmla="*/ 1388535 w 1485304"/>
                <a:gd name="connsiteY7" fmla="*/ 636054 h 990930"/>
                <a:gd name="connsiteX8" fmla="*/ 1387241 w 1485304"/>
                <a:gd name="connsiteY8" fmla="*/ 635213 h 990930"/>
                <a:gd name="connsiteX9" fmla="*/ 1387241 w 1485304"/>
                <a:gd name="connsiteY9" fmla="*/ 635213 h 990930"/>
                <a:gd name="connsiteX10" fmla="*/ 1387241 w 1485304"/>
                <a:gd name="connsiteY10" fmla="*/ 635213 h 990930"/>
                <a:gd name="connsiteX11" fmla="*/ 1313675 w 1485304"/>
                <a:gd name="connsiteY11" fmla="*/ 731179 h 990930"/>
                <a:gd name="connsiteX12" fmla="*/ 529272 w 1485304"/>
                <a:gd name="connsiteY12" fmla="*/ 964133 h 990930"/>
                <a:gd name="connsiteX13" fmla="*/ 198305 w 1485304"/>
                <a:gd name="connsiteY13" fmla="*/ 781041 h 990930"/>
                <a:gd name="connsiteX14" fmla="*/ 116117 w 1485304"/>
                <a:gd name="connsiteY14" fmla="*/ 691216 h 990930"/>
                <a:gd name="connsiteX15" fmla="*/ 116117 w 1485304"/>
                <a:gd name="connsiteY15" fmla="*/ 691216 h 990930"/>
                <a:gd name="connsiteX16" fmla="*/ 115120 w 1485304"/>
                <a:gd name="connsiteY16" fmla="*/ 690126 h 990930"/>
                <a:gd name="connsiteX17" fmla="*/ 115119 w 1485304"/>
                <a:gd name="connsiteY17" fmla="*/ 690126 h 990930"/>
                <a:gd name="connsiteX18" fmla="*/ 116117 w 1485304"/>
                <a:gd name="connsiteY18" fmla="*/ 691216 h 990930"/>
                <a:gd name="connsiteX19" fmla="*/ 115457 w 1485304"/>
                <a:gd name="connsiteY19" fmla="*/ 691751 h 990930"/>
                <a:gd name="connsiteX20" fmla="*/ 50782 w 1485304"/>
                <a:gd name="connsiteY20" fmla="*/ 594441 h 990930"/>
                <a:gd name="connsiteX21" fmla="*/ 0 w 1485304"/>
                <a:gd name="connsiteY21" fmla="*/ 485475 h 990930"/>
                <a:gd name="connsiteX22" fmla="*/ 499996 w 1485304"/>
                <a:gd name="connsiteY22" fmla="*/ 80360 h 990930"/>
                <a:gd name="connsiteX23" fmla="*/ 500518 w 1485304"/>
                <a:gd name="connsiteY23" fmla="*/ 81274 h 990930"/>
                <a:gd name="connsiteX24" fmla="*/ 710672 w 1485304"/>
                <a:gd name="connsiteY24" fmla="*/ 501 h 990930"/>
                <a:gd name="connsiteX0" fmla="*/ 710672 w 1485304"/>
                <a:gd name="connsiteY0" fmla="*/ 501 h 990930"/>
                <a:gd name="connsiteX1" fmla="*/ 927947 w 1485304"/>
                <a:gd name="connsiteY1" fmla="*/ 58915 h 990930"/>
                <a:gd name="connsiteX2" fmla="*/ 1485304 w 1485304"/>
                <a:gd name="connsiteY2" fmla="*/ 421276 h 990930"/>
                <a:gd name="connsiteX3" fmla="*/ 1444502 w 1485304"/>
                <a:gd name="connsiteY3" fmla="*/ 533386 h 990930"/>
                <a:gd name="connsiteX4" fmla="*/ 1388535 w 1485304"/>
                <a:gd name="connsiteY4" fmla="*/ 636054 h 990930"/>
                <a:gd name="connsiteX5" fmla="*/ 1387241 w 1485304"/>
                <a:gd name="connsiteY5" fmla="*/ 635213 h 990930"/>
                <a:gd name="connsiteX6" fmla="*/ 1387241 w 1485304"/>
                <a:gd name="connsiteY6" fmla="*/ 635213 h 990930"/>
                <a:gd name="connsiteX7" fmla="*/ 1387241 w 1485304"/>
                <a:gd name="connsiteY7" fmla="*/ 635213 h 990930"/>
                <a:gd name="connsiteX8" fmla="*/ 1313675 w 1485304"/>
                <a:gd name="connsiteY8" fmla="*/ 731179 h 990930"/>
                <a:gd name="connsiteX9" fmla="*/ 529272 w 1485304"/>
                <a:gd name="connsiteY9" fmla="*/ 964133 h 990930"/>
                <a:gd name="connsiteX10" fmla="*/ 198305 w 1485304"/>
                <a:gd name="connsiteY10" fmla="*/ 781041 h 990930"/>
                <a:gd name="connsiteX11" fmla="*/ 116117 w 1485304"/>
                <a:gd name="connsiteY11" fmla="*/ 691216 h 990930"/>
                <a:gd name="connsiteX12" fmla="*/ 116117 w 1485304"/>
                <a:gd name="connsiteY12" fmla="*/ 691216 h 990930"/>
                <a:gd name="connsiteX13" fmla="*/ 115120 w 1485304"/>
                <a:gd name="connsiteY13" fmla="*/ 690126 h 990930"/>
                <a:gd name="connsiteX14" fmla="*/ 115119 w 1485304"/>
                <a:gd name="connsiteY14" fmla="*/ 690126 h 990930"/>
                <a:gd name="connsiteX15" fmla="*/ 116117 w 1485304"/>
                <a:gd name="connsiteY15" fmla="*/ 691216 h 990930"/>
                <a:gd name="connsiteX16" fmla="*/ 115457 w 1485304"/>
                <a:gd name="connsiteY16" fmla="*/ 691751 h 990930"/>
                <a:gd name="connsiteX17" fmla="*/ 50782 w 1485304"/>
                <a:gd name="connsiteY17" fmla="*/ 594441 h 990930"/>
                <a:gd name="connsiteX18" fmla="*/ 0 w 1485304"/>
                <a:gd name="connsiteY18" fmla="*/ 485475 h 990930"/>
                <a:gd name="connsiteX19" fmla="*/ 499996 w 1485304"/>
                <a:gd name="connsiteY19" fmla="*/ 80360 h 990930"/>
                <a:gd name="connsiteX20" fmla="*/ 500518 w 1485304"/>
                <a:gd name="connsiteY20" fmla="*/ 81274 h 990930"/>
                <a:gd name="connsiteX21" fmla="*/ 710672 w 1485304"/>
                <a:gd name="connsiteY21" fmla="*/ 501 h 990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485304" h="990930">
                  <a:moveTo>
                    <a:pt x="710672" y="501"/>
                  </a:moveTo>
                  <a:cubicBezTo>
                    <a:pt x="785653" y="-3441"/>
                    <a:pt x="861821" y="15816"/>
                    <a:pt x="927947" y="58915"/>
                  </a:cubicBezTo>
                  <a:lnTo>
                    <a:pt x="1485304" y="421276"/>
                  </a:lnTo>
                  <a:cubicBezTo>
                    <a:pt x="1474206" y="459830"/>
                    <a:pt x="1460954" y="497808"/>
                    <a:pt x="1444502" y="533386"/>
                  </a:cubicBezTo>
                  <a:cubicBezTo>
                    <a:pt x="1427850" y="569685"/>
                    <a:pt x="1409436" y="603970"/>
                    <a:pt x="1388535" y="636054"/>
                  </a:cubicBezTo>
                  <a:lnTo>
                    <a:pt x="1387241" y="635213"/>
                  </a:lnTo>
                  <a:lnTo>
                    <a:pt x="1387241" y="635213"/>
                  </a:lnTo>
                  <a:lnTo>
                    <a:pt x="1387241" y="635213"/>
                  </a:lnTo>
                  <a:lnTo>
                    <a:pt x="1313675" y="731179"/>
                  </a:lnTo>
                  <a:cubicBezTo>
                    <a:pt x="1122964" y="943044"/>
                    <a:pt x="823101" y="1042865"/>
                    <a:pt x="529272" y="964133"/>
                  </a:cubicBezTo>
                  <a:cubicBezTo>
                    <a:pt x="401193" y="929815"/>
                    <a:pt x="288924" y="865560"/>
                    <a:pt x="198305" y="781041"/>
                  </a:cubicBezTo>
                  <a:lnTo>
                    <a:pt x="116117" y="691216"/>
                  </a:lnTo>
                  <a:lnTo>
                    <a:pt x="116117" y="691216"/>
                  </a:lnTo>
                  <a:lnTo>
                    <a:pt x="115120" y="690126"/>
                  </a:lnTo>
                  <a:lnTo>
                    <a:pt x="115119" y="690126"/>
                  </a:lnTo>
                  <a:lnTo>
                    <a:pt x="116117" y="691216"/>
                  </a:lnTo>
                  <a:lnTo>
                    <a:pt x="115457" y="691751"/>
                  </a:lnTo>
                  <a:cubicBezTo>
                    <a:pt x="91472" y="660717"/>
                    <a:pt x="70219" y="628106"/>
                    <a:pt x="50782" y="594441"/>
                  </a:cubicBezTo>
                  <a:cubicBezTo>
                    <a:pt x="31013" y="559153"/>
                    <a:pt x="13782" y="523009"/>
                    <a:pt x="0" y="485475"/>
                  </a:cubicBezTo>
                  <a:lnTo>
                    <a:pt x="499996" y="80360"/>
                  </a:lnTo>
                  <a:lnTo>
                    <a:pt x="500518" y="81274"/>
                  </a:lnTo>
                  <a:cubicBezTo>
                    <a:pt x="561897" y="31582"/>
                    <a:pt x="635691" y="4442"/>
                    <a:pt x="710672" y="501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E1702893-56DE-6089-1751-E04CC7D5E1A7}"/>
                </a:ext>
              </a:extLst>
            </p:cNvPr>
            <p:cNvSpPr/>
            <p:nvPr/>
          </p:nvSpPr>
          <p:spPr>
            <a:xfrm>
              <a:off x="5476823" y="1758667"/>
              <a:ext cx="1271124" cy="758446"/>
            </a:xfrm>
            <a:custGeom>
              <a:avLst/>
              <a:gdLst>
                <a:gd name="connsiteX0" fmla="*/ 605696 w 1271124"/>
                <a:gd name="connsiteY0" fmla="*/ 173 h 758446"/>
                <a:gd name="connsiteX1" fmla="*/ 684216 w 1271124"/>
                <a:gd name="connsiteY1" fmla="*/ 21408 h 758446"/>
                <a:gd name="connsiteX2" fmla="*/ 1271124 w 1271124"/>
                <a:gd name="connsiteY2" fmla="*/ 402729 h 758446"/>
                <a:gd name="connsiteX3" fmla="*/ 1197558 w 1271124"/>
                <a:gd name="connsiteY3" fmla="*/ 498695 h 758446"/>
                <a:gd name="connsiteX4" fmla="*/ 413155 w 1271124"/>
                <a:gd name="connsiteY4" fmla="*/ 731649 h 758446"/>
                <a:gd name="connsiteX5" fmla="*/ 82188 w 1271124"/>
                <a:gd name="connsiteY5" fmla="*/ 548557 h 758446"/>
                <a:gd name="connsiteX6" fmla="*/ 0 w 1271124"/>
                <a:gd name="connsiteY6" fmla="*/ 458732 h 758446"/>
                <a:gd name="connsiteX7" fmla="*/ 529846 w 1271124"/>
                <a:gd name="connsiteY7" fmla="*/ 29259 h 758446"/>
                <a:gd name="connsiteX8" fmla="*/ 605696 w 1271124"/>
                <a:gd name="connsiteY8" fmla="*/ 173 h 758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71124" h="758446">
                  <a:moveTo>
                    <a:pt x="605696" y="173"/>
                  </a:moveTo>
                  <a:cubicBezTo>
                    <a:pt x="632793" y="-1218"/>
                    <a:pt x="660335" y="5778"/>
                    <a:pt x="684216" y="21408"/>
                  </a:cubicBezTo>
                  <a:lnTo>
                    <a:pt x="1271124" y="402729"/>
                  </a:lnTo>
                  <a:lnTo>
                    <a:pt x="1197558" y="498695"/>
                  </a:lnTo>
                  <a:cubicBezTo>
                    <a:pt x="1006847" y="710560"/>
                    <a:pt x="706984" y="810381"/>
                    <a:pt x="413155" y="731649"/>
                  </a:cubicBezTo>
                  <a:cubicBezTo>
                    <a:pt x="285076" y="697331"/>
                    <a:pt x="172807" y="633076"/>
                    <a:pt x="82188" y="548557"/>
                  </a:cubicBezTo>
                  <a:lnTo>
                    <a:pt x="0" y="458732"/>
                  </a:lnTo>
                  <a:lnTo>
                    <a:pt x="529846" y="29259"/>
                  </a:lnTo>
                  <a:cubicBezTo>
                    <a:pt x="551948" y="11342"/>
                    <a:pt x="578600" y="1564"/>
                    <a:pt x="605696" y="17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9A53F503-A7E2-5866-28E1-AB0C049A8963}"/>
              </a:ext>
            </a:extLst>
          </p:cNvPr>
          <p:cNvGrpSpPr/>
          <p:nvPr/>
        </p:nvGrpSpPr>
        <p:grpSpPr>
          <a:xfrm>
            <a:off x="7102901" y="2491948"/>
            <a:ext cx="1562162" cy="1564422"/>
            <a:chOff x="7102901" y="2257167"/>
            <a:chExt cx="1562162" cy="1564422"/>
          </a:xfrm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DE51CA61-6D10-D38E-B108-01B6A9EBAA6B}"/>
                </a:ext>
              </a:extLst>
            </p:cNvPr>
            <p:cNvSpPr/>
            <p:nvPr/>
          </p:nvSpPr>
          <p:spPr>
            <a:xfrm>
              <a:off x="7254206" y="2257167"/>
              <a:ext cx="1410857" cy="1564422"/>
            </a:xfrm>
            <a:custGeom>
              <a:avLst/>
              <a:gdLst>
                <a:gd name="connsiteX0" fmla="*/ 530858 w 1410857"/>
                <a:gd name="connsiteY0" fmla="*/ 1557471 h 1564422"/>
                <a:gd name="connsiteX1" fmla="*/ 583687 w 1410857"/>
                <a:gd name="connsiteY1" fmla="*/ 1562091 h 1564422"/>
                <a:gd name="connsiteX2" fmla="*/ 549916 w 1410857"/>
                <a:gd name="connsiteY2" fmla="*/ 1560384 h 1564422"/>
                <a:gd name="connsiteX3" fmla="*/ 1 w 1410857"/>
                <a:gd name="connsiteY3" fmla="*/ 323134 h 1564422"/>
                <a:gd name="connsiteX4" fmla="*/ 377341 w 1410857"/>
                <a:gd name="connsiteY4" fmla="*/ 1518991 h 1564422"/>
                <a:gd name="connsiteX5" fmla="*/ 377339 w 1410857"/>
                <a:gd name="connsiteY5" fmla="*/ 1518991 h 1564422"/>
                <a:gd name="connsiteX6" fmla="*/ 0 w 1410857"/>
                <a:gd name="connsiteY6" fmla="*/ 323135 h 1564422"/>
                <a:gd name="connsiteX7" fmla="*/ 629777 w 1410857"/>
                <a:gd name="connsiteY7" fmla="*/ 0 h 1564422"/>
                <a:gd name="connsiteX8" fmla="*/ 1410857 w 1410857"/>
                <a:gd name="connsiteY8" fmla="*/ 782211 h 1564422"/>
                <a:gd name="connsiteX9" fmla="*/ 629777 w 1410857"/>
                <a:gd name="connsiteY9" fmla="*/ 1564422 h 1564422"/>
                <a:gd name="connsiteX10" fmla="*/ 610650 w 1410857"/>
                <a:gd name="connsiteY10" fmla="*/ 1563455 h 1564422"/>
                <a:gd name="connsiteX11" fmla="*/ 816094 w 1410857"/>
                <a:gd name="connsiteY11" fmla="*/ 932270 h 1564422"/>
                <a:gd name="connsiteX12" fmla="*/ 683871 w 1410857"/>
                <a:gd name="connsiteY12" fmla="*/ 525193 h 1564422"/>
                <a:gd name="connsiteX13" fmla="*/ 684619 w 1410857"/>
                <a:gd name="connsiteY13" fmla="*/ 524452 h 1564422"/>
                <a:gd name="connsiteX14" fmla="*/ 171208 w 1410857"/>
                <a:gd name="connsiteY14" fmla="*/ 151651 h 1564422"/>
                <a:gd name="connsiteX15" fmla="*/ 193068 w 1410857"/>
                <a:gd name="connsiteY15" fmla="*/ 133590 h 1564422"/>
                <a:gd name="connsiteX16" fmla="*/ 629777 w 1410857"/>
                <a:gd name="connsiteY16" fmla="*/ 0 h 1564422"/>
                <a:gd name="connsiteX0" fmla="*/ 530858 w 1410857"/>
                <a:gd name="connsiteY0" fmla="*/ 1557471 h 1564422"/>
                <a:gd name="connsiteX1" fmla="*/ 583687 w 1410857"/>
                <a:gd name="connsiteY1" fmla="*/ 1562091 h 1564422"/>
                <a:gd name="connsiteX2" fmla="*/ 549916 w 1410857"/>
                <a:gd name="connsiteY2" fmla="*/ 1560384 h 1564422"/>
                <a:gd name="connsiteX3" fmla="*/ 530858 w 1410857"/>
                <a:gd name="connsiteY3" fmla="*/ 1557471 h 1564422"/>
                <a:gd name="connsiteX4" fmla="*/ 1 w 1410857"/>
                <a:gd name="connsiteY4" fmla="*/ 323134 h 1564422"/>
                <a:gd name="connsiteX5" fmla="*/ 377341 w 1410857"/>
                <a:gd name="connsiteY5" fmla="*/ 1518991 h 1564422"/>
                <a:gd name="connsiteX6" fmla="*/ 377339 w 1410857"/>
                <a:gd name="connsiteY6" fmla="*/ 1518991 h 1564422"/>
                <a:gd name="connsiteX7" fmla="*/ 0 w 1410857"/>
                <a:gd name="connsiteY7" fmla="*/ 323135 h 1564422"/>
                <a:gd name="connsiteX8" fmla="*/ 1 w 1410857"/>
                <a:gd name="connsiteY8" fmla="*/ 323134 h 1564422"/>
                <a:gd name="connsiteX9" fmla="*/ 629777 w 1410857"/>
                <a:gd name="connsiteY9" fmla="*/ 0 h 1564422"/>
                <a:gd name="connsiteX10" fmla="*/ 1410857 w 1410857"/>
                <a:gd name="connsiteY10" fmla="*/ 782211 h 1564422"/>
                <a:gd name="connsiteX11" fmla="*/ 629777 w 1410857"/>
                <a:gd name="connsiteY11" fmla="*/ 1564422 h 1564422"/>
                <a:gd name="connsiteX12" fmla="*/ 610650 w 1410857"/>
                <a:gd name="connsiteY12" fmla="*/ 1563455 h 1564422"/>
                <a:gd name="connsiteX13" fmla="*/ 755134 w 1410857"/>
                <a:gd name="connsiteY13" fmla="*/ 942430 h 1564422"/>
                <a:gd name="connsiteX14" fmla="*/ 683871 w 1410857"/>
                <a:gd name="connsiteY14" fmla="*/ 525193 h 1564422"/>
                <a:gd name="connsiteX15" fmla="*/ 684619 w 1410857"/>
                <a:gd name="connsiteY15" fmla="*/ 524452 h 1564422"/>
                <a:gd name="connsiteX16" fmla="*/ 171208 w 1410857"/>
                <a:gd name="connsiteY16" fmla="*/ 151651 h 1564422"/>
                <a:gd name="connsiteX17" fmla="*/ 193068 w 1410857"/>
                <a:gd name="connsiteY17" fmla="*/ 133590 h 1564422"/>
                <a:gd name="connsiteX18" fmla="*/ 629777 w 1410857"/>
                <a:gd name="connsiteY18" fmla="*/ 0 h 1564422"/>
                <a:gd name="connsiteX0" fmla="*/ 530858 w 1410857"/>
                <a:gd name="connsiteY0" fmla="*/ 1557471 h 1564422"/>
                <a:gd name="connsiteX1" fmla="*/ 583687 w 1410857"/>
                <a:gd name="connsiteY1" fmla="*/ 1562091 h 1564422"/>
                <a:gd name="connsiteX2" fmla="*/ 549916 w 1410857"/>
                <a:gd name="connsiteY2" fmla="*/ 1560384 h 1564422"/>
                <a:gd name="connsiteX3" fmla="*/ 530858 w 1410857"/>
                <a:gd name="connsiteY3" fmla="*/ 1557471 h 1564422"/>
                <a:gd name="connsiteX4" fmla="*/ 1 w 1410857"/>
                <a:gd name="connsiteY4" fmla="*/ 323134 h 1564422"/>
                <a:gd name="connsiteX5" fmla="*/ 377341 w 1410857"/>
                <a:gd name="connsiteY5" fmla="*/ 1518991 h 1564422"/>
                <a:gd name="connsiteX6" fmla="*/ 377339 w 1410857"/>
                <a:gd name="connsiteY6" fmla="*/ 1518991 h 1564422"/>
                <a:gd name="connsiteX7" fmla="*/ 0 w 1410857"/>
                <a:gd name="connsiteY7" fmla="*/ 323135 h 1564422"/>
                <a:gd name="connsiteX8" fmla="*/ 1 w 1410857"/>
                <a:gd name="connsiteY8" fmla="*/ 323134 h 1564422"/>
                <a:gd name="connsiteX9" fmla="*/ 629777 w 1410857"/>
                <a:gd name="connsiteY9" fmla="*/ 0 h 1564422"/>
                <a:gd name="connsiteX10" fmla="*/ 1410857 w 1410857"/>
                <a:gd name="connsiteY10" fmla="*/ 782211 h 1564422"/>
                <a:gd name="connsiteX11" fmla="*/ 629777 w 1410857"/>
                <a:gd name="connsiteY11" fmla="*/ 1564422 h 1564422"/>
                <a:gd name="connsiteX12" fmla="*/ 610650 w 1410857"/>
                <a:gd name="connsiteY12" fmla="*/ 1563455 h 1564422"/>
                <a:gd name="connsiteX13" fmla="*/ 755134 w 1410857"/>
                <a:gd name="connsiteY13" fmla="*/ 942430 h 1564422"/>
                <a:gd name="connsiteX14" fmla="*/ 683871 w 1410857"/>
                <a:gd name="connsiteY14" fmla="*/ 525193 h 1564422"/>
                <a:gd name="connsiteX15" fmla="*/ 623659 w 1410857"/>
                <a:gd name="connsiteY15" fmla="*/ 554932 h 1564422"/>
                <a:gd name="connsiteX16" fmla="*/ 171208 w 1410857"/>
                <a:gd name="connsiteY16" fmla="*/ 151651 h 1564422"/>
                <a:gd name="connsiteX17" fmla="*/ 193068 w 1410857"/>
                <a:gd name="connsiteY17" fmla="*/ 133590 h 1564422"/>
                <a:gd name="connsiteX18" fmla="*/ 629777 w 1410857"/>
                <a:gd name="connsiteY18" fmla="*/ 0 h 1564422"/>
                <a:gd name="connsiteX0" fmla="*/ 530858 w 1410857"/>
                <a:gd name="connsiteY0" fmla="*/ 1557471 h 1564422"/>
                <a:gd name="connsiteX1" fmla="*/ 583687 w 1410857"/>
                <a:gd name="connsiteY1" fmla="*/ 1562091 h 1564422"/>
                <a:gd name="connsiteX2" fmla="*/ 549916 w 1410857"/>
                <a:gd name="connsiteY2" fmla="*/ 1560384 h 1564422"/>
                <a:gd name="connsiteX3" fmla="*/ 530858 w 1410857"/>
                <a:gd name="connsiteY3" fmla="*/ 1557471 h 1564422"/>
                <a:gd name="connsiteX4" fmla="*/ 1 w 1410857"/>
                <a:gd name="connsiteY4" fmla="*/ 323134 h 1564422"/>
                <a:gd name="connsiteX5" fmla="*/ 377341 w 1410857"/>
                <a:gd name="connsiteY5" fmla="*/ 1518991 h 1564422"/>
                <a:gd name="connsiteX6" fmla="*/ 377339 w 1410857"/>
                <a:gd name="connsiteY6" fmla="*/ 1518991 h 1564422"/>
                <a:gd name="connsiteX7" fmla="*/ 0 w 1410857"/>
                <a:gd name="connsiteY7" fmla="*/ 323135 h 1564422"/>
                <a:gd name="connsiteX8" fmla="*/ 1 w 1410857"/>
                <a:gd name="connsiteY8" fmla="*/ 323134 h 1564422"/>
                <a:gd name="connsiteX9" fmla="*/ 629777 w 1410857"/>
                <a:gd name="connsiteY9" fmla="*/ 0 h 1564422"/>
                <a:gd name="connsiteX10" fmla="*/ 1410857 w 1410857"/>
                <a:gd name="connsiteY10" fmla="*/ 782211 h 1564422"/>
                <a:gd name="connsiteX11" fmla="*/ 629777 w 1410857"/>
                <a:gd name="connsiteY11" fmla="*/ 1564422 h 1564422"/>
                <a:gd name="connsiteX12" fmla="*/ 610650 w 1410857"/>
                <a:gd name="connsiteY12" fmla="*/ 1563455 h 1564422"/>
                <a:gd name="connsiteX13" fmla="*/ 755134 w 1410857"/>
                <a:gd name="connsiteY13" fmla="*/ 942430 h 1564422"/>
                <a:gd name="connsiteX14" fmla="*/ 623659 w 1410857"/>
                <a:gd name="connsiteY14" fmla="*/ 554932 h 1564422"/>
                <a:gd name="connsiteX15" fmla="*/ 171208 w 1410857"/>
                <a:gd name="connsiteY15" fmla="*/ 151651 h 1564422"/>
                <a:gd name="connsiteX16" fmla="*/ 193068 w 1410857"/>
                <a:gd name="connsiteY16" fmla="*/ 133590 h 1564422"/>
                <a:gd name="connsiteX17" fmla="*/ 629777 w 1410857"/>
                <a:gd name="connsiteY17" fmla="*/ 0 h 1564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410857" h="1564422">
                  <a:moveTo>
                    <a:pt x="530858" y="1557471"/>
                  </a:moveTo>
                  <a:lnTo>
                    <a:pt x="583687" y="1562091"/>
                  </a:lnTo>
                  <a:lnTo>
                    <a:pt x="549916" y="1560384"/>
                  </a:lnTo>
                  <a:lnTo>
                    <a:pt x="530858" y="1557471"/>
                  </a:lnTo>
                  <a:close/>
                  <a:moveTo>
                    <a:pt x="1" y="323134"/>
                  </a:moveTo>
                  <a:lnTo>
                    <a:pt x="377341" y="1518991"/>
                  </a:lnTo>
                  <a:lnTo>
                    <a:pt x="377339" y="1518991"/>
                  </a:lnTo>
                  <a:lnTo>
                    <a:pt x="0" y="323135"/>
                  </a:lnTo>
                  <a:lnTo>
                    <a:pt x="1" y="323134"/>
                  </a:lnTo>
                  <a:close/>
                  <a:moveTo>
                    <a:pt x="629777" y="0"/>
                  </a:moveTo>
                  <a:cubicBezTo>
                    <a:pt x="1061156" y="0"/>
                    <a:pt x="1410857" y="350208"/>
                    <a:pt x="1410857" y="782211"/>
                  </a:cubicBezTo>
                  <a:cubicBezTo>
                    <a:pt x="1410857" y="1214214"/>
                    <a:pt x="1061156" y="1564422"/>
                    <a:pt x="629777" y="1564422"/>
                  </a:cubicBezTo>
                  <a:lnTo>
                    <a:pt x="610650" y="1563455"/>
                  </a:lnTo>
                  <a:cubicBezTo>
                    <a:pt x="679131" y="1353060"/>
                    <a:pt x="686653" y="1152825"/>
                    <a:pt x="755134" y="942430"/>
                  </a:cubicBezTo>
                  <a:cubicBezTo>
                    <a:pt x="757302" y="774343"/>
                    <a:pt x="720980" y="686729"/>
                    <a:pt x="623659" y="554932"/>
                  </a:cubicBezTo>
                  <a:lnTo>
                    <a:pt x="171208" y="151651"/>
                  </a:lnTo>
                  <a:lnTo>
                    <a:pt x="193068" y="133590"/>
                  </a:lnTo>
                  <a:cubicBezTo>
                    <a:pt x="317729" y="49248"/>
                    <a:pt x="468010" y="0"/>
                    <a:pt x="629777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5787317-7241-96C1-8AE0-6DAEA7DA2FF5}"/>
                </a:ext>
              </a:extLst>
            </p:cNvPr>
            <p:cNvSpPr/>
            <p:nvPr/>
          </p:nvSpPr>
          <p:spPr>
            <a:xfrm>
              <a:off x="7102901" y="2403511"/>
              <a:ext cx="995554" cy="1418078"/>
            </a:xfrm>
            <a:custGeom>
              <a:avLst/>
              <a:gdLst>
                <a:gd name="connsiteX0" fmla="*/ 157482 w 995554"/>
                <a:gd name="connsiteY0" fmla="*/ 164164 h 1418078"/>
                <a:gd name="connsiteX1" fmla="*/ 157481 w 995554"/>
                <a:gd name="connsiteY1" fmla="*/ 164164 h 1418078"/>
                <a:gd name="connsiteX2" fmla="*/ 710142 w 995554"/>
                <a:gd name="connsiteY2" fmla="*/ 565300 h 1418078"/>
                <a:gd name="connsiteX3" fmla="*/ 757679 w 995554"/>
                <a:gd name="connsiteY3" fmla="*/ 712378 h 1418078"/>
                <a:gd name="connsiteX4" fmla="*/ 540865 w 995554"/>
                <a:gd name="connsiteY4" fmla="*/ 1379178 h 1418078"/>
                <a:gd name="connsiteX5" fmla="*/ 540866 w 995554"/>
                <a:gd name="connsiteY5" fmla="*/ 1379178 h 1418078"/>
                <a:gd name="connsiteX6" fmla="*/ 757680 w 995554"/>
                <a:gd name="connsiteY6" fmla="*/ 712378 h 1418078"/>
                <a:gd name="connsiteX7" fmla="*/ 710143 w 995554"/>
                <a:gd name="connsiteY7" fmla="*/ 565300 h 1418078"/>
                <a:gd name="connsiteX8" fmla="*/ 325364 w 995554"/>
                <a:gd name="connsiteY8" fmla="*/ 0 h 1418078"/>
                <a:gd name="connsiteX9" fmla="*/ 846084 w 995554"/>
                <a:gd name="connsiteY9" fmla="*/ 378108 h 1418078"/>
                <a:gd name="connsiteX10" fmla="*/ 845336 w 995554"/>
                <a:gd name="connsiteY10" fmla="*/ 378849 h 1418078"/>
                <a:gd name="connsiteX11" fmla="*/ 977559 w 995554"/>
                <a:gd name="connsiteY11" fmla="*/ 785926 h 1418078"/>
                <a:gd name="connsiteX12" fmla="*/ 771800 w 995554"/>
                <a:gd name="connsiteY12" fmla="*/ 1418078 h 1418078"/>
                <a:gd name="connsiteX13" fmla="*/ 652950 w 995554"/>
                <a:gd name="connsiteY13" fmla="*/ 1407683 h 1418078"/>
                <a:gd name="connsiteX14" fmla="*/ 539295 w 995554"/>
                <a:gd name="connsiteY14" fmla="*/ 1380195 h 1418078"/>
                <a:gd name="connsiteX15" fmla="*/ 539773 w 995554"/>
                <a:gd name="connsiteY15" fmla="*/ 1378726 h 1418078"/>
                <a:gd name="connsiteX16" fmla="*/ 539772 w 995554"/>
                <a:gd name="connsiteY16" fmla="*/ 1378726 h 1418078"/>
                <a:gd name="connsiteX17" fmla="*/ 428036 w 995554"/>
                <a:gd name="connsiteY17" fmla="*/ 1332505 h 1418078"/>
                <a:gd name="connsiteX18" fmla="*/ 0 w 995554"/>
                <a:gd name="connsiteY18" fmla="*/ 635123 h 1418078"/>
                <a:gd name="connsiteX19" fmla="*/ 91193 w 995554"/>
                <a:gd name="connsiteY19" fmla="*/ 268046 h 1418078"/>
                <a:gd name="connsiteX20" fmla="*/ 156686 w 995554"/>
                <a:gd name="connsiteY20" fmla="*/ 165411 h 1418078"/>
                <a:gd name="connsiteX21" fmla="*/ 156686 w 995554"/>
                <a:gd name="connsiteY21" fmla="*/ 165410 h 1418078"/>
                <a:gd name="connsiteX22" fmla="*/ 155999 w 995554"/>
                <a:gd name="connsiteY22" fmla="*/ 164912 h 1418078"/>
                <a:gd name="connsiteX23" fmla="*/ 233254 w 995554"/>
                <a:gd name="connsiteY23" fmla="*/ 77255 h 1418078"/>
                <a:gd name="connsiteX24" fmla="*/ 325364 w 995554"/>
                <a:gd name="connsiteY24" fmla="*/ 0 h 1418078"/>
                <a:gd name="connsiteX0" fmla="*/ 157482 w 995554"/>
                <a:gd name="connsiteY0" fmla="*/ 164164 h 1418078"/>
                <a:gd name="connsiteX1" fmla="*/ 157481 w 995554"/>
                <a:gd name="connsiteY1" fmla="*/ 164164 h 1418078"/>
                <a:gd name="connsiteX2" fmla="*/ 710142 w 995554"/>
                <a:gd name="connsiteY2" fmla="*/ 565300 h 1418078"/>
                <a:gd name="connsiteX3" fmla="*/ 757679 w 995554"/>
                <a:gd name="connsiteY3" fmla="*/ 712378 h 1418078"/>
                <a:gd name="connsiteX4" fmla="*/ 540865 w 995554"/>
                <a:gd name="connsiteY4" fmla="*/ 1379178 h 1418078"/>
                <a:gd name="connsiteX5" fmla="*/ 540866 w 995554"/>
                <a:gd name="connsiteY5" fmla="*/ 1379178 h 1418078"/>
                <a:gd name="connsiteX6" fmla="*/ 710143 w 995554"/>
                <a:gd name="connsiteY6" fmla="*/ 565300 h 1418078"/>
                <a:gd name="connsiteX7" fmla="*/ 157482 w 995554"/>
                <a:gd name="connsiteY7" fmla="*/ 164164 h 1418078"/>
                <a:gd name="connsiteX8" fmla="*/ 325364 w 995554"/>
                <a:gd name="connsiteY8" fmla="*/ 0 h 1418078"/>
                <a:gd name="connsiteX9" fmla="*/ 846084 w 995554"/>
                <a:gd name="connsiteY9" fmla="*/ 378108 h 1418078"/>
                <a:gd name="connsiteX10" fmla="*/ 845336 w 995554"/>
                <a:gd name="connsiteY10" fmla="*/ 378849 h 1418078"/>
                <a:gd name="connsiteX11" fmla="*/ 977559 w 995554"/>
                <a:gd name="connsiteY11" fmla="*/ 785926 h 1418078"/>
                <a:gd name="connsiteX12" fmla="*/ 771800 w 995554"/>
                <a:gd name="connsiteY12" fmla="*/ 1418078 h 1418078"/>
                <a:gd name="connsiteX13" fmla="*/ 652950 w 995554"/>
                <a:gd name="connsiteY13" fmla="*/ 1407683 h 1418078"/>
                <a:gd name="connsiteX14" fmla="*/ 539295 w 995554"/>
                <a:gd name="connsiteY14" fmla="*/ 1380195 h 1418078"/>
                <a:gd name="connsiteX15" fmla="*/ 539773 w 995554"/>
                <a:gd name="connsiteY15" fmla="*/ 1378726 h 1418078"/>
                <a:gd name="connsiteX16" fmla="*/ 539772 w 995554"/>
                <a:gd name="connsiteY16" fmla="*/ 1378726 h 1418078"/>
                <a:gd name="connsiteX17" fmla="*/ 428036 w 995554"/>
                <a:gd name="connsiteY17" fmla="*/ 1332505 h 1418078"/>
                <a:gd name="connsiteX18" fmla="*/ 0 w 995554"/>
                <a:gd name="connsiteY18" fmla="*/ 635123 h 1418078"/>
                <a:gd name="connsiteX19" fmla="*/ 91193 w 995554"/>
                <a:gd name="connsiteY19" fmla="*/ 268046 h 1418078"/>
                <a:gd name="connsiteX20" fmla="*/ 156686 w 995554"/>
                <a:gd name="connsiteY20" fmla="*/ 165411 h 1418078"/>
                <a:gd name="connsiteX21" fmla="*/ 156686 w 995554"/>
                <a:gd name="connsiteY21" fmla="*/ 165410 h 1418078"/>
                <a:gd name="connsiteX22" fmla="*/ 155999 w 995554"/>
                <a:gd name="connsiteY22" fmla="*/ 164912 h 1418078"/>
                <a:gd name="connsiteX23" fmla="*/ 233254 w 995554"/>
                <a:gd name="connsiteY23" fmla="*/ 77255 h 1418078"/>
                <a:gd name="connsiteX24" fmla="*/ 325364 w 995554"/>
                <a:gd name="connsiteY24" fmla="*/ 0 h 1418078"/>
                <a:gd name="connsiteX0" fmla="*/ 157482 w 995554"/>
                <a:gd name="connsiteY0" fmla="*/ 164164 h 1418078"/>
                <a:gd name="connsiteX1" fmla="*/ 157481 w 995554"/>
                <a:gd name="connsiteY1" fmla="*/ 164164 h 1418078"/>
                <a:gd name="connsiteX2" fmla="*/ 710142 w 995554"/>
                <a:gd name="connsiteY2" fmla="*/ 565300 h 1418078"/>
                <a:gd name="connsiteX3" fmla="*/ 757679 w 995554"/>
                <a:gd name="connsiteY3" fmla="*/ 712378 h 1418078"/>
                <a:gd name="connsiteX4" fmla="*/ 540865 w 995554"/>
                <a:gd name="connsiteY4" fmla="*/ 1379178 h 1418078"/>
                <a:gd name="connsiteX5" fmla="*/ 540866 w 995554"/>
                <a:gd name="connsiteY5" fmla="*/ 1379178 h 1418078"/>
                <a:gd name="connsiteX6" fmla="*/ 157482 w 995554"/>
                <a:gd name="connsiteY6" fmla="*/ 164164 h 1418078"/>
                <a:gd name="connsiteX7" fmla="*/ 325364 w 995554"/>
                <a:gd name="connsiteY7" fmla="*/ 0 h 1418078"/>
                <a:gd name="connsiteX8" fmla="*/ 846084 w 995554"/>
                <a:gd name="connsiteY8" fmla="*/ 378108 h 1418078"/>
                <a:gd name="connsiteX9" fmla="*/ 845336 w 995554"/>
                <a:gd name="connsiteY9" fmla="*/ 378849 h 1418078"/>
                <a:gd name="connsiteX10" fmla="*/ 977559 w 995554"/>
                <a:gd name="connsiteY10" fmla="*/ 785926 h 1418078"/>
                <a:gd name="connsiteX11" fmla="*/ 771800 w 995554"/>
                <a:gd name="connsiteY11" fmla="*/ 1418078 h 1418078"/>
                <a:gd name="connsiteX12" fmla="*/ 652950 w 995554"/>
                <a:gd name="connsiteY12" fmla="*/ 1407683 h 1418078"/>
                <a:gd name="connsiteX13" fmla="*/ 539295 w 995554"/>
                <a:gd name="connsiteY13" fmla="*/ 1380195 h 1418078"/>
                <a:gd name="connsiteX14" fmla="*/ 539773 w 995554"/>
                <a:gd name="connsiteY14" fmla="*/ 1378726 h 1418078"/>
                <a:gd name="connsiteX15" fmla="*/ 539772 w 995554"/>
                <a:gd name="connsiteY15" fmla="*/ 1378726 h 1418078"/>
                <a:gd name="connsiteX16" fmla="*/ 428036 w 995554"/>
                <a:gd name="connsiteY16" fmla="*/ 1332505 h 1418078"/>
                <a:gd name="connsiteX17" fmla="*/ 0 w 995554"/>
                <a:gd name="connsiteY17" fmla="*/ 635123 h 1418078"/>
                <a:gd name="connsiteX18" fmla="*/ 91193 w 995554"/>
                <a:gd name="connsiteY18" fmla="*/ 268046 h 1418078"/>
                <a:gd name="connsiteX19" fmla="*/ 156686 w 995554"/>
                <a:gd name="connsiteY19" fmla="*/ 165411 h 1418078"/>
                <a:gd name="connsiteX20" fmla="*/ 156686 w 995554"/>
                <a:gd name="connsiteY20" fmla="*/ 165410 h 1418078"/>
                <a:gd name="connsiteX21" fmla="*/ 155999 w 995554"/>
                <a:gd name="connsiteY21" fmla="*/ 164912 h 1418078"/>
                <a:gd name="connsiteX22" fmla="*/ 233254 w 995554"/>
                <a:gd name="connsiteY22" fmla="*/ 77255 h 1418078"/>
                <a:gd name="connsiteX23" fmla="*/ 325364 w 995554"/>
                <a:gd name="connsiteY23" fmla="*/ 0 h 1418078"/>
                <a:gd name="connsiteX0" fmla="*/ 157482 w 995554"/>
                <a:gd name="connsiteY0" fmla="*/ 164164 h 1418078"/>
                <a:gd name="connsiteX1" fmla="*/ 157481 w 995554"/>
                <a:gd name="connsiteY1" fmla="*/ 164164 h 1418078"/>
                <a:gd name="connsiteX2" fmla="*/ 757679 w 995554"/>
                <a:gd name="connsiteY2" fmla="*/ 712378 h 1418078"/>
                <a:gd name="connsiteX3" fmla="*/ 540865 w 995554"/>
                <a:gd name="connsiteY3" fmla="*/ 1379178 h 1418078"/>
                <a:gd name="connsiteX4" fmla="*/ 540866 w 995554"/>
                <a:gd name="connsiteY4" fmla="*/ 1379178 h 1418078"/>
                <a:gd name="connsiteX5" fmla="*/ 157482 w 995554"/>
                <a:gd name="connsiteY5" fmla="*/ 164164 h 1418078"/>
                <a:gd name="connsiteX6" fmla="*/ 325364 w 995554"/>
                <a:gd name="connsiteY6" fmla="*/ 0 h 1418078"/>
                <a:gd name="connsiteX7" fmla="*/ 846084 w 995554"/>
                <a:gd name="connsiteY7" fmla="*/ 378108 h 1418078"/>
                <a:gd name="connsiteX8" fmla="*/ 845336 w 995554"/>
                <a:gd name="connsiteY8" fmla="*/ 378849 h 1418078"/>
                <a:gd name="connsiteX9" fmla="*/ 977559 w 995554"/>
                <a:gd name="connsiteY9" fmla="*/ 785926 h 1418078"/>
                <a:gd name="connsiteX10" fmla="*/ 771800 w 995554"/>
                <a:gd name="connsiteY10" fmla="*/ 1418078 h 1418078"/>
                <a:gd name="connsiteX11" fmla="*/ 652950 w 995554"/>
                <a:gd name="connsiteY11" fmla="*/ 1407683 h 1418078"/>
                <a:gd name="connsiteX12" fmla="*/ 539295 w 995554"/>
                <a:gd name="connsiteY12" fmla="*/ 1380195 h 1418078"/>
                <a:gd name="connsiteX13" fmla="*/ 539773 w 995554"/>
                <a:gd name="connsiteY13" fmla="*/ 1378726 h 1418078"/>
                <a:gd name="connsiteX14" fmla="*/ 539772 w 995554"/>
                <a:gd name="connsiteY14" fmla="*/ 1378726 h 1418078"/>
                <a:gd name="connsiteX15" fmla="*/ 428036 w 995554"/>
                <a:gd name="connsiteY15" fmla="*/ 1332505 h 1418078"/>
                <a:gd name="connsiteX16" fmla="*/ 0 w 995554"/>
                <a:gd name="connsiteY16" fmla="*/ 635123 h 1418078"/>
                <a:gd name="connsiteX17" fmla="*/ 91193 w 995554"/>
                <a:gd name="connsiteY17" fmla="*/ 268046 h 1418078"/>
                <a:gd name="connsiteX18" fmla="*/ 156686 w 995554"/>
                <a:gd name="connsiteY18" fmla="*/ 165411 h 1418078"/>
                <a:gd name="connsiteX19" fmla="*/ 156686 w 995554"/>
                <a:gd name="connsiteY19" fmla="*/ 165410 h 1418078"/>
                <a:gd name="connsiteX20" fmla="*/ 155999 w 995554"/>
                <a:gd name="connsiteY20" fmla="*/ 164912 h 1418078"/>
                <a:gd name="connsiteX21" fmla="*/ 233254 w 995554"/>
                <a:gd name="connsiteY21" fmla="*/ 77255 h 1418078"/>
                <a:gd name="connsiteX22" fmla="*/ 325364 w 995554"/>
                <a:gd name="connsiteY22" fmla="*/ 0 h 1418078"/>
                <a:gd name="connsiteX0" fmla="*/ 157482 w 995554"/>
                <a:gd name="connsiteY0" fmla="*/ 164164 h 1418078"/>
                <a:gd name="connsiteX1" fmla="*/ 157481 w 995554"/>
                <a:gd name="connsiteY1" fmla="*/ 164164 h 1418078"/>
                <a:gd name="connsiteX2" fmla="*/ 540865 w 995554"/>
                <a:gd name="connsiteY2" fmla="*/ 1379178 h 1418078"/>
                <a:gd name="connsiteX3" fmla="*/ 540866 w 995554"/>
                <a:gd name="connsiteY3" fmla="*/ 1379178 h 1418078"/>
                <a:gd name="connsiteX4" fmla="*/ 157482 w 995554"/>
                <a:gd name="connsiteY4" fmla="*/ 164164 h 1418078"/>
                <a:gd name="connsiteX5" fmla="*/ 325364 w 995554"/>
                <a:gd name="connsiteY5" fmla="*/ 0 h 1418078"/>
                <a:gd name="connsiteX6" fmla="*/ 846084 w 995554"/>
                <a:gd name="connsiteY6" fmla="*/ 378108 h 1418078"/>
                <a:gd name="connsiteX7" fmla="*/ 845336 w 995554"/>
                <a:gd name="connsiteY7" fmla="*/ 378849 h 1418078"/>
                <a:gd name="connsiteX8" fmla="*/ 977559 w 995554"/>
                <a:gd name="connsiteY8" fmla="*/ 785926 h 1418078"/>
                <a:gd name="connsiteX9" fmla="*/ 771800 w 995554"/>
                <a:gd name="connsiteY9" fmla="*/ 1418078 h 1418078"/>
                <a:gd name="connsiteX10" fmla="*/ 652950 w 995554"/>
                <a:gd name="connsiteY10" fmla="*/ 1407683 h 1418078"/>
                <a:gd name="connsiteX11" fmla="*/ 539295 w 995554"/>
                <a:gd name="connsiteY11" fmla="*/ 1380195 h 1418078"/>
                <a:gd name="connsiteX12" fmla="*/ 539773 w 995554"/>
                <a:gd name="connsiteY12" fmla="*/ 1378726 h 1418078"/>
                <a:gd name="connsiteX13" fmla="*/ 539772 w 995554"/>
                <a:gd name="connsiteY13" fmla="*/ 1378726 h 1418078"/>
                <a:gd name="connsiteX14" fmla="*/ 428036 w 995554"/>
                <a:gd name="connsiteY14" fmla="*/ 1332505 h 1418078"/>
                <a:gd name="connsiteX15" fmla="*/ 0 w 995554"/>
                <a:gd name="connsiteY15" fmla="*/ 635123 h 1418078"/>
                <a:gd name="connsiteX16" fmla="*/ 91193 w 995554"/>
                <a:gd name="connsiteY16" fmla="*/ 268046 h 1418078"/>
                <a:gd name="connsiteX17" fmla="*/ 156686 w 995554"/>
                <a:gd name="connsiteY17" fmla="*/ 165411 h 1418078"/>
                <a:gd name="connsiteX18" fmla="*/ 156686 w 995554"/>
                <a:gd name="connsiteY18" fmla="*/ 165410 h 1418078"/>
                <a:gd name="connsiteX19" fmla="*/ 155999 w 995554"/>
                <a:gd name="connsiteY19" fmla="*/ 164912 h 1418078"/>
                <a:gd name="connsiteX20" fmla="*/ 233254 w 995554"/>
                <a:gd name="connsiteY20" fmla="*/ 77255 h 1418078"/>
                <a:gd name="connsiteX21" fmla="*/ 325364 w 995554"/>
                <a:gd name="connsiteY21" fmla="*/ 0 h 14180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995554" h="1418078">
                  <a:moveTo>
                    <a:pt x="157482" y="164164"/>
                  </a:moveTo>
                  <a:lnTo>
                    <a:pt x="157481" y="164164"/>
                  </a:lnTo>
                  <a:lnTo>
                    <a:pt x="540865" y="1379178"/>
                  </a:lnTo>
                  <a:lnTo>
                    <a:pt x="540866" y="1379178"/>
                  </a:lnTo>
                  <a:lnTo>
                    <a:pt x="157482" y="164164"/>
                  </a:lnTo>
                  <a:close/>
                  <a:moveTo>
                    <a:pt x="325364" y="0"/>
                  </a:moveTo>
                  <a:lnTo>
                    <a:pt x="846084" y="378108"/>
                  </a:lnTo>
                  <a:lnTo>
                    <a:pt x="845336" y="378849"/>
                  </a:lnTo>
                  <a:cubicBezTo>
                    <a:pt x="973106" y="471700"/>
                    <a:pt x="1026592" y="635871"/>
                    <a:pt x="977559" y="785926"/>
                  </a:cubicBezTo>
                  <a:lnTo>
                    <a:pt x="771800" y="1418078"/>
                  </a:lnTo>
                  <a:cubicBezTo>
                    <a:pt x="731687" y="1417337"/>
                    <a:pt x="691574" y="1414366"/>
                    <a:pt x="652950" y="1407683"/>
                  </a:cubicBezTo>
                  <a:cubicBezTo>
                    <a:pt x="613579" y="1400993"/>
                    <a:pt x="575696" y="1392080"/>
                    <a:pt x="539295" y="1380195"/>
                  </a:cubicBezTo>
                  <a:lnTo>
                    <a:pt x="539773" y="1378726"/>
                  </a:lnTo>
                  <a:lnTo>
                    <a:pt x="539772" y="1378726"/>
                  </a:lnTo>
                  <a:lnTo>
                    <a:pt x="428036" y="1332505"/>
                  </a:lnTo>
                  <a:cubicBezTo>
                    <a:pt x="174030" y="1203127"/>
                    <a:pt x="0" y="939317"/>
                    <a:pt x="0" y="635123"/>
                  </a:cubicBezTo>
                  <a:cubicBezTo>
                    <a:pt x="0" y="502526"/>
                    <a:pt x="33008" y="377452"/>
                    <a:pt x="91193" y="268046"/>
                  </a:cubicBezTo>
                  <a:lnTo>
                    <a:pt x="156686" y="165411"/>
                  </a:lnTo>
                  <a:lnTo>
                    <a:pt x="156686" y="165410"/>
                  </a:lnTo>
                  <a:lnTo>
                    <a:pt x="155999" y="164912"/>
                  </a:lnTo>
                  <a:cubicBezTo>
                    <a:pt x="179768" y="133712"/>
                    <a:pt x="205767" y="104742"/>
                    <a:pt x="233254" y="77255"/>
                  </a:cubicBezTo>
                  <a:cubicBezTo>
                    <a:pt x="262224" y="49026"/>
                    <a:pt x="292676" y="23028"/>
                    <a:pt x="325364" y="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4CBE5D6D-0E59-0182-C706-C133A9C710B9}"/>
                </a:ext>
              </a:extLst>
            </p:cNvPr>
            <p:cNvSpPr/>
            <p:nvPr/>
          </p:nvSpPr>
          <p:spPr>
            <a:xfrm>
              <a:off x="7102902" y="2568922"/>
              <a:ext cx="762768" cy="1213315"/>
            </a:xfrm>
            <a:custGeom>
              <a:avLst/>
              <a:gdLst>
                <a:gd name="connsiteX0" fmla="*/ 156686 w 762768"/>
                <a:gd name="connsiteY0" fmla="*/ 0 h 1213315"/>
                <a:gd name="connsiteX1" fmla="*/ 708659 w 762768"/>
                <a:gd name="connsiteY1" fmla="*/ 400636 h 1213315"/>
                <a:gd name="connsiteX2" fmla="*/ 756196 w 762768"/>
                <a:gd name="connsiteY2" fmla="*/ 547714 h 1213315"/>
                <a:gd name="connsiteX3" fmla="*/ 539772 w 762768"/>
                <a:gd name="connsiteY3" fmla="*/ 1213315 h 1213315"/>
                <a:gd name="connsiteX4" fmla="*/ 428036 w 762768"/>
                <a:gd name="connsiteY4" fmla="*/ 1167094 h 1213315"/>
                <a:gd name="connsiteX5" fmla="*/ 0 w 762768"/>
                <a:gd name="connsiteY5" fmla="*/ 469712 h 1213315"/>
                <a:gd name="connsiteX6" fmla="*/ 91193 w 762768"/>
                <a:gd name="connsiteY6" fmla="*/ 102635 h 1213315"/>
                <a:gd name="connsiteX7" fmla="*/ 156686 w 762768"/>
                <a:gd name="connsiteY7" fmla="*/ 0 h 12133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62768" h="1213315">
                  <a:moveTo>
                    <a:pt x="156686" y="0"/>
                  </a:moveTo>
                  <a:lnTo>
                    <a:pt x="708659" y="400636"/>
                  </a:lnTo>
                  <a:cubicBezTo>
                    <a:pt x="754714" y="434059"/>
                    <a:pt x="774029" y="493487"/>
                    <a:pt x="756196" y="547714"/>
                  </a:cubicBezTo>
                  <a:lnTo>
                    <a:pt x="539772" y="1213315"/>
                  </a:lnTo>
                  <a:lnTo>
                    <a:pt x="428036" y="1167094"/>
                  </a:lnTo>
                  <a:cubicBezTo>
                    <a:pt x="174030" y="1037716"/>
                    <a:pt x="0" y="773906"/>
                    <a:pt x="0" y="469712"/>
                  </a:cubicBezTo>
                  <a:cubicBezTo>
                    <a:pt x="0" y="337115"/>
                    <a:pt x="33008" y="212041"/>
                    <a:pt x="91193" y="102635"/>
                  </a:cubicBezTo>
                  <a:lnTo>
                    <a:pt x="15668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64778166-6416-AA42-B8FE-004C688712EA}"/>
              </a:ext>
            </a:extLst>
          </p:cNvPr>
          <p:cNvGrpSpPr/>
          <p:nvPr/>
        </p:nvGrpSpPr>
        <p:grpSpPr>
          <a:xfrm>
            <a:off x="4308399" y="4582304"/>
            <a:ext cx="1563643" cy="1562187"/>
            <a:chOff x="4308399" y="4347523"/>
            <a:chExt cx="1563643" cy="1562187"/>
          </a:xfrm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C9FC6D7C-AEDB-2483-DA2D-BDE016D83C8A}"/>
                </a:ext>
              </a:extLst>
            </p:cNvPr>
            <p:cNvSpPr/>
            <p:nvPr/>
          </p:nvSpPr>
          <p:spPr>
            <a:xfrm>
              <a:off x="4308399" y="4551843"/>
              <a:ext cx="1525859" cy="1357867"/>
            </a:xfrm>
            <a:custGeom>
              <a:avLst/>
              <a:gdLst>
                <a:gd name="connsiteX0" fmla="*/ 258663 w 1525859"/>
                <a:gd name="connsiteY0" fmla="*/ 0 h 1357867"/>
                <a:gd name="connsiteX1" fmla="*/ 438769 w 1525859"/>
                <a:gd name="connsiteY1" fmla="*/ 553614 h 1357867"/>
                <a:gd name="connsiteX2" fmla="*/ 784923 w 1525859"/>
                <a:gd name="connsiteY2" fmla="*/ 804693 h 1357867"/>
                <a:gd name="connsiteX3" fmla="*/ 1525859 w 1525859"/>
                <a:gd name="connsiteY3" fmla="*/ 804693 h 1357867"/>
                <a:gd name="connsiteX4" fmla="*/ 1502209 w 1525859"/>
                <a:gd name="connsiteY4" fmla="*/ 880811 h 1357867"/>
                <a:gd name="connsiteX5" fmla="*/ 781824 w 1525859"/>
                <a:gd name="connsiteY5" fmla="*/ 1357867 h 1357867"/>
                <a:gd name="connsiteX6" fmla="*/ 0 w 1525859"/>
                <a:gd name="connsiteY6" fmla="*/ 576774 h 1357867"/>
                <a:gd name="connsiteX7" fmla="*/ 228991 w 1525859"/>
                <a:gd name="connsiteY7" fmla="*/ 24458 h 1357867"/>
                <a:gd name="connsiteX0" fmla="*/ 258663 w 1525859"/>
                <a:gd name="connsiteY0" fmla="*/ 0 h 1357867"/>
                <a:gd name="connsiteX1" fmla="*/ 499729 w 1525859"/>
                <a:gd name="connsiteY1" fmla="*/ 543454 h 1357867"/>
                <a:gd name="connsiteX2" fmla="*/ 784923 w 1525859"/>
                <a:gd name="connsiteY2" fmla="*/ 804693 h 1357867"/>
                <a:gd name="connsiteX3" fmla="*/ 1525859 w 1525859"/>
                <a:gd name="connsiteY3" fmla="*/ 804693 h 1357867"/>
                <a:gd name="connsiteX4" fmla="*/ 1502209 w 1525859"/>
                <a:gd name="connsiteY4" fmla="*/ 880811 h 1357867"/>
                <a:gd name="connsiteX5" fmla="*/ 781824 w 1525859"/>
                <a:gd name="connsiteY5" fmla="*/ 1357867 h 1357867"/>
                <a:gd name="connsiteX6" fmla="*/ 0 w 1525859"/>
                <a:gd name="connsiteY6" fmla="*/ 576774 h 1357867"/>
                <a:gd name="connsiteX7" fmla="*/ 228991 w 1525859"/>
                <a:gd name="connsiteY7" fmla="*/ 24458 h 1357867"/>
                <a:gd name="connsiteX8" fmla="*/ 258663 w 1525859"/>
                <a:gd name="connsiteY8" fmla="*/ 0 h 1357867"/>
                <a:gd name="connsiteX0" fmla="*/ 258663 w 1525859"/>
                <a:gd name="connsiteY0" fmla="*/ 0 h 1357867"/>
                <a:gd name="connsiteX1" fmla="*/ 499729 w 1525859"/>
                <a:gd name="connsiteY1" fmla="*/ 543454 h 1357867"/>
                <a:gd name="connsiteX2" fmla="*/ 784923 w 1525859"/>
                <a:gd name="connsiteY2" fmla="*/ 774213 h 1357867"/>
                <a:gd name="connsiteX3" fmla="*/ 1525859 w 1525859"/>
                <a:gd name="connsiteY3" fmla="*/ 804693 h 1357867"/>
                <a:gd name="connsiteX4" fmla="*/ 1502209 w 1525859"/>
                <a:gd name="connsiteY4" fmla="*/ 880811 h 1357867"/>
                <a:gd name="connsiteX5" fmla="*/ 781824 w 1525859"/>
                <a:gd name="connsiteY5" fmla="*/ 1357867 h 1357867"/>
                <a:gd name="connsiteX6" fmla="*/ 0 w 1525859"/>
                <a:gd name="connsiteY6" fmla="*/ 576774 h 1357867"/>
                <a:gd name="connsiteX7" fmla="*/ 228991 w 1525859"/>
                <a:gd name="connsiteY7" fmla="*/ 24458 h 1357867"/>
                <a:gd name="connsiteX8" fmla="*/ 258663 w 1525859"/>
                <a:gd name="connsiteY8" fmla="*/ 0 h 1357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25859" h="1357867">
                  <a:moveTo>
                    <a:pt x="258663" y="0"/>
                  </a:moveTo>
                  <a:cubicBezTo>
                    <a:pt x="318698" y="184538"/>
                    <a:pt x="439694" y="358916"/>
                    <a:pt x="499729" y="543454"/>
                  </a:cubicBezTo>
                  <a:cubicBezTo>
                    <a:pt x="548755" y="693510"/>
                    <a:pt x="626702" y="774213"/>
                    <a:pt x="784923" y="774213"/>
                  </a:cubicBezTo>
                  <a:lnTo>
                    <a:pt x="1525859" y="804693"/>
                  </a:lnTo>
                  <a:lnTo>
                    <a:pt x="1502209" y="880811"/>
                  </a:lnTo>
                  <a:cubicBezTo>
                    <a:pt x="1383521" y="1161157"/>
                    <a:pt x="1105666" y="1357867"/>
                    <a:pt x="781824" y="1357867"/>
                  </a:cubicBezTo>
                  <a:cubicBezTo>
                    <a:pt x="350035" y="1357867"/>
                    <a:pt x="0" y="1008160"/>
                    <a:pt x="0" y="576774"/>
                  </a:cubicBezTo>
                  <a:cubicBezTo>
                    <a:pt x="0" y="361081"/>
                    <a:pt x="87509" y="165808"/>
                    <a:pt x="228991" y="24458"/>
                  </a:cubicBezTo>
                  <a:lnTo>
                    <a:pt x="258663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E3BA32B6-D83A-6BF7-60AF-952177306C4D}"/>
                </a:ext>
              </a:extLst>
            </p:cNvPr>
            <p:cNvSpPr/>
            <p:nvPr/>
          </p:nvSpPr>
          <p:spPr>
            <a:xfrm>
              <a:off x="4555759" y="4347523"/>
              <a:ext cx="1316283" cy="1019172"/>
            </a:xfrm>
            <a:custGeom>
              <a:avLst/>
              <a:gdLst>
                <a:gd name="connsiteX0" fmla="*/ 402611 w 1316283"/>
                <a:gd name="connsiteY0" fmla="*/ 695298 h 1019172"/>
                <a:gd name="connsiteX1" fmla="*/ 402611 w 1316283"/>
                <a:gd name="connsiteY1" fmla="*/ 696036 h 1019172"/>
                <a:gd name="connsiteX2" fmla="*/ 402612 w 1316283"/>
                <a:gd name="connsiteY2" fmla="*/ 696039 h 1019172"/>
                <a:gd name="connsiteX3" fmla="*/ 402612 w 1316283"/>
                <a:gd name="connsiteY3" fmla="*/ 695300 h 1019172"/>
                <a:gd name="connsiteX4" fmla="*/ 534087 w 1316283"/>
                <a:gd name="connsiteY4" fmla="*/ 0 h 1019172"/>
                <a:gd name="connsiteX5" fmla="*/ 534828 w 1316283"/>
                <a:gd name="connsiteY5" fmla="*/ 0 h 1019172"/>
                <a:gd name="connsiteX6" fmla="*/ 1316282 w 1316283"/>
                <a:gd name="connsiteY6" fmla="*/ 781467 h 1019172"/>
                <a:gd name="connsiteX7" fmla="*/ 1316282 w 1316283"/>
                <a:gd name="connsiteY7" fmla="*/ 785919 h 1019172"/>
                <a:gd name="connsiteX8" fmla="*/ 1316283 w 1316283"/>
                <a:gd name="connsiteY8" fmla="*/ 785919 h 1019172"/>
                <a:gd name="connsiteX9" fmla="*/ 1316283 w 1316283"/>
                <a:gd name="connsiteY9" fmla="*/ 785992 h 1019172"/>
                <a:gd name="connsiteX10" fmla="*/ 1316227 w 1316283"/>
                <a:gd name="connsiteY10" fmla="*/ 786668 h 1019172"/>
                <a:gd name="connsiteX11" fmla="*/ 1316226 w 1316283"/>
                <a:gd name="connsiteY11" fmla="*/ 786668 h 1019172"/>
                <a:gd name="connsiteX12" fmla="*/ 1306627 w 1316283"/>
                <a:gd name="connsiteY12" fmla="*/ 902546 h 1019172"/>
                <a:gd name="connsiteX13" fmla="*/ 1279146 w 1316283"/>
                <a:gd name="connsiteY13" fmla="*/ 1019172 h 1019172"/>
                <a:gd name="connsiteX14" fmla="*/ 527403 w 1316283"/>
                <a:gd name="connsiteY14" fmla="*/ 1019172 h 1019172"/>
                <a:gd name="connsiteX15" fmla="*/ 181249 w 1316283"/>
                <a:gd name="connsiteY15" fmla="*/ 768093 h 1019172"/>
                <a:gd name="connsiteX16" fmla="*/ 0 w 1316283"/>
                <a:gd name="connsiteY16" fmla="*/ 210966 h 1019172"/>
                <a:gd name="connsiteX17" fmla="*/ 97311 w 1316283"/>
                <a:gd name="connsiteY17" fmla="*/ 133711 h 1019172"/>
                <a:gd name="connsiteX18" fmla="*/ 200559 w 1316283"/>
                <a:gd name="connsiteY18" fmla="*/ 75028 h 1019172"/>
                <a:gd name="connsiteX19" fmla="*/ 402605 w 1316283"/>
                <a:gd name="connsiteY19" fmla="*/ 696040 h 1019172"/>
                <a:gd name="connsiteX20" fmla="*/ 527404 w 1316283"/>
                <a:gd name="connsiteY20" fmla="*/ 786668 h 1019172"/>
                <a:gd name="connsiteX21" fmla="*/ 527405 w 1316283"/>
                <a:gd name="connsiteY21" fmla="*/ 786668 h 1019172"/>
                <a:gd name="connsiteX22" fmla="*/ 402606 w 1316283"/>
                <a:gd name="connsiteY22" fmla="*/ 696040 h 1019172"/>
                <a:gd name="connsiteX23" fmla="*/ 200560 w 1316283"/>
                <a:gd name="connsiteY23" fmla="*/ 75028 h 1019172"/>
                <a:gd name="connsiteX24" fmla="*/ 200565 w 1316283"/>
                <a:gd name="connsiteY24" fmla="*/ 75025 h 1019172"/>
                <a:gd name="connsiteX25" fmla="*/ 200565 w 1316283"/>
                <a:gd name="connsiteY25" fmla="*/ 75024 h 1019172"/>
                <a:gd name="connsiteX26" fmla="*/ 200559 w 1316283"/>
                <a:gd name="connsiteY26" fmla="*/ 75028 h 1019172"/>
                <a:gd name="connsiteX27" fmla="*/ 200558 w 1316283"/>
                <a:gd name="connsiteY27" fmla="*/ 75025 h 1019172"/>
                <a:gd name="connsiteX28" fmla="*/ 534087 w 1316283"/>
                <a:gd name="connsiteY28" fmla="*/ 0 h 1019172"/>
                <a:gd name="connsiteX0" fmla="*/ 402611 w 1316283"/>
                <a:gd name="connsiteY0" fmla="*/ 695298 h 1019172"/>
                <a:gd name="connsiteX1" fmla="*/ 402611 w 1316283"/>
                <a:gd name="connsiteY1" fmla="*/ 696036 h 1019172"/>
                <a:gd name="connsiteX2" fmla="*/ 402612 w 1316283"/>
                <a:gd name="connsiteY2" fmla="*/ 696039 h 1019172"/>
                <a:gd name="connsiteX3" fmla="*/ 402612 w 1316283"/>
                <a:gd name="connsiteY3" fmla="*/ 695300 h 1019172"/>
                <a:gd name="connsiteX4" fmla="*/ 402611 w 1316283"/>
                <a:gd name="connsiteY4" fmla="*/ 695298 h 1019172"/>
                <a:gd name="connsiteX5" fmla="*/ 534087 w 1316283"/>
                <a:gd name="connsiteY5" fmla="*/ 0 h 1019172"/>
                <a:gd name="connsiteX6" fmla="*/ 534828 w 1316283"/>
                <a:gd name="connsiteY6" fmla="*/ 0 h 1019172"/>
                <a:gd name="connsiteX7" fmla="*/ 1316282 w 1316283"/>
                <a:gd name="connsiteY7" fmla="*/ 781467 h 1019172"/>
                <a:gd name="connsiteX8" fmla="*/ 1316282 w 1316283"/>
                <a:gd name="connsiteY8" fmla="*/ 785919 h 1019172"/>
                <a:gd name="connsiteX9" fmla="*/ 1316283 w 1316283"/>
                <a:gd name="connsiteY9" fmla="*/ 785919 h 1019172"/>
                <a:gd name="connsiteX10" fmla="*/ 1316283 w 1316283"/>
                <a:gd name="connsiteY10" fmla="*/ 785992 h 1019172"/>
                <a:gd name="connsiteX11" fmla="*/ 1316227 w 1316283"/>
                <a:gd name="connsiteY11" fmla="*/ 786668 h 1019172"/>
                <a:gd name="connsiteX12" fmla="*/ 1316226 w 1316283"/>
                <a:gd name="connsiteY12" fmla="*/ 786668 h 1019172"/>
                <a:gd name="connsiteX13" fmla="*/ 1306627 w 1316283"/>
                <a:gd name="connsiteY13" fmla="*/ 902546 h 1019172"/>
                <a:gd name="connsiteX14" fmla="*/ 1279146 w 1316283"/>
                <a:gd name="connsiteY14" fmla="*/ 1019172 h 1019172"/>
                <a:gd name="connsiteX15" fmla="*/ 527403 w 1316283"/>
                <a:gd name="connsiteY15" fmla="*/ 1019172 h 1019172"/>
                <a:gd name="connsiteX16" fmla="*/ 181249 w 1316283"/>
                <a:gd name="connsiteY16" fmla="*/ 768093 h 1019172"/>
                <a:gd name="connsiteX17" fmla="*/ 0 w 1316283"/>
                <a:gd name="connsiteY17" fmla="*/ 210966 h 1019172"/>
                <a:gd name="connsiteX18" fmla="*/ 97311 w 1316283"/>
                <a:gd name="connsiteY18" fmla="*/ 133711 h 1019172"/>
                <a:gd name="connsiteX19" fmla="*/ 200559 w 1316283"/>
                <a:gd name="connsiteY19" fmla="*/ 75028 h 1019172"/>
                <a:gd name="connsiteX20" fmla="*/ 402605 w 1316283"/>
                <a:gd name="connsiteY20" fmla="*/ 696040 h 1019172"/>
                <a:gd name="connsiteX21" fmla="*/ 527404 w 1316283"/>
                <a:gd name="connsiteY21" fmla="*/ 786668 h 1019172"/>
                <a:gd name="connsiteX22" fmla="*/ 527405 w 1316283"/>
                <a:gd name="connsiteY22" fmla="*/ 786668 h 1019172"/>
                <a:gd name="connsiteX23" fmla="*/ 200560 w 1316283"/>
                <a:gd name="connsiteY23" fmla="*/ 75028 h 1019172"/>
                <a:gd name="connsiteX24" fmla="*/ 200565 w 1316283"/>
                <a:gd name="connsiteY24" fmla="*/ 75025 h 1019172"/>
                <a:gd name="connsiteX25" fmla="*/ 200565 w 1316283"/>
                <a:gd name="connsiteY25" fmla="*/ 75024 h 1019172"/>
                <a:gd name="connsiteX26" fmla="*/ 200559 w 1316283"/>
                <a:gd name="connsiteY26" fmla="*/ 75028 h 1019172"/>
                <a:gd name="connsiteX27" fmla="*/ 200558 w 1316283"/>
                <a:gd name="connsiteY27" fmla="*/ 75025 h 1019172"/>
                <a:gd name="connsiteX28" fmla="*/ 534087 w 1316283"/>
                <a:gd name="connsiteY28" fmla="*/ 0 h 1019172"/>
                <a:gd name="connsiteX0" fmla="*/ 402611 w 1316283"/>
                <a:gd name="connsiteY0" fmla="*/ 695298 h 1019172"/>
                <a:gd name="connsiteX1" fmla="*/ 402611 w 1316283"/>
                <a:gd name="connsiteY1" fmla="*/ 696036 h 1019172"/>
                <a:gd name="connsiteX2" fmla="*/ 402612 w 1316283"/>
                <a:gd name="connsiteY2" fmla="*/ 696039 h 1019172"/>
                <a:gd name="connsiteX3" fmla="*/ 402612 w 1316283"/>
                <a:gd name="connsiteY3" fmla="*/ 695300 h 1019172"/>
                <a:gd name="connsiteX4" fmla="*/ 402611 w 1316283"/>
                <a:gd name="connsiteY4" fmla="*/ 695298 h 1019172"/>
                <a:gd name="connsiteX5" fmla="*/ 534087 w 1316283"/>
                <a:gd name="connsiteY5" fmla="*/ 0 h 1019172"/>
                <a:gd name="connsiteX6" fmla="*/ 534828 w 1316283"/>
                <a:gd name="connsiteY6" fmla="*/ 0 h 1019172"/>
                <a:gd name="connsiteX7" fmla="*/ 1316282 w 1316283"/>
                <a:gd name="connsiteY7" fmla="*/ 781467 h 1019172"/>
                <a:gd name="connsiteX8" fmla="*/ 1316282 w 1316283"/>
                <a:gd name="connsiteY8" fmla="*/ 785919 h 1019172"/>
                <a:gd name="connsiteX9" fmla="*/ 1316283 w 1316283"/>
                <a:gd name="connsiteY9" fmla="*/ 785919 h 1019172"/>
                <a:gd name="connsiteX10" fmla="*/ 1316283 w 1316283"/>
                <a:gd name="connsiteY10" fmla="*/ 785992 h 1019172"/>
                <a:gd name="connsiteX11" fmla="*/ 1316227 w 1316283"/>
                <a:gd name="connsiteY11" fmla="*/ 786668 h 1019172"/>
                <a:gd name="connsiteX12" fmla="*/ 1316226 w 1316283"/>
                <a:gd name="connsiteY12" fmla="*/ 786668 h 1019172"/>
                <a:gd name="connsiteX13" fmla="*/ 1306627 w 1316283"/>
                <a:gd name="connsiteY13" fmla="*/ 902546 h 1019172"/>
                <a:gd name="connsiteX14" fmla="*/ 1279146 w 1316283"/>
                <a:gd name="connsiteY14" fmla="*/ 1019172 h 1019172"/>
                <a:gd name="connsiteX15" fmla="*/ 527403 w 1316283"/>
                <a:gd name="connsiteY15" fmla="*/ 1019172 h 1019172"/>
                <a:gd name="connsiteX16" fmla="*/ 181249 w 1316283"/>
                <a:gd name="connsiteY16" fmla="*/ 768093 h 1019172"/>
                <a:gd name="connsiteX17" fmla="*/ 0 w 1316283"/>
                <a:gd name="connsiteY17" fmla="*/ 210966 h 1019172"/>
                <a:gd name="connsiteX18" fmla="*/ 97311 w 1316283"/>
                <a:gd name="connsiteY18" fmla="*/ 133711 h 1019172"/>
                <a:gd name="connsiteX19" fmla="*/ 200559 w 1316283"/>
                <a:gd name="connsiteY19" fmla="*/ 75028 h 1019172"/>
                <a:gd name="connsiteX20" fmla="*/ 402605 w 1316283"/>
                <a:gd name="connsiteY20" fmla="*/ 696040 h 1019172"/>
                <a:gd name="connsiteX21" fmla="*/ 527404 w 1316283"/>
                <a:gd name="connsiteY21" fmla="*/ 786668 h 1019172"/>
                <a:gd name="connsiteX22" fmla="*/ 200560 w 1316283"/>
                <a:gd name="connsiteY22" fmla="*/ 75028 h 1019172"/>
                <a:gd name="connsiteX23" fmla="*/ 200565 w 1316283"/>
                <a:gd name="connsiteY23" fmla="*/ 75025 h 1019172"/>
                <a:gd name="connsiteX24" fmla="*/ 200565 w 1316283"/>
                <a:gd name="connsiteY24" fmla="*/ 75024 h 1019172"/>
                <a:gd name="connsiteX25" fmla="*/ 200559 w 1316283"/>
                <a:gd name="connsiteY25" fmla="*/ 75028 h 1019172"/>
                <a:gd name="connsiteX26" fmla="*/ 200558 w 1316283"/>
                <a:gd name="connsiteY26" fmla="*/ 75025 h 1019172"/>
                <a:gd name="connsiteX27" fmla="*/ 534087 w 1316283"/>
                <a:gd name="connsiteY27" fmla="*/ 0 h 1019172"/>
                <a:gd name="connsiteX0" fmla="*/ 402611 w 1316283"/>
                <a:gd name="connsiteY0" fmla="*/ 695298 h 1019172"/>
                <a:gd name="connsiteX1" fmla="*/ 402611 w 1316283"/>
                <a:gd name="connsiteY1" fmla="*/ 696036 h 1019172"/>
                <a:gd name="connsiteX2" fmla="*/ 402612 w 1316283"/>
                <a:gd name="connsiteY2" fmla="*/ 696039 h 1019172"/>
                <a:gd name="connsiteX3" fmla="*/ 402612 w 1316283"/>
                <a:gd name="connsiteY3" fmla="*/ 695300 h 1019172"/>
                <a:gd name="connsiteX4" fmla="*/ 402611 w 1316283"/>
                <a:gd name="connsiteY4" fmla="*/ 695298 h 1019172"/>
                <a:gd name="connsiteX5" fmla="*/ 534087 w 1316283"/>
                <a:gd name="connsiteY5" fmla="*/ 0 h 1019172"/>
                <a:gd name="connsiteX6" fmla="*/ 534828 w 1316283"/>
                <a:gd name="connsiteY6" fmla="*/ 0 h 1019172"/>
                <a:gd name="connsiteX7" fmla="*/ 1316282 w 1316283"/>
                <a:gd name="connsiteY7" fmla="*/ 781467 h 1019172"/>
                <a:gd name="connsiteX8" fmla="*/ 1316282 w 1316283"/>
                <a:gd name="connsiteY8" fmla="*/ 785919 h 1019172"/>
                <a:gd name="connsiteX9" fmla="*/ 1316283 w 1316283"/>
                <a:gd name="connsiteY9" fmla="*/ 785919 h 1019172"/>
                <a:gd name="connsiteX10" fmla="*/ 1316283 w 1316283"/>
                <a:gd name="connsiteY10" fmla="*/ 785992 h 1019172"/>
                <a:gd name="connsiteX11" fmla="*/ 1316227 w 1316283"/>
                <a:gd name="connsiteY11" fmla="*/ 786668 h 1019172"/>
                <a:gd name="connsiteX12" fmla="*/ 1316226 w 1316283"/>
                <a:gd name="connsiteY12" fmla="*/ 786668 h 1019172"/>
                <a:gd name="connsiteX13" fmla="*/ 1306627 w 1316283"/>
                <a:gd name="connsiteY13" fmla="*/ 902546 h 1019172"/>
                <a:gd name="connsiteX14" fmla="*/ 1279146 w 1316283"/>
                <a:gd name="connsiteY14" fmla="*/ 1019172 h 1019172"/>
                <a:gd name="connsiteX15" fmla="*/ 527403 w 1316283"/>
                <a:gd name="connsiteY15" fmla="*/ 1019172 h 1019172"/>
                <a:gd name="connsiteX16" fmla="*/ 181249 w 1316283"/>
                <a:gd name="connsiteY16" fmla="*/ 768093 h 1019172"/>
                <a:gd name="connsiteX17" fmla="*/ 0 w 1316283"/>
                <a:gd name="connsiteY17" fmla="*/ 210966 h 1019172"/>
                <a:gd name="connsiteX18" fmla="*/ 97311 w 1316283"/>
                <a:gd name="connsiteY18" fmla="*/ 133711 h 1019172"/>
                <a:gd name="connsiteX19" fmla="*/ 200559 w 1316283"/>
                <a:gd name="connsiteY19" fmla="*/ 75028 h 1019172"/>
                <a:gd name="connsiteX20" fmla="*/ 402605 w 1316283"/>
                <a:gd name="connsiteY20" fmla="*/ 696040 h 1019172"/>
                <a:gd name="connsiteX21" fmla="*/ 200560 w 1316283"/>
                <a:gd name="connsiteY21" fmla="*/ 75028 h 1019172"/>
                <a:gd name="connsiteX22" fmla="*/ 200565 w 1316283"/>
                <a:gd name="connsiteY22" fmla="*/ 75025 h 1019172"/>
                <a:gd name="connsiteX23" fmla="*/ 200565 w 1316283"/>
                <a:gd name="connsiteY23" fmla="*/ 75024 h 1019172"/>
                <a:gd name="connsiteX24" fmla="*/ 200559 w 1316283"/>
                <a:gd name="connsiteY24" fmla="*/ 75028 h 1019172"/>
                <a:gd name="connsiteX25" fmla="*/ 200558 w 1316283"/>
                <a:gd name="connsiteY25" fmla="*/ 75025 h 1019172"/>
                <a:gd name="connsiteX26" fmla="*/ 534087 w 1316283"/>
                <a:gd name="connsiteY26" fmla="*/ 0 h 1019172"/>
                <a:gd name="connsiteX0" fmla="*/ 402611 w 1316283"/>
                <a:gd name="connsiteY0" fmla="*/ 695298 h 1019172"/>
                <a:gd name="connsiteX1" fmla="*/ 402611 w 1316283"/>
                <a:gd name="connsiteY1" fmla="*/ 696036 h 1019172"/>
                <a:gd name="connsiteX2" fmla="*/ 402612 w 1316283"/>
                <a:gd name="connsiteY2" fmla="*/ 696039 h 1019172"/>
                <a:gd name="connsiteX3" fmla="*/ 402612 w 1316283"/>
                <a:gd name="connsiteY3" fmla="*/ 695300 h 1019172"/>
                <a:gd name="connsiteX4" fmla="*/ 402611 w 1316283"/>
                <a:gd name="connsiteY4" fmla="*/ 695298 h 1019172"/>
                <a:gd name="connsiteX5" fmla="*/ 534087 w 1316283"/>
                <a:gd name="connsiteY5" fmla="*/ 0 h 1019172"/>
                <a:gd name="connsiteX6" fmla="*/ 534828 w 1316283"/>
                <a:gd name="connsiteY6" fmla="*/ 0 h 1019172"/>
                <a:gd name="connsiteX7" fmla="*/ 1316282 w 1316283"/>
                <a:gd name="connsiteY7" fmla="*/ 781467 h 1019172"/>
                <a:gd name="connsiteX8" fmla="*/ 1316282 w 1316283"/>
                <a:gd name="connsiteY8" fmla="*/ 785919 h 1019172"/>
                <a:gd name="connsiteX9" fmla="*/ 1316283 w 1316283"/>
                <a:gd name="connsiteY9" fmla="*/ 785919 h 1019172"/>
                <a:gd name="connsiteX10" fmla="*/ 1316283 w 1316283"/>
                <a:gd name="connsiteY10" fmla="*/ 785992 h 1019172"/>
                <a:gd name="connsiteX11" fmla="*/ 1316227 w 1316283"/>
                <a:gd name="connsiteY11" fmla="*/ 786668 h 1019172"/>
                <a:gd name="connsiteX12" fmla="*/ 1316226 w 1316283"/>
                <a:gd name="connsiteY12" fmla="*/ 786668 h 1019172"/>
                <a:gd name="connsiteX13" fmla="*/ 1306627 w 1316283"/>
                <a:gd name="connsiteY13" fmla="*/ 902546 h 1019172"/>
                <a:gd name="connsiteX14" fmla="*/ 1279146 w 1316283"/>
                <a:gd name="connsiteY14" fmla="*/ 1019172 h 1019172"/>
                <a:gd name="connsiteX15" fmla="*/ 527403 w 1316283"/>
                <a:gd name="connsiteY15" fmla="*/ 1019172 h 1019172"/>
                <a:gd name="connsiteX16" fmla="*/ 181249 w 1316283"/>
                <a:gd name="connsiteY16" fmla="*/ 768093 h 1019172"/>
                <a:gd name="connsiteX17" fmla="*/ 0 w 1316283"/>
                <a:gd name="connsiteY17" fmla="*/ 210966 h 1019172"/>
                <a:gd name="connsiteX18" fmla="*/ 97311 w 1316283"/>
                <a:gd name="connsiteY18" fmla="*/ 133711 h 1019172"/>
                <a:gd name="connsiteX19" fmla="*/ 200559 w 1316283"/>
                <a:gd name="connsiteY19" fmla="*/ 75028 h 1019172"/>
                <a:gd name="connsiteX20" fmla="*/ 200560 w 1316283"/>
                <a:gd name="connsiteY20" fmla="*/ 75028 h 1019172"/>
                <a:gd name="connsiteX21" fmla="*/ 200565 w 1316283"/>
                <a:gd name="connsiteY21" fmla="*/ 75025 h 1019172"/>
                <a:gd name="connsiteX22" fmla="*/ 200565 w 1316283"/>
                <a:gd name="connsiteY22" fmla="*/ 75024 h 1019172"/>
                <a:gd name="connsiteX23" fmla="*/ 200559 w 1316283"/>
                <a:gd name="connsiteY23" fmla="*/ 75028 h 1019172"/>
                <a:gd name="connsiteX24" fmla="*/ 200558 w 1316283"/>
                <a:gd name="connsiteY24" fmla="*/ 75025 h 1019172"/>
                <a:gd name="connsiteX25" fmla="*/ 534087 w 1316283"/>
                <a:gd name="connsiteY25" fmla="*/ 0 h 1019172"/>
                <a:gd name="connsiteX0" fmla="*/ 402612 w 1316283"/>
                <a:gd name="connsiteY0" fmla="*/ 695300 h 1019172"/>
                <a:gd name="connsiteX1" fmla="*/ 402611 w 1316283"/>
                <a:gd name="connsiteY1" fmla="*/ 696036 h 1019172"/>
                <a:gd name="connsiteX2" fmla="*/ 402612 w 1316283"/>
                <a:gd name="connsiteY2" fmla="*/ 696039 h 1019172"/>
                <a:gd name="connsiteX3" fmla="*/ 402612 w 1316283"/>
                <a:gd name="connsiteY3" fmla="*/ 695300 h 1019172"/>
                <a:gd name="connsiteX4" fmla="*/ 534087 w 1316283"/>
                <a:gd name="connsiteY4" fmla="*/ 0 h 1019172"/>
                <a:gd name="connsiteX5" fmla="*/ 534828 w 1316283"/>
                <a:gd name="connsiteY5" fmla="*/ 0 h 1019172"/>
                <a:gd name="connsiteX6" fmla="*/ 1316282 w 1316283"/>
                <a:gd name="connsiteY6" fmla="*/ 781467 h 1019172"/>
                <a:gd name="connsiteX7" fmla="*/ 1316282 w 1316283"/>
                <a:gd name="connsiteY7" fmla="*/ 785919 h 1019172"/>
                <a:gd name="connsiteX8" fmla="*/ 1316283 w 1316283"/>
                <a:gd name="connsiteY8" fmla="*/ 785919 h 1019172"/>
                <a:gd name="connsiteX9" fmla="*/ 1316283 w 1316283"/>
                <a:gd name="connsiteY9" fmla="*/ 785992 h 1019172"/>
                <a:gd name="connsiteX10" fmla="*/ 1316227 w 1316283"/>
                <a:gd name="connsiteY10" fmla="*/ 786668 h 1019172"/>
                <a:gd name="connsiteX11" fmla="*/ 1316226 w 1316283"/>
                <a:gd name="connsiteY11" fmla="*/ 786668 h 1019172"/>
                <a:gd name="connsiteX12" fmla="*/ 1306627 w 1316283"/>
                <a:gd name="connsiteY12" fmla="*/ 902546 h 1019172"/>
                <a:gd name="connsiteX13" fmla="*/ 1279146 w 1316283"/>
                <a:gd name="connsiteY13" fmla="*/ 1019172 h 1019172"/>
                <a:gd name="connsiteX14" fmla="*/ 527403 w 1316283"/>
                <a:gd name="connsiteY14" fmla="*/ 1019172 h 1019172"/>
                <a:gd name="connsiteX15" fmla="*/ 181249 w 1316283"/>
                <a:gd name="connsiteY15" fmla="*/ 768093 h 1019172"/>
                <a:gd name="connsiteX16" fmla="*/ 0 w 1316283"/>
                <a:gd name="connsiteY16" fmla="*/ 210966 h 1019172"/>
                <a:gd name="connsiteX17" fmla="*/ 97311 w 1316283"/>
                <a:gd name="connsiteY17" fmla="*/ 133711 h 1019172"/>
                <a:gd name="connsiteX18" fmla="*/ 200559 w 1316283"/>
                <a:gd name="connsiteY18" fmla="*/ 75028 h 1019172"/>
                <a:gd name="connsiteX19" fmla="*/ 200560 w 1316283"/>
                <a:gd name="connsiteY19" fmla="*/ 75028 h 1019172"/>
                <a:gd name="connsiteX20" fmla="*/ 200565 w 1316283"/>
                <a:gd name="connsiteY20" fmla="*/ 75025 h 1019172"/>
                <a:gd name="connsiteX21" fmla="*/ 200565 w 1316283"/>
                <a:gd name="connsiteY21" fmla="*/ 75024 h 1019172"/>
                <a:gd name="connsiteX22" fmla="*/ 200559 w 1316283"/>
                <a:gd name="connsiteY22" fmla="*/ 75028 h 1019172"/>
                <a:gd name="connsiteX23" fmla="*/ 200558 w 1316283"/>
                <a:gd name="connsiteY23" fmla="*/ 75025 h 1019172"/>
                <a:gd name="connsiteX24" fmla="*/ 534087 w 1316283"/>
                <a:gd name="connsiteY24" fmla="*/ 0 h 1019172"/>
                <a:gd name="connsiteX0" fmla="*/ 402612 w 1316283"/>
                <a:gd name="connsiteY0" fmla="*/ 696039 h 1019172"/>
                <a:gd name="connsiteX1" fmla="*/ 402611 w 1316283"/>
                <a:gd name="connsiteY1" fmla="*/ 696036 h 1019172"/>
                <a:gd name="connsiteX2" fmla="*/ 402612 w 1316283"/>
                <a:gd name="connsiteY2" fmla="*/ 696039 h 1019172"/>
                <a:gd name="connsiteX3" fmla="*/ 534087 w 1316283"/>
                <a:gd name="connsiteY3" fmla="*/ 0 h 1019172"/>
                <a:gd name="connsiteX4" fmla="*/ 534828 w 1316283"/>
                <a:gd name="connsiteY4" fmla="*/ 0 h 1019172"/>
                <a:gd name="connsiteX5" fmla="*/ 1316282 w 1316283"/>
                <a:gd name="connsiteY5" fmla="*/ 781467 h 1019172"/>
                <a:gd name="connsiteX6" fmla="*/ 1316282 w 1316283"/>
                <a:gd name="connsiteY6" fmla="*/ 785919 h 1019172"/>
                <a:gd name="connsiteX7" fmla="*/ 1316283 w 1316283"/>
                <a:gd name="connsiteY7" fmla="*/ 785919 h 1019172"/>
                <a:gd name="connsiteX8" fmla="*/ 1316283 w 1316283"/>
                <a:gd name="connsiteY8" fmla="*/ 785992 h 1019172"/>
                <a:gd name="connsiteX9" fmla="*/ 1316227 w 1316283"/>
                <a:gd name="connsiteY9" fmla="*/ 786668 h 1019172"/>
                <a:gd name="connsiteX10" fmla="*/ 1316226 w 1316283"/>
                <a:gd name="connsiteY10" fmla="*/ 786668 h 1019172"/>
                <a:gd name="connsiteX11" fmla="*/ 1306627 w 1316283"/>
                <a:gd name="connsiteY11" fmla="*/ 902546 h 1019172"/>
                <a:gd name="connsiteX12" fmla="*/ 1279146 w 1316283"/>
                <a:gd name="connsiteY12" fmla="*/ 1019172 h 1019172"/>
                <a:gd name="connsiteX13" fmla="*/ 527403 w 1316283"/>
                <a:gd name="connsiteY13" fmla="*/ 1019172 h 1019172"/>
                <a:gd name="connsiteX14" fmla="*/ 181249 w 1316283"/>
                <a:gd name="connsiteY14" fmla="*/ 768093 h 1019172"/>
                <a:gd name="connsiteX15" fmla="*/ 0 w 1316283"/>
                <a:gd name="connsiteY15" fmla="*/ 210966 h 1019172"/>
                <a:gd name="connsiteX16" fmla="*/ 97311 w 1316283"/>
                <a:gd name="connsiteY16" fmla="*/ 133711 h 1019172"/>
                <a:gd name="connsiteX17" fmla="*/ 200559 w 1316283"/>
                <a:gd name="connsiteY17" fmla="*/ 75028 h 1019172"/>
                <a:gd name="connsiteX18" fmla="*/ 200560 w 1316283"/>
                <a:gd name="connsiteY18" fmla="*/ 75028 h 1019172"/>
                <a:gd name="connsiteX19" fmla="*/ 200565 w 1316283"/>
                <a:gd name="connsiteY19" fmla="*/ 75025 h 1019172"/>
                <a:gd name="connsiteX20" fmla="*/ 200565 w 1316283"/>
                <a:gd name="connsiteY20" fmla="*/ 75024 h 1019172"/>
                <a:gd name="connsiteX21" fmla="*/ 200559 w 1316283"/>
                <a:gd name="connsiteY21" fmla="*/ 75028 h 1019172"/>
                <a:gd name="connsiteX22" fmla="*/ 200558 w 1316283"/>
                <a:gd name="connsiteY22" fmla="*/ 75025 h 1019172"/>
                <a:gd name="connsiteX23" fmla="*/ 534087 w 1316283"/>
                <a:gd name="connsiteY23" fmla="*/ 0 h 1019172"/>
                <a:gd name="connsiteX0" fmla="*/ 534087 w 1316283"/>
                <a:gd name="connsiteY0" fmla="*/ 0 h 1019172"/>
                <a:gd name="connsiteX1" fmla="*/ 534828 w 1316283"/>
                <a:gd name="connsiteY1" fmla="*/ 0 h 1019172"/>
                <a:gd name="connsiteX2" fmla="*/ 1316282 w 1316283"/>
                <a:gd name="connsiteY2" fmla="*/ 781467 h 1019172"/>
                <a:gd name="connsiteX3" fmla="*/ 1316282 w 1316283"/>
                <a:gd name="connsiteY3" fmla="*/ 785919 h 1019172"/>
                <a:gd name="connsiteX4" fmla="*/ 1316283 w 1316283"/>
                <a:gd name="connsiteY4" fmla="*/ 785919 h 1019172"/>
                <a:gd name="connsiteX5" fmla="*/ 1316283 w 1316283"/>
                <a:gd name="connsiteY5" fmla="*/ 785992 h 1019172"/>
                <a:gd name="connsiteX6" fmla="*/ 1316227 w 1316283"/>
                <a:gd name="connsiteY6" fmla="*/ 786668 h 1019172"/>
                <a:gd name="connsiteX7" fmla="*/ 1316226 w 1316283"/>
                <a:gd name="connsiteY7" fmla="*/ 786668 h 1019172"/>
                <a:gd name="connsiteX8" fmla="*/ 1306627 w 1316283"/>
                <a:gd name="connsiteY8" fmla="*/ 902546 h 1019172"/>
                <a:gd name="connsiteX9" fmla="*/ 1279146 w 1316283"/>
                <a:gd name="connsiteY9" fmla="*/ 1019172 h 1019172"/>
                <a:gd name="connsiteX10" fmla="*/ 527403 w 1316283"/>
                <a:gd name="connsiteY10" fmla="*/ 1019172 h 1019172"/>
                <a:gd name="connsiteX11" fmla="*/ 181249 w 1316283"/>
                <a:gd name="connsiteY11" fmla="*/ 768093 h 1019172"/>
                <a:gd name="connsiteX12" fmla="*/ 0 w 1316283"/>
                <a:gd name="connsiteY12" fmla="*/ 210966 h 1019172"/>
                <a:gd name="connsiteX13" fmla="*/ 97311 w 1316283"/>
                <a:gd name="connsiteY13" fmla="*/ 133711 h 1019172"/>
                <a:gd name="connsiteX14" fmla="*/ 200559 w 1316283"/>
                <a:gd name="connsiteY14" fmla="*/ 75028 h 1019172"/>
                <a:gd name="connsiteX15" fmla="*/ 200560 w 1316283"/>
                <a:gd name="connsiteY15" fmla="*/ 75028 h 1019172"/>
                <a:gd name="connsiteX16" fmla="*/ 200565 w 1316283"/>
                <a:gd name="connsiteY16" fmla="*/ 75025 h 1019172"/>
                <a:gd name="connsiteX17" fmla="*/ 200565 w 1316283"/>
                <a:gd name="connsiteY17" fmla="*/ 75024 h 1019172"/>
                <a:gd name="connsiteX18" fmla="*/ 200559 w 1316283"/>
                <a:gd name="connsiteY18" fmla="*/ 75028 h 1019172"/>
                <a:gd name="connsiteX19" fmla="*/ 200558 w 1316283"/>
                <a:gd name="connsiteY19" fmla="*/ 75025 h 1019172"/>
                <a:gd name="connsiteX20" fmla="*/ 534087 w 1316283"/>
                <a:gd name="connsiteY20" fmla="*/ 0 h 1019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316283" h="1019172">
                  <a:moveTo>
                    <a:pt x="534087" y="0"/>
                  </a:moveTo>
                  <a:lnTo>
                    <a:pt x="534828" y="0"/>
                  </a:lnTo>
                  <a:cubicBezTo>
                    <a:pt x="966409" y="0"/>
                    <a:pt x="1316282" y="349879"/>
                    <a:pt x="1316282" y="781467"/>
                  </a:cubicBezTo>
                  <a:lnTo>
                    <a:pt x="1316282" y="785919"/>
                  </a:lnTo>
                  <a:lnTo>
                    <a:pt x="1316283" y="785919"/>
                  </a:lnTo>
                  <a:lnTo>
                    <a:pt x="1316283" y="785992"/>
                  </a:lnTo>
                  <a:cubicBezTo>
                    <a:pt x="1316264" y="786217"/>
                    <a:pt x="1316246" y="786443"/>
                    <a:pt x="1316227" y="786668"/>
                  </a:cubicBezTo>
                  <a:lnTo>
                    <a:pt x="1316226" y="786668"/>
                  </a:lnTo>
                  <a:lnTo>
                    <a:pt x="1306627" y="902546"/>
                  </a:lnTo>
                  <a:cubicBezTo>
                    <a:pt x="1300685" y="942659"/>
                    <a:pt x="1291030" y="981289"/>
                    <a:pt x="1279146" y="1019172"/>
                  </a:cubicBezTo>
                  <a:lnTo>
                    <a:pt x="527403" y="1019172"/>
                  </a:lnTo>
                  <a:cubicBezTo>
                    <a:pt x="369182" y="1019172"/>
                    <a:pt x="230275" y="918149"/>
                    <a:pt x="181249" y="768093"/>
                  </a:cubicBezTo>
                  <a:lnTo>
                    <a:pt x="0" y="210966"/>
                  </a:lnTo>
                  <a:cubicBezTo>
                    <a:pt x="30459" y="182737"/>
                    <a:pt x="63141" y="156739"/>
                    <a:pt x="97311" y="133711"/>
                  </a:cubicBezTo>
                  <a:lnTo>
                    <a:pt x="200559" y="75028"/>
                  </a:lnTo>
                  <a:lnTo>
                    <a:pt x="200560" y="75028"/>
                  </a:lnTo>
                  <a:cubicBezTo>
                    <a:pt x="166887" y="-28475"/>
                    <a:pt x="200563" y="75026"/>
                    <a:pt x="200565" y="75025"/>
                  </a:cubicBezTo>
                  <a:lnTo>
                    <a:pt x="200565" y="75024"/>
                  </a:lnTo>
                  <a:cubicBezTo>
                    <a:pt x="200563" y="75025"/>
                    <a:pt x="200561" y="75027"/>
                    <a:pt x="200559" y="75028"/>
                  </a:cubicBezTo>
                  <a:cubicBezTo>
                    <a:pt x="200559" y="75027"/>
                    <a:pt x="200558" y="75026"/>
                    <a:pt x="200558" y="75025"/>
                  </a:cubicBezTo>
                  <a:cubicBezTo>
                    <a:pt x="301582" y="26740"/>
                    <a:pt x="414489" y="0"/>
                    <a:pt x="534087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CCB7666D-E0F2-88AB-8DA7-A85E6C9E302D}"/>
                </a:ext>
              </a:extLst>
            </p:cNvPr>
            <p:cNvSpPr/>
            <p:nvPr/>
          </p:nvSpPr>
          <p:spPr>
            <a:xfrm>
              <a:off x="4756317" y="4347523"/>
              <a:ext cx="1115724" cy="785919"/>
            </a:xfrm>
            <a:custGeom>
              <a:avLst/>
              <a:gdLst>
                <a:gd name="connsiteX0" fmla="*/ 333529 w 1115724"/>
                <a:gd name="connsiteY0" fmla="*/ 0 h 785919"/>
                <a:gd name="connsiteX1" fmla="*/ 334270 w 1115724"/>
                <a:gd name="connsiteY1" fmla="*/ 0 h 785919"/>
                <a:gd name="connsiteX2" fmla="*/ 1115724 w 1115724"/>
                <a:gd name="connsiteY2" fmla="*/ 781467 h 785919"/>
                <a:gd name="connsiteX3" fmla="*/ 1115724 w 1115724"/>
                <a:gd name="connsiteY3" fmla="*/ 785919 h 785919"/>
                <a:gd name="connsiteX4" fmla="*/ 326845 w 1115724"/>
                <a:gd name="connsiteY4" fmla="*/ 785919 h 785919"/>
                <a:gd name="connsiteX5" fmla="*/ 202053 w 1115724"/>
                <a:gd name="connsiteY5" fmla="*/ 695298 h 785919"/>
                <a:gd name="connsiteX6" fmla="*/ 202053 w 1115724"/>
                <a:gd name="connsiteY6" fmla="*/ 696039 h 785919"/>
                <a:gd name="connsiteX7" fmla="*/ 7 w 1115724"/>
                <a:gd name="connsiteY7" fmla="*/ 75024 h 785919"/>
                <a:gd name="connsiteX8" fmla="*/ 1 w 1115724"/>
                <a:gd name="connsiteY8" fmla="*/ 75028 h 785919"/>
                <a:gd name="connsiteX9" fmla="*/ 0 w 1115724"/>
                <a:gd name="connsiteY9" fmla="*/ 75025 h 785919"/>
                <a:gd name="connsiteX10" fmla="*/ 333529 w 1115724"/>
                <a:gd name="connsiteY10" fmla="*/ 0 h 785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15724" h="785919">
                  <a:moveTo>
                    <a:pt x="333529" y="0"/>
                  </a:moveTo>
                  <a:lnTo>
                    <a:pt x="334270" y="0"/>
                  </a:lnTo>
                  <a:cubicBezTo>
                    <a:pt x="765851" y="0"/>
                    <a:pt x="1115724" y="349879"/>
                    <a:pt x="1115724" y="781467"/>
                  </a:cubicBezTo>
                  <a:lnTo>
                    <a:pt x="1115724" y="785919"/>
                  </a:lnTo>
                  <a:lnTo>
                    <a:pt x="326845" y="785919"/>
                  </a:lnTo>
                  <a:cubicBezTo>
                    <a:pt x="269654" y="785919"/>
                    <a:pt x="219880" y="749525"/>
                    <a:pt x="202053" y="695298"/>
                  </a:cubicBezTo>
                  <a:lnTo>
                    <a:pt x="202053" y="696039"/>
                  </a:lnTo>
                  <a:lnTo>
                    <a:pt x="7" y="75024"/>
                  </a:lnTo>
                  <a:lnTo>
                    <a:pt x="1" y="75028"/>
                  </a:lnTo>
                  <a:lnTo>
                    <a:pt x="0" y="75025"/>
                  </a:lnTo>
                  <a:cubicBezTo>
                    <a:pt x="101024" y="26740"/>
                    <a:pt x="213931" y="0"/>
                    <a:pt x="333529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5A31EFF-1145-6E18-510A-3630FCF237FB}"/>
              </a:ext>
            </a:extLst>
          </p:cNvPr>
          <p:cNvGrpSpPr/>
          <p:nvPr/>
        </p:nvGrpSpPr>
        <p:grpSpPr>
          <a:xfrm>
            <a:off x="8949410" y="2690266"/>
            <a:ext cx="2926080" cy="1351708"/>
            <a:chOff x="8921977" y="1303705"/>
            <a:chExt cx="2926080" cy="1351708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F60A90E0-78E7-6507-C51F-156C9E670EFD}"/>
                </a:ext>
              </a:extLst>
            </p:cNvPr>
            <p:cNvSpPr txBox="1"/>
            <p:nvPr/>
          </p:nvSpPr>
          <p:spPr>
            <a:xfrm>
              <a:off x="8921977" y="1303705"/>
              <a:ext cx="2926080" cy="400110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r>
                <a:rPr lang="en-US" sz="2000" b="1" dirty="0"/>
                <a:t>e-Tendering</a:t>
              </a:r>
              <a:endParaRPr lang="en-US" sz="2000" b="1" noProof="1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A7E9A83F-9C09-A0F9-B528-03BAA711FDB9}"/>
                </a:ext>
              </a:extLst>
            </p:cNvPr>
            <p:cNvSpPr txBox="1"/>
            <p:nvPr/>
          </p:nvSpPr>
          <p:spPr>
            <a:xfrm>
              <a:off x="8921977" y="1701306"/>
              <a:ext cx="2926080" cy="954107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Facilitates online tender submission and evaluation, ensuring a fair and competitive bidding process while saving time and resources.</a:t>
              </a:r>
              <a:endParaRPr lang="en-US" sz="1400" noProof="1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87D31070-1561-64EE-C0E1-406495E153CA}"/>
              </a:ext>
            </a:extLst>
          </p:cNvPr>
          <p:cNvGrpSpPr/>
          <p:nvPr/>
        </p:nvGrpSpPr>
        <p:grpSpPr>
          <a:xfrm>
            <a:off x="316510" y="2382490"/>
            <a:ext cx="2926080" cy="1659484"/>
            <a:chOff x="332936" y="2381545"/>
            <a:chExt cx="2926080" cy="1659484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1164211F-3B45-4F2A-02EB-6CB9198DD46F}"/>
                </a:ext>
              </a:extLst>
            </p:cNvPr>
            <p:cNvSpPr txBox="1"/>
            <p:nvPr/>
          </p:nvSpPr>
          <p:spPr>
            <a:xfrm>
              <a:off x="332936" y="2381545"/>
              <a:ext cx="2926080" cy="707886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algn="r"/>
              <a:r>
                <a:rPr lang="en-US" sz="2000" b="1" dirty="0"/>
                <a:t>e-Contract </a:t>
              </a:r>
            </a:p>
            <a:p>
              <a:pPr algn="r"/>
              <a:r>
                <a:rPr lang="en-US" sz="2000" b="1" dirty="0"/>
                <a:t>(Under Development)</a:t>
              </a:r>
              <a:endParaRPr lang="en-US" sz="2000" b="1" noProof="1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9E94E124-E847-8BF2-9265-9D5546F4702F}"/>
                </a:ext>
              </a:extLst>
            </p:cNvPr>
            <p:cNvSpPr txBox="1"/>
            <p:nvPr/>
          </p:nvSpPr>
          <p:spPr>
            <a:xfrm>
              <a:off x="332936" y="3086922"/>
              <a:ext cx="2926080" cy="954107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algn="r"/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Will streamline contract management, from creation and execution to renewal and closure, automating key processes and reducing manual effort.</a:t>
              </a:r>
              <a:endParaRPr lang="en-US" sz="1400" noProof="1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E0DF610A-4725-747F-00B8-1CBBEE91F0A7}"/>
              </a:ext>
            </a:extLst>
          </p:cNvPr>
          <p:cNvGrpSpPr/>
          <p:nvPr/>
        </p:nvGrpSpPr>
        <p:grpSpPr>
          <a:xfrm>
            <a:off x="994928" y="4820480"/>
            <a:ext cx="2926080" cy="1413263"/>
            <a:chOff x="332936" y="2627766"/>
            <a:chExt cx="2926080" cy="1413263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DCEA986A-1730-5C88-55C6-9D8E5E34A2A4}"/>
                </a:ext>
              </a:extLst>
            </p:cNvPr>
            <p:cNvSpPr txBox="1"/>
            <p:nvPr/>
          </p:nvSpPr>
          <p:spPr>
            <a:xfrm>
              <a:off x="332936" y="2627766"/>
              <a:ext cx="2926080" cy="461665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algn="r"/>
              <a:r>
                <a:rPr lang="en-US" sz="2400" b="1" dirty="0"/>
                <a:t>e-Auditing</a:t>
              </a:r>
              <a:endParaRPr lang="en-US" sz="2400" b="1" noProof="1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52FCB107-5BCF-EF9C-BAC6-10C3F0AC2801}"/>
                </a:ext>
              </a:extLst>
            </p:cNvPr>
            <p:cNvSpPr txBox="1"/>
            <p:nvPr/>
          </p:nvSpPr>
          <p:spPr>
            <a:xfrm>
              <a:off x="332936" y="3086922"/>
              <a:ext cx="2926080" cy="954107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algn="r"/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Creates comprehensive audit trails for every transaction, enhancing accountability and facilitating performance analysis.</a:t>
              </a:r>
              <a:endParaRPr lang="en-US" sz="1400" noProof="1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0B2989-9A54-BD8C-9543-CF3C6BE3FB00}"/>
              </a:ext>
            </a:extLst>
          </p:cNvPr>
          <p:cNvGrpSpPr/>
          <p:nvPr/>
        </p:nvGrpSpPr>
        <p:grpSpPr>
          <a:xfrm>
            <a:off x="8270991" y="4882035"/>
            <a:ext cx="3525163" cy="1351708"/>
            <a:chOff x="8921976" y="1303705"/>
            <a:chExt cx="3525163" cy="1351708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85C2B504-AAF9-7725-31D2-90B27CB4B318}"/>
                </a:ext>
              </a:extLst>
            </p:cNvPr>
            <p:cNvSpPr txBox="1"/>
            <p:nvPr/>
          </p:nvSpPr>
          <p:spPr>
            <a:xfrm>
              <a:off x="8921976" y="1303705"/>
              <a:ext cx="3525163" cy="400110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r>
                <a:rPr lang="en-US" sz="2000" b="1" dirty="0"/>
                <a:t>Complaint and Appeal Handling</a:t>
              </a:r>
              <a:endParaRPr lang="en-US" sz="2000" b="1" noProof="1"/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C211F123-1072-6E38-5709-6C8CB9508706}"/>
                </a:ext>
              </a:extLst>
            </p:cNvPr>
            <p:cNvSpPr txBox="1"/>
            <p:nvPr/>
          </p:nvSpPr>
          <p:spPr>
            <a:xfrm>
              <a:off x="8921977" y="1701306"/>
              <a:ext cx="2926080" cy="954107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Provides a structured mechanism for handling complaints and appeals, ensuring fairness and transparency in dispute resolution.</a:t>
              </a:r>
              <a:endParaRPr lang="en-US" sz="1400" noProof="1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669B2EB3-D8C9-7434-A042-E7B48929C972}"/>
              </a:ext>
            </a:extLst>
          </p:cNvPr>
          <p:cNvGrpSpPr/>
          <p:nvPr/>
        </p:nvGrpSpPr>
        <p:grpSpPr>
          <a:xfrm>
            <a:off x="7198488" y="1091159"/>
            <a:ext cx="3768890" cy="1136265"/>
            <a:chOff x="8921977" y="1303705"/>
            <a:chExt cx="2926080" cy="1136265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B618E966-8F92-8870-E25F-1A7E23C2F98D}"/>
                </a:ext>
              </a:extLst>
            </p:cNvPr>
            <p:cNvSpPr txBox="1"/>
            <p:nvPr/>
          </p:nvSpPr>
          <p:spPr>
            <a:xfrm>
              <a:off x="8921977" y="1303705"/>
              <a:ext cx="2926080" cy="400110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r>
                <a:rPr lang="en-US" sz="2000" b="1" dirty="0"/>
                <a:t>e-Registration</a:t>
              </a:r>
              <a:endParaRPr lang="en-US" sz="2000" b="1" noProof="1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75505060-E0D1-E162-B1C8-A4071820124C}"/>
                </a:ext>
              </a:extLst>
            </p:cNvPr>
            <p:cNvSpPr txBox="1"/>
            <p:nvPr/>
          </p:nvSpPr>
          <p:spPr>
            <a:xfrm>
              <a:off x="8921977" y="1701306"/>
              <a:ext cx="2926080" cy="738664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Streamlines vendor registration and onboarding, allowing suppliers to easily join the platform and participate in procurement opportunities.</a:t>
              </a:r>
              <a:endParaRPr lang="en-US" sz="1400" noProof="1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CAC24571-A36E-3935-8FB2-01DFE45EFEC5}"/>
              </a:ext>
            </a:extLst>
          </p:cNvPr>
          <p:cNvSpPr txBox="1"/>
          <p:nvPr/>
        </p:nvSpPr>
        <p:spPr>
          <a:xfrm>
            <a:off x="4963406" y="3594014"/>
            <a:ext cx="225031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200" b="1" cap="all" noProof="1">
                <a:solidFill>
                  <a:schemeClr val="tx1">
                    <a:lumMod val="50000"/>
                    <a:lumOff val="50000"/>
                  </a:schemeClr>
                </a:solidFill>
              </a:rPr>
              <a:t>Modules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047ADB29-6BB7-A6A1-C806-D1C1DFA770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0897" y="2032627"/>
            <a:ext cx="653366" cy="653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3363F774-A04B-4C8F-0D2D-736CC1C24B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516" y="3087867"/>
            <a:ext cx="653366" cy="653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C5CF6A13-4227-F8E5-BBF7-993FE4F347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0822" y="4709650"/>
            <a:ext cx="643515" cy="643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>
            <a:extLst>
              <a:ext uri="{FF2B5EF4-FFF2-40B4-BE49-F238E27FC236}">
                <a16:creationId xmlns:a16="http://schemas.microsoft.com/office/drawing/2014/main" id="{5AD697C8-9904-1160-BD9A-739C795344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8098" y="4675421"/>
            <a:ext cx="653366" cy="653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>
            <a:extLst>
              <a:ext uri="{FF2B5EF4-FFF2-40B4-BE49-F238E27FC236}">
                <a16:creationId xmlns:a16="http://schemas.microsoft.com/office/drawing/2014/main" id="{98D2642E-DBAB-60A4-0653-04B69893DB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7105" y="3104000"/>
            <a:ext cx="616071" cy="616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41523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9E5D95-B1A7-A10B-5EB5-A26C5A0AF4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573" y="17823"/>
            <a:ext cx="10515600" cy="1325563"/>
          </a:xfrm>
        </p:spPr>
        <p:txBody>
          <a:bodyPr>
            <a:normAutofit/>
          </a:bodyPr>
          <a:lstStyle/>
          <a:p>
            <a:r>
              <a:rPr lang="en-US" sz="3000" b="1" dirty="0" err="1">
                <a:latin typeface=""/>
              </a:rPr>
              <a:t>NeST</a:t>
            </a:r>
            <a:r>
              <a:rPr lang="en-US" sz="3000" b="1" dirty="0">
                <a:latin typeface=""/>
              </a:rPr>
              <a:t> Successes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889D34CE-A59D-DD2B-87C7-D1C2A7D99333}"/>
              </a:ext>
            </a:extLst>
          </p:cNvPr>
          <p:cNvGrpSpPr/>
          <p:nvPr/>
        </p:nvGrpSpPr>
        <p:grpSpPr>
          <a:xfrm>
            <a:off x="7347543" y="1068318"/>
            <a:ext cx="4142236" cy="5556143"/>
            <a:chOff x="4493723" y="1845983"/>
            <a:chExt cx="3210330" cy="4306141"/>
          </a:xfrm>
        </p:grpSpPr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2260D593-6FA4-29C7-C808-0E0CEB9256CB}"/>
                </a:ext>
              </a:extLst>
            </p:cNvPr>
            <p:cNvGrpSpPr/>
            <p:nvPr/>
          </p:nvGrpSpPr>
          <p:grpSpPr>
            <a:xfrm>
              <a:off x="4493723" y="1845983"/>
              <a:ext cx="3210330" cy="3889753"/>
              <a:chOff x="4570895" y="1826848"/>
              <a:chExt cx="3055710" cy="3702409"/>
            </a:xfrm>
          </p:grpSpPr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id="{3F257F2D-43F1-3F55-C15E-127FDA430EC6}"/>
                  </a:ext>
                </a:extLst>
              </p:cNvPr>
              <p:cNvSpPr/>
              <p:nvPr/>
            </p:nvSpPr>
            <p:spPr>
              <a:xfrm>
                <a:off x="5049038" y="4137554"/>
                <a:ext cx="2099429" cy="1391703"/>
              </a:xfrm>
              <a:custGeom>
                <a:avLst/>
                <a:gdLst>
                  <a:gd name="connsiteX0" fmla="*/ 1049715 w 2099429"/>
                  <a:gd name="connsiteY0" fmla="*/ 0 h 1391703"/>
                  <a:gd name="connsiteX1" fmla="*/ 2099429 w 2099429"/>
                  <a:gd name="connsiteY1" fmla="*/ 466100 h 1391703"/>
                  <a:gd name="connsiteX2" fmla="*/ 2099429 w 2099429"/>
                  <a:gd name="connsiteY2" fmla="*/ 504575 h 1391703"/>
                  <a:gd name="connsiteX3" fmla="*/ 1636894 w 2099429"/>
                  <a:gd name="connsiteY3" fmla="*/ 891023 h 1391703"/>
                  <a:gd name="connsiteX4" fmla="*/ 1600476 w 2099429"/>
                  <a:gd name="connsiteY4" fmla="*/ 899804 h 1391703"/>
                  <a:gd name="connsiteX5" fmla="*/ 1595206 w 2099429"/>
                  <a:gd name="connsiteY5" fmla="*/ 903471 h 1391703"/>
                  <a:gd name="connsiteX6" fmla="*/ 1475645 w 2099429"/>
                  <a:gd name="connsiteY6" fmla="*/ 1174046 h 1391703"/>
                  <a:gd name="connsiteX7" fmla="*/ 1478941 w 2099429"/>
                  <a:gd name="connsiteY7" fmla="*/ 1208122 h 1391703"/>
                  <a:gd name="connsiteX8" fmla="*/ 1478941 w 2099429"/>
                  <a:gd name="connsiteY8" fmla="*/ 1216917 h 1391703"/>
                  <a:gd name="connsiteX9" fmla="*/ 1049163 w 2099429"/>
                  <a:gd name="connsiteY9" fmla="*/ 1391703 h 1391703"/>
                  <a:gd name="connsiteX10" fmla="*/ 619385 w 2099429"/>
                  <a:gd name="connsiteY10" fmla="*/ 1216917 h 1391703"/>
                  <a:gd name="connsiteX11" fmla="*/ 619385 w 2099429"/>
                  <a:gd name="connsiteY11" fmla="*/ 1208122 h 1391703"/>
                  <a:gd name="connsiteX12" fmla="*/ 622684 w 2099429"/>
                  <a:gd name="connsiteY12" fmla="*/ 1174046 h 1391703"/>
                  <a:gd name="connsiteX13" fmla="*/ 503167 w 2099429"/>
                  <a:gd name="connsiteY13" fmla="*/ 903471 h 1391703"/>
                  <a:gd name="connsiteX14" fmla="*/ 497330 w 2099429"/>
                  <a:gd name="connsiteY14" fmla="*/ 899412 h 1391703"/>
                  <a:gd name="connsiteX15" fmla="*/ 462535 w 2099429"/>
                  <a:gd name="connsiteY15" fmla="*/ 891023 h 1391703"/>
                  <a:gd name="connsiteX16" fmla="*/ 0 w 2099429"/>
                  <a:gd name="connsiteY16" fmla="*/ 504575 h 1391703"/>
                  <a:gd name="connsiteX17" fmla="*/ 0 w 2099429"/>
                  <a:gd name="connsiteY17" fmla="*/ 466100 h 1391703"/>
                  <a:gd name="connsiteX18" fmla="*/ 1049715 w 2099429"/>
                  <a:gd name="connsiteY18" fmla="*/ 0 h 1391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099429" h="1391703">
                    <a:moveTo>
                      <a:pt x="1049715" y="0"/>
                    </a:moveTo>
                    <a:cubicBezTo>
                      <a:pt x="1630079" y="0"/>
                      <a:pt x="2099429" y="208867"/>
                      <a:pt x="2099429" y="466100"/>
                    </a:cubicBezTo>
                    <a:lnTo>
                      <a:pt x="2099429" y="504575"/>
                    </a:lnTo>
                    <a:cubicBezTo>
                      <a:pt x="2099429" y="665345"/>
                      <a:pt x="1916089" y="807223"/>
                      <a:pt x="1636894" y="891023"/>
                    </a:cubicBezTo>
                    <a:lnTo>
                      <a:pt x="1600476" y="899804"/>
                    </a:lnTo>
                    <a:lnTo>
                      <a:pt x="1595206" y="903471"/>
                    </a:lnTo>
                    <a:cubicBezTo>
                      <a:pt x="1488027" y="992610"/>
                      <a:pt x="1474683" y="1111523"/>
                      <a:pt x="1475645" y="1174046"/>
                    </a:cubicBezTo>
                    <a:cubicBezTo>
                      <a:pt x="1475645" y="1186136"/>
                      <a:pt x="1477841" y="1197131"/>
                      <a:pt x="1478941" y="1208122"/>
                    </a:cubicBezTo>
                    <a:lnTo>
                      <a:pt x="1478941" y="1216917"/>
                    </a:lnTo>
                    <a:cubicBezTo>
                      <a:pt x="1478941" y="1313657"/>
                      <a:pt x="1286587" y="1391703"/>
                      <a:pt x="1049163" y="1391703"/>
                    </a:cubicBezTo>
                    <a:cubicBezTo>
                      <a:pt x="811742" y="1391703"/>
                      <a:pt x="619385" y="1313657"/>
                      <a:pt x="619385" y="1216917"/>
                    </a:cubicBezTo>
                    <a:cubicBezTo>
                      <a:pt x="619385" y="1214721"/>
                      <a:pt x="617189" y="1220216"/>
                      <a:pt x="619385" y="1208122"/>
                    </a:cubicBezTo>
                    <a:cubicBezTo>
                      <a:pt x="621584" y="1196031"/>
                      <a:pt x="622684" y="1185040"/>
                      <a:pt x="622684" y="1174046"/>
                    </a:cubicBezTo>
                    <a:cubicBezTo>
                      <a:pt x="624606" y="1111523"/>
                      <a:pt x="610539" y="992610"/>
                      <a:pt x="503167" y="903471"/>
                    </a:cubicBezTo>
                    <a:lnTo>
                      <a:pt x="497330" y="899412"/>
                    </a:lnTo>
                    <a:lnTo>
                      <a:pt x="462535" y="891023"/>
                    </a:lnTo>
                    <a:cubicBezTo>
                      <a:pt x="183340" y="807223"/>
                      <a:pt x="0" y="665345"/>
                      <a:pt x="0" y="504575"/>
                    </a:cubicBezTo>
                    <a:lnTo>
                      <a:pt x="0" y="466100"/>
                    </a:lnTo>
                    <a:cubicBezTo>
                      <a:pt x="0" y="208867"/>
                      <a:pt x="470446" y="0"/>
                      <a:pt x="1049715" y="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0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6" name="Freeform 12">
                <a:extLst>
                  <a:ext uri="{FF2B5EF4-FFF2-40B4-BE49-F238E27FC236}">
                    <a16:creationId xmlns:a16="http://schemas.microsoft.com/office/drawing/2014/main" id="{33E4E2C9-A313-509F-CF11-13CDD35EE686}"/>
                  </a:ext>
                </a:extLst>
              </p:cNvPr>
              <p:cNvSpPr/>
              <p:nvPr/>
            </p:nvSpPr>
            <p:spPr>
              <a:xfrm>
                <a:off x="5049038" y="4136458"/>
                <a:ext cx="2099425" cy="932199"/>
              </a:xfrm>
              <a:custGeom>
                <a:avLst/>
                <a:gdLst>
                  <a:gd name="connsiteX0" fmla="*/ 553568 w 553567"/>
                  <a:gd name="connsiteY0" fmla="*/ 122899 h 245798"/>
                  <a:gd name="connsiteX1" fmla="*/ 276784 w 553567"/>
                  <a:gd name="connsiteY1" fmla="*/ 245798 h 245798"/>
                  <a:gd name="connsiteX2" fmla="*/ 0 w 553567"/>
                  <a:gd name="connsiteY2" fmla="*/ 122899 h 245798"/>
                  <a:gd name="connsiteX3" fmla="*/ 276784 w 553567"/>
                  <a:gd name="connsiteY3" fmla="*/ 0 h 245798"/>
                  <a:gd name="connsiteX4" fmla="*/ 553568 w 553567"/>
                  <a:gd name="connsiteY4" fmla="*/ 122899 h 245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3567" h="245798">
                    <a:moveTo>
                      <a:pt x="553568" y="122899"/>
                    </a:moveTo>
                    <a:cubicBezTo>
                      <a:pt x="553568" y="190774"/>
                      <a:pt x="429647" y="245798"/>
                      <a:pt x="276784" y="245798"/>
                    </a:cubicBezTo>
                    <a:cubicBezTo>
                      <a:pt x="123920" y="245798"/>
                      <a:pt x="0" y="190774"/>
                      <a:pt x="0" y="122899"/>
                    </a:cubicBezTo>
                    <a:cubicBezTo>
                      <a:pt x="0" y="55024"/>
                      <a:pt x="123920" y="0"/>
                      <a:pt x="276784" y="0"/>
                    </a:cubicBezTo>
                    <a:cubicBezTo>
                      <a:pt x="429647" y="0"/>
                      <a:pt x="553568" y="55024"/>
                      <a:pt x="553568" y="122899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0" name="Freeform 13">
                <a:extLst>
                  <a:ext uri="{FF2B5EF4-FFF2-40B4-BE49-F238E27FC236}">
                    <a16:creationId xmlns:a16="http://schemas.microsoft.com/office/drawing/2014/main" id="{57720456-26CC-FC0F-F32B-4D8D556766DD}"/>
                  </a:ext>
                </a:extLst>
              </p:cNvPr>
              <p:cNvSpPr/>
              <p:nvPr/>
            </p:nvSpPr>
            <p:spPr>
              <a:xfrm>
                <a:off x="5515088" y="4301350"/>
                <a:ext cx="1167325" cy="518864"/>
              </a:xfrm>
              <a:custGeom>
                <a:avLst/>
                <a:gdLst>
                  <a:gd name="connsiteX0" fmla="*/ 307795 w 307795"/>
                  <a:gd name="connsiteY0" fmla="*/ 68406 h 136812"/>
                  <a:gd name="connsiteX1" fmla="*/ 153898 w 307795"/>
                  <a:gd name="connsiteY1" fmla="*/ 136812 h 136812"/>
                  <a:gd name="connsiteX2" fmla="*/ 0 w 307795"/>
                  <a:gd name="connsiteY2" fmla="*/ 68406 h 136812"/>
                  <a:gd name="connsiteX3" fmla="*/ 153898 w 307795"/>
                  <a:gd name="connsiteY3" fmla="*/ 0 h 136812"/>
                  <a:gd name="connsiteX4" fmla="*/ 307795 w 307795"/>
                  <a:gd name="connsiteY4" fmla="*/ 68406 h 136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7795" h="136812">
                    <a:moveTo>
                      <a:pt x="307795" y="68406"/>
                    </a:moveTo>
                    <a:cubicBezTo>
                      <a:pt x="307795" y="106186"/>
                      <a:pt x="238893" y="136812"/>
                      <a:pt x="153898" y="136812"/>
                    </a:cubicBezTo>
                    <a:cubicBezTo>
                      <a:pt x="68903" y="136812"/>
                      <a:pt x="0" y="106186"/>
                      <a:pt x="0" y="68406"/>
                    </a:cubicBezTo>
                    <a:cubicBezTo>
                      <a:pt x="0" y="30626"/>
                      <a:pt x="68903" y="0"/>
                      <a:pt x="153898" y="0"/>
                    </a:cubicBezTo>
                    <a:cubicBezTo>
                      <a:pt x="238893" y="0"/>
                      <a:pt x="307795" y="30626"/>
                      <a:pt x="307795" y="68406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1" name="Freeform: Shape 80">
                <a:extLst>
                  <a:ext uri="{FF2B5EF4-FFF2-40B4-BE49-F238E27FC236}">
                    <a16:creationId xmlns:a16="http://schemas.microsoft.com/office/drawing/2014/main" id="{6A9D623B-1050-92C8-8EAB-C2529CB3A023}"/>
                  </a:ext>
                </a:extLst>
              </p:cNvPr>
              <p:cNvSpPr/>
              <p:nvPr/>
            </p:nvSpPr>
            <p:spPr>
              <a:xfrm>
                <a:off x="4809417" y="3063548"/>
                <a:ext cx="2578670" cy="1710500"/>
              </a:xfrm>
              <a:custGeom>
                <a:avLst/>
                <a:gdLst>
                  <a:gd name="connsiteX0" fmla="*/ 1289335 w 2578670"/>
                  <a:gd name="connsiteY0" fmla="*/ 0 h 1710500"/>
                  <a:gd name="connsiteX1" fmla="*/ 2578670 w 2578670"/>
                  <a:gd name="connsiteY1" fmla="*/ 572731 h 1710500"/>
                  <a:gd name="connsiteX2" fmla="*/ 2578670 w 2578670"/>
                  <a:gd name="connsiteY2" fmla="*/ 620001 h 1710500"/>
                  <a:gd name="connsiteX3" fmla="*/ 2010296 w 2578670"/>
                  <a:gd name="connsiteY3" fmla="*/ 1094993 h 1710500"/>
                  <a:gd name="connsiteX4" fmla="*/ 1970548 w 2578670"/>
                  <a:gd name="connsiteY4" fmla="*/ 1104571 h 1710500"/>
                  <a:gd name="connsiteX5" fmla="*/ 1962029 w 2578670"/>
                  <a:gd name="connsiteY5" fmla="*/ 1110471 h 1710500"/>
                  <a:gd name="connsiteX6" fmla="*/ 1814740 w 2578670"/>
                  <a:gd name="connsiteY6" fmla="*/ 1443372 h 1710500"/>
                  <a:gd name="connsiteX7" fmla="*/ 1818039 w 2578670"/>
                  <a:gd name="connsiteY7" fmla="*/ 1485143 h 1710500"/>
                  <a:gd name="connsiteX8" fmla="*/ 1818039 w 2578670"/>
                  <a:gd name="connsiteY8" fmla="*/ 1496138 h 1710500"/>
                  <a:gd name="connsiteX9" fmla="*/ 1289336 w 2578670"/>
                  <a:gd name="connsiteY9" fmla="*/ 1710500 h 1710500"/>
                  <a:gd name="connsiteX10" fmla="*/ 760629 w 2578670"/>
                  <a:gd name="connsiteY10" fmla="*/ 1496138 h 1710500"/>
                  <a:gd name="connsiteX11" fmla="*/ 760629 w 2578670"/>
                  <a:gd name="connsiteY11" fmla="*/ 1485143 h 1710500"/>
                  <a:gd name="connsiteX12" fmla="*/ 763929 w 2578670"/>
                  <a:gd name="connsiteY12" fmla="*/ 1443372 h 1710500"/>
                  <a:gd name="connsiteX13" fmla="*/ 616640 w 2578670"/>
                  <a:gd name="connsiteY13" fmla="*/ 1110785 h 1710500"/>
                  <a:gd name="connsiteX14" fmla="*/ 606940 w 2578670"/>
                  <a:gd name="connsiteY14" fmla="*/ 1104019 h 1710500"/>
                  <a:gd name="connsiteX15" fmla="*/ 568374 w 2578670"/>
                  <a:gd name="connsiteY15" fmla="*/ 1094703 h 1710500"/>
                  <a:gd name="connsiteX16" fmla="*/ 0 w 2578670"/>
                  <a:gd name="connsiteY16" fmla="*/ 620001 h 1710500"/>
                  <a:gd name="connsiteX17" fmla="*/ 0 w 2578670"/>
                  <a:gd name="connsiteY17" fmla="*/ 572731 h 1710500"/>
                  <a:gd name="connsiteX18" fmla="*/ 1289335 w 2578670"/>
                  <a:gd name="connsiteY18" fmla="*/ 0 h 171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578670" h="1710500">
                    <a:moveTo>
                      <a:pt x="1289335" y="0"/>
                    </a:moveTo>
                    <a:cubicBezTo>
                      <a:pt x="2001601" y="0"/>
                      <a:pt x="2578670" y="257233"/>
                      <a:pt x="2578670" y="572731"/>
                    </a:cubicBezTo>
                    <a:lnTo>
                      <a:pt x="2578670" y="620001"/>
                    </a:lnTo>
                    <a:cubicBezTo>
                      <a:pt x="2578670" y="817874"/>
                      <a:pt x="2353252" y="992129"/>
                      <a:pt x="2010296" y="1094993"/>
                    </a:cubicBezTo>
                    <a:lnTo>
                      <a:pt x="1970548" y="1104571"/>
                    </a:lnTo>
                    <a:lnTo>
                      <a:pt x="1962029" y="1110471"/>
                    </a:lnTo>
                    <a:cubicBezTo>
                      <a:pt x="1830250" y="1219615"/>
                      <a:pt x="1812818" y="1366420"/>
                      <a:pt x="1814740" y="1443372"/>
                    </a:cubicBezTo>
                    <a:cubicBezTo>
                      <a:pt x="1814740" y="1457663"/>
                      <a:pt x="1815839" y="1470853"/>
                      <a:pt x="1818039" y="1485143"/>
                    </a:cubicBezTo>
                    <a:lnTo>
                      <a:pt x="1818039" y="1496138"/>
                    </a:lnTo>
                    <a:cubicBezTo>
                      <a:pt x="1818039" y="1614860"/>
                      <a:pt x="1581715" y="1710500"/>
                      <a:pt x="1289336" y="1710500"/>
                    </a:cubicBezTo>
                    <a:cubicBezTo>
                      <a:pt x="996954" y="1710500"/>
                      <a:pt x="760629" y="1614860"/>
                      <a:pt x="760629" y="1496138"/>
                    </a:cubicBezTo>
                    <a:cubicBezTo>
                      <a:pt x="760629" y="1492839"/>
                      <a:pt x="759529" y="1499434"/>
                      <a:pt x="760629" y="1485143"/>
                    </a:cubicBezTo>
                    <a:cubicBezTo>
                      <a:pt x="761729" y="1470853"/>
                      <a:pt x="761729" y="1531314"/>
                      <a:pt x="763929" y="1443372"/>
                    </a:cubicBezTo>
                    <a:cubicBezTo>
                      <a:pt x="765850" y="1366420"/>
                      <a:pt x="748419" y="1220454"/>
                      <a:pt x="616640" y="1110785"/>
                    </a:cubicBezTo>
                    <a:lnTo>
                      <a:pt x="606940" y="1104019"/>
                    </a:lnTo>
                    <a:lnTo>
                      <a:pt x="568374" y="1094703"/>
                    </a:lnTo>
                    <a:cubicBezTo>
                      <a:pt x="225418" y="991613"/>
                      <a:pt x="0" y="817187"/>
                      <a:pt x="0" y="620001"/>
                    </a:cubicBezTo>
                    <a:lnTo>
                      <a:pt x="0" y="572731"/>
                    </a:lnTo>
                    <a:cubicBezTo>
                      <a:pt x="0" y="256133"/>
                      <a:pt x="577069" y="0"/>
                      <a:pt x="1289335" y="0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0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82" name="Freeform 16">
                <a:extLst>
                  <a:ext uri="{FF2B5EF4-FFF2-40B4-BE49-F238E27FC236}">
                    <a16:creationId xmlns:a16="http://schemas.microsoft.com/office/drawing/2014/main" id="{9197517D-D699-AFCF-D7FA-EE1DF9FFC910}"/>
                  </a:ext>
                </a:extLst>
              </p:cNvPr>
              <p:cNvSpPr/>
              <p:nvPr/>
            </p:nvSpPr>
            <p:spPr>
              <a:xfrm>
                <a:off x="4809417" y="3062448"/>
                <a:ext cx="2578666" cy="1145461"/>
              </a:xfrm>
              <a:custGeom>
                <a:avLst/>
                <a:gdLst>
                  <a:gd name="connsiteX0" fmla="*/ 679932 w 679931"/>
                  <a:gd name="connsiteY0" fmla="*/ 151015 h 302030"/>
                  <a:gd name="connsiteX1" fmla="*/ 339966 w 679931"/>
                  <a:gd name="connsiteY1" fmla="*/ 302030 h 302030"/>
                  <a:gd name="connsiteX2" fmla="*/ 0 w 679931"/>
                  <a:gd name="connsiteY2" fmla="*/ 151015 h 302030"/>
                  <a:gd name="connsiteX3" fmla="*/ 339966 w 679931"/>
                  <a:gd name="connsiteY3" fmla="*/ 0 h 302030"/>
                  <a:gd name="connsiteX4" fmla="*/ 679932 w 679931"/>
                  <a:gd name="connsiteY4" fmla="*/ 151015 h 302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9931" h="302030">
                    <a:moveTo>
                      <a:pt x="679932" y="151015"/>
                    </a:moveTo>
                    <a:cubicBezTo>
                      <a:pt x="679932" y="234419"/>
                      <a:pt x="527724" y="302030"/>
                      <a:pt x="339966" y="302030"/>
                    </a:cubicBezTo>
                    <a:cubicBezTo>
                      <a:pt x="152208" y="302030"/>
                      <a:pt x="0" y="234419"/>
                      <a:pt x="0" y="151015"/>
                    </a:cubicBezTo>
                    <a:cubicBezTo>
                      <a:pt x="0" y="67612"/>
                      <a:pt x="152208" y="0"/>
                      <a:pt x="339966" y="0"/>
                    </a:cubicBezTo>
                    <a:cubicBezTo>
                      <a:pt x="527724" y="0"/>
                      <a:pt x="679932" y="67612"/>
                      <a:pt x="679932" y="151015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3" name="Freeform 17">
                <a:extLst>
                  <a:ext uri="{FF2B5EF4-FFF2-40B4-BE49-F238E27FC236}">
                    <a16:creationId xmlns:a16="http://schemas.microsoft.com/office/drawing/2014/main" id="{BC748641-A597-BAD5-5C60-A7A68AB675CD}"/>
                  </a:ext>
                </a:extLst>
              </p:cNvPr>
              <p:cNvSpPr/>
              <p:nvPr/>
            </p:nvSpPr>
            <p:spPr>
              <a:xfrm>
                <a:off x="5417262" y="3305392"/>
                <a:ext cx="1362978" cy="604607"/>
              </a:xfrm>
              <a:custGeom>
                <a:avLst/>
                <a:gdLst>
                  <a:gd name="connsiteX0" fmla="*/ 359384 w 359384"/>
                  <a:gd name="connsiteY0" fmla="*/ 79711 h 159420"/>
                  <a:gd name="connsiteX1" fmla="*/ 179692 w 359384"/>
                  <a:gd name="connsiteY1" fmla="*/ 159421 h 159420"/>
                  <a:gd name="connsiteX2" fmla="*/ 0 w 359384"/>
                  <a:gd name="connsiteY2" fmla="*/ 79711 h 159420"/>
                  <a:gd name="connsiteX3" fmla="*/ 179692 w 359384"/>
                  <a:gd name="connsiteY3" fmla="*/ 0 h 159420"/>
                  <a:gd name="connsiteX4" fmla="*/ 359384 w 359384"/>
                  <a:gd name="connsiteY4" fmla="*/ 79711 h 159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9384" h="159420">
                    <a:moveTo>
                      <a:pt x="359384" y="79711"/>
                    </a:moveTo>
                    <a:cubicBezTo>
                      <a:pt x="359384" y="123733"/>
                      <a:pt x="278933" y="159421"/>
                      <a:pt x="179692" y="159421"/>
                    </a:cubicBezTo>
                    <a:cubicBezTo>
                      <a:pt x="80451" y="159421"/>
                      <a:pt x="0" y="123733"/>
                      <a:pt x="0" y="79711"/>
                    </a:cubicBezTo>
                    <a:cubicBezTo>
                      <a:pt x="0" y="35688"/>
                      <a:pt x="80451" y="0"/>
                      <a:pt x="179692" y="0"/>
                    </a:cubicBezTo>
                    <a:cubicBezTo>
                      <a:pt x="278933" y="0"/>
                      <a:pt x="359384" y="35688"/>
                      <a:pt x="359384" y="79711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4" name="Freeform: Shape 83">
                <a:extLst>
                  <a:ext uri="{FF2B5EF4-FFF2-40B4-BE49-F238E27FC236}">
                    <a16:creationId xmlns:a16="http://schemas.microsoft.com/office/drawing/2014/main" id="{2D72A5FB-36A3-1CB6-4A9B-AD53455E7268}"/>
                  </a:ext>
                </a:extLst>
              </p:cNvPr>
              <p:cNvSpPr/>
              <p:nvPr/>
            </p:nvSpPr>
            <p:spPr>
              <a:xfrm>
                <a:off x="4570895" y="1826848"/>
                <a:ext cx="3055710" cy="2027089"/>
              </a:xfrm>
              <a:custGeom>
                <a:avLst/>
                <a:gdLst>
                  <a:gd name="connsiteX0" fmla="*/ 1527855 w 3055710"/>
                  <a:gd name="connsiteY0" fmla="*/ 0 h 2027089"/>
                  <a:gd name="connsiteX1" fmla="*/ 3055710 w 3055710"/>
                  <a:gd name="connsiteY1" fmla="*/ 678261 h 2027089"/>
                  <a:gd name="connsiteX2" fmla="*/ 3055710 w 3055710"/>
                  <a:gd name="connsiteY2" fmla="*/ 734326 h 2027089"/>
                  <a:gd name="connsiteX3" fmla="*/ 2382250 w 3055710"/>
                  <a:gd name="connsiteY3" fmla="*/ 1296822 h 2027089"/>
                  <a:gd name="connsiteX4" fmla="*/ 2337965 w 3055710"/>
                  <a:gd name="connsiteY4" fmla="*/ 1307487 h 2027089"/>
                  <a:gd name="connsiteX5" fmla="*/ 2324733 w 3055710"/>
                  <a:gd name="connsiteY5" fmla="*/ 1316635 h 2027089"/>
                  <a:gd name="connsiteX6" fmla="*/ 2149990 w 3055710"/>
                  <a:gd name="connsiteY6" fmla="*/ 1710496 h 2027089"/>
                  <a:gd name="connsiteX7" fmla="*/ 2154389 w 3055710"/>
                  <a:gd name="connsiteY7" fmla="*/ 1759962 h 2027089"/>
                  <a:gd name="connsiteX8" fmla="*/ 2154389 w 3055710"/>
                  <a:gd name="connsiteY8" fmla="*/ 1773152 h 2027089"/>
                  <a:gd name="connsiteX9" fmla="*/ 1527858 w 3055710"/>
                  <a:gd name="connsiteY9" fmla="*/ 2027089 h 2027089"/>
                  <a:gd name="connsiteX10" fmla="*/ 901327 w 3055710"/>
                  <a:gd name="connsiteY10" fmla="*/ 1773152 h 2027089"/>
                  <a:gd name="connsiteX11" fmla="*/ 901327 w 3055710"/>
                  <a:gd name="connsiteY11" fmla="*/ 1759962 h 2027089"/>
                  <a:gd name="connsiteX12" fmla="*/ 905722 w 3055710"/>
                  <a:gd name="connsiteY12" fmla="*/ 1710496 h 2027089"/>
                  <a:gd name="connsiteX13" fmla="*/ 730619 w 3055710"/>
                  <a:gd name="connsiteY13" fmla="*/ 1316680 h 2027089"/>
                  <a:gd name="connsiteX14" fmla="*/ 717211 w 3055710"/>
                  <a:gd name="connsiteY14" fmla="*/ 1307358 h 2027089"/>
                  <a:gd name="connsiteX15" fmla="*/ 673461 w 3055710"/>
                  <a:gd name="connsiteY15" fmla="*/ 1296822 h 2027089"/>
                  <a:gd name="connsiteX16" fmla="*/ 0 w 3055710"/>
                  <a:gd name="connsiteY16" fmla="*/ 734326 h 2027089"/>
                  <a:gd name="connsiteX17" fmla="*/ 0 w 3055710"/>
                  <a:gd name="connsiteY17" fmla="*/ 678261 h 2027089"/>
                  <a:gd name="connsiteX18" fmla="*/ 1527855 w 3055710"/>
                  <a:gd name="connsiteY18" fmla="*/ 0 h 2027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055710" h="2027089">
                    <a:moveTo>
                      <a:pt x="1527855" y="0"/>
                    </a:moveTo>
                    <a:cubicBezTo>
                      <a:pt x="2372021" y="0"/>
                      <a:pt x="3055710" y="303403"/>
                      <a:pt x="3055710" y="678261"/>
                    </a:cubicBezTo>
                    <a:lnTo>
                      <a:pt x="3055710" y="734326"/>
                    </a:lnTo>
                    <a:cubicBezTo>
                      <a:pt x="3055710" y="968613"/>
                      <a:pt x="2788644" y="1174987"/>
                      <a:pt x="2382250" y="1296822"/>
                    </a:cubicBezTo>
                    <a:lnTo>
                      <a:pt x="2337965" y="1307487"/>
                    </a:lnTo>
                    <a:lnTo>
                      <a:pt x="2324733" y="1316635"/>
                    </a:lnTo>
                    <a:cubicBezTo>
                      <a:pt x="2168023" y="1446098"/>
                      <a:pt x="2148069" y="1619115"/>
                      <a:pt x="2149990" y="1710496"/>
                    </a:cubicBezTo>
                    <a:cubicBezTo>
                      <a:pt x="2149990" y="1726982"/>
                      <a:pt x="2152190" y="1743472"/>
                      <a:pt x="2154389" y="1759962"/>
                    </a:cubicBezTo>
                    <a:lnTo>
                      <a:pt x="2154389" y="1773152"/>
                    </a:lnTo>
                    <a:cubicBezTo>
                      <a:pt x="2154389" y="1913863"/>
                      <a:pt x="1874098" y="2027089"/>
                      <a:pt x="1527858" y="2027089"/>
                    </a:cubicBezTo>
                    <a:cubicBezTo>
                      <a:pt x="1181618" y="2027089"/>
                      <a:pt x="901327" y="1913863"/>
                      <a:pt x="901327" y="1773152"/>
                    </a:cubicBezTo>
                    <a:cubicBezTo>
                      <a:pt x="901327" y="1768757"/>
                      <a:pt x="899127" y="1776452"/>
                      <a:pt x="901327" y="1759962"/>
                    </a:cubicBezTo>
                    <a:cubicBezTo>
                      <a:pt x="903526" y="1743472"/>
                      <a:pt x="905722" y="1726982"/>
                      <a:pt x="905722" y="1710496"/>
                    </a:cubicBezTo>
                    <a:cubicBezTo>
                      <a:pt x="906685" y="1620077"/>
                      <a:pt x="886607" y="1446338"/>
                      <a:pt x="730619" y="1316680"/>
                    </a:cubicBezTo>
                    <a:lnTo>
                      <a:pt x="717211" y="1307358"/>
                    </a:lnTo>
                    <a:lnTo>
                      <a:pt x="673461" y="1296822"/>
                    </a:lnTo>
                    <a:cubicBezTo>
                      <a:pt x="267066" y="1174987"/>
                      <a:pt x="0" y="968613"/>
                      <a:pt x="0" y="734326"/>
                    </a:cubicBezTo>
                    <a:lnTo>
                      <a:pt x="0" y="678261"/>
                    </a:lnTo>
                    <a:cubicBezTo>
                      <a:pt x="0" y="303403"/>
                      <a:pt x="683689" y="0"/>
                      <a:pt x="1527855" y="0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0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85" name="Freeform 20">
                <a:extLst>
                  <a:ext uri="{FF2B5EF4-FFF2-40B4-BE49-F238E27FC236}">
                    <a16:creationId xmlns:a16="http://schemas.microsoft.com/office/drawing/2014/main" id="{4A88D3C0-FD07-BAC3-D3CC-CB4E221FF8B3}"/>
                  </a:ext>
                </a:extLst>
              </p:cNvPr>
              <p:cNvSpPr/>
              <p:nvPr/>
            </p:nvSpPr>
            <p:spPr>
              <a:xfrm>
                <a:off x="4570895" y="1826848"/>
                <a:ext cx="3055710" cy="1356523"/>
              </a:xfrm>
              <a:custGeom>
                <a:avLst/>
                <a:gdLst>
                  <a:gd name="connsiteX0" fmla="*/ 805716 w 805716"/>
                  <a:gd name="connsiteY0" fmla="*/ 178841 h 357682"/>
                  <a:gd name="connsiteX1" fmla="*/ 402858 w 805716"/>
                  <a:gd name="connsiteY1" fmla="*/ 357683 h 357682"/>
                  <a:gd name="connsiteX2" fmla="*/ 0 w 805716"/>
                  <a:gd name="connsiteY2" fmla="*/ 178841 h 357682"/>
                  <a:gd name="connsiteX3" fmla="*/ 402858 w 805716"/>
                  <a:gd name="connsiteY3" fmla="*/ 0 h 357682"/>
                  <a:gd name="connsiteX4" fmla="*/ 805716 w 805716"/>
                  <a:gd name="connsiteY4" fmla="*/ 178841 h 357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5716" h="357682">
                    <a:moveTo>
                      <a:pt x="805716" y="178841"/>
                    </a:moveTo>
                    <a:cubicBezTo>
                      <a:pt x="805716" y="277613"/>
                      <a:pt x="625350" y="357683"/>
                      <a:pt x="402858" y="357683"/>
                    </a:cubicBezTo>
                    <a:cubicBezTo>
                      <a:pt x="180366" y="357683"/>
                      <a:pt x="0" y="277613"/>
                      <a:pt x="0" y="178841"/>
                    </a:cubicBezTo>
                    <a:cubicBezTo>
                      <a:pt x="0" y="80070"/>
                      <a:pt x="180366" y="0"/>
                      <a:pt x="402858" y="0"/>
                    </a:cubicBezTo>
                    <a:cubicBezTo>
                      <a:pt x="625350" y="0"/>
                      <a:pt x="805716" y="80070"/>
                      <a:pt x="805716" y="178841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86" name="Freeform 21">
                <a:extLst>
                  <a:ext uri="{FF2B5EF4-FFF2-40B4-BE49-F238E27FC236}">
                    <a16:creationId xmlns:a16="http://schemas.microsoft.com/office/drawing/2014/main" id="{F2F7056F-C92C-8141-2BCC-809244009E9F}"/>
                  </a:ext>
                </a:extLst>
              </p:cNvPr>
              <p:cNvSpPr/>
              <p:nvPr/>
            </p:nvSpPr>
            <p:spPr>
              <a:xfrm>
                <a:off x="5157855" y="2143441"/>
                <a:ext cx="1881790" cy="683757"/>
              </a:xfrm>
              <a:custGeom>
                <a:avLst/>
                <a:gdLst>
                  <a:gd name="connsiteX0" fmla="*/ 496182 w 496182"/>
                  <a:gd name="connsiteY0" fmla="*/ 90145 h 180290"/>
                  <a:gd name="connsiteX1" fmla="*/ 248091 w 496182"/>
                  <a:gd name="connsiteY1" fmla="*/ 180291 h 180290"/>
                  <a:gd name="connsiteX2" fmla="*/ 0 w 496182"/>
                  <a:gd name="connsiteY2" fmla="*/ 90145 h 180290"/>
                  <a:gd name="connsiteX3" fmla="*/ 248091 w 496182"/>
                  <a:gd name="connsiteY3" fmla="*/ 0 h 180290"/>
                  <a:gd name="connsiteX4" fmla="*/ 496182 w 496182"/>
                  <a:gd name="connsiteY4" fmla="*/ 90145 h 180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6182" h="180290">
                    <a:moveTo>
                      <a:pt x="496182" y="90145"/>
                    </a:moveTo>
                    <a:cubicBezTo>
                      <a:pt x="496182" y="139931"/>
                      <a:pt x="385108" y="180291"/>
                      <a:pt x="248091" y="180291"/>
                    </a:cubicBezTo>
                    <a:cubicBezTo>
                      <a:pt x="111074" y="180291"/>
                      <a:pt x="0" y="139931"/>
                      <a:pt x="0" y="90145"/>
                    </a:cubicBezTo>
                    <a:cubicBezTo>
                      <a:pt x="0" y="40359"/>
                      <a:pt x="111074" y="0"/>
                      <a:pt x="248091" y="0"/>
                    </a:cubicBezTo>
                    <a:cubicBezTo>
                      <a:pt x="385108" y="0"/>
                      <a:pt x="496182" y="40359"/>
                      <a:pt x="496182" y="90145"/>
                    </a:cubicBezTo>
                    <a:close/>
                  </a:path>
                </a:pathLst>
              </a:custGeom>
              <a:gradFill>
                <a:gsLst>
                  <a:gs pos="0">
                    <a:srgbClr val="203864"/>
                  </a:gs>
                  <a:gs pos="100000">
                    <a:schemeClr val="accent1">
                      <a:lumMod val="40000"/>
                      <a:lumOff val="60000"/>
                    </a:schemeClr>
                  </a:gs>
                  <a:gs pos="67000">
                    <a:schemeClr val="accent1">
                      <a:lumMod val="60000"/>
                      <a:lumOff val="40000"/>
                    </a:schemeClr>
                  </a:gs>
                </a:gsLst>
                <a:lin ang="5400000" scaled="1"/>
              </a:gra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65977DB-FB24-CC44-20E3-83B4BB8824C5}"/>
                  </a:ext>
                </a:extLst>
              </p:cNvPr>
              <p:cNvSpPr txBox="1"/>
              <p:nvPr/>
            </p:nvSpPr>
            <p:spPr>
              <a:xfrm>
                <a:off x="5820935" y="3332041"/>
                <a:ext cx="555631" cy="351544"/>
              </a:xfrm>
              <a:prstGeom prst="rect">
                <a:avLst/>
              </a:prstGeom>
              <a:noFill/>
            </p:spPr>
            <p:txBody>
              <a:bodyPr wrap="square" lIns="0" rIns="0" rtlCol="0" anchor="ctr">
                <a:spAutoFit/>
              </a:bodyPr>
              <a:lstStyle/>
              <a:p>
                <a:pPr algn="ctr"/>
                <a:r>
                  <a:rPr lang="en-US" b="1" noProof="1">
                    <a:solidFill>
                      <a:schemeClr val="bg1"/>
                    </a:solidFill>
                  </a:rPr>
                  <a:t>01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9D3FCFB-AC7A-E9D5-3E15-1F67F3318AE1}"/>
                  </a:ext>
                </a:extLst>
              </p:cNvPr>
              <p:cNvSpPr txBox="1"/>
              <p:nvPr/>
            </p:nvSpPr>
            <p:spPr>
              <a:xfrm>
                <a:off x="5820935" y="4287584"/>
                <a:ext cx="555631" cy="351544"/>
              </a:xfrm>
              <a:prstGeom prst="rect">
                <a:avLst/>
              </a:prstGeom>
              <a:noFill/>
            </p:spPr>
            <p:txBody>
              <a:bodyPr wrap="square" lIns="0" rIns="0" rtlCol="0" anchor="ctr">
                <a:spAutoFit/>
              </a:bodyPr>
              <a:lstStyle/>
              <a:p>
                <a:pPr algn="ctr"/>
                <a:r>
                  <a:rPr lang="en-US" b="1" noProof="1">
                    <a:solidFill>
                      <a:schemeClr val="bg1"/>
                    </a:solidFill>
                  </a:rPr>
                  <a:t>02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5742389-D727-5001-7D6A-5E4BC0AFDB83}"/>
                  </a:ext>
                </a:extLst>
              </p:cNvPr>
              <p:cNvSpPr txBox="1"/>
              <p:nvPr/>
            </p:nvSpPr>
            <p:spPr>
              <a:xfrm>
                <a:off x="5820935" y="5091304"/>
                <a:ext cx="555631" cy="351544"/>
              </a:xfrm>
              <a:prstGeom prst="rect">
                <a:avLst/>
              </a:prstGeom>
              <a:noFill/>
            </p:spPr>
            <p:txBody>
              <a:bodyPr wrap="square" lIns="0" rIns="0" rtlCol="0" anchor="ctr">
                <a:spAutoFit/>
              </a:bodyPr>
              <a:lstStyle/>
              <a:p>
                <a:pPr algn="ctr"/>
                <a:r>
                  <a:rPr lang="en-US" b="1" noProof="1">
                    <a:solidFill>
                      <a:schemeClr val="bg1"/>
                    </a:solidFill>
                  </a:rPr>
                  <a:t>03</a:t>
                </a:r>
              </a:p>
            </p:txBody>
          </p:sp>
        </p:grp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6A2B3934-54B9-1138-5321-931B407E618E}"/>
                </a:ext>
              </a:extLst>
            </p:cNvPr>
            <p:cNvSpPr/>
            <p:nvPr/>
          </p:nvSpPr>
          <p:spPr>
            <a:xfrm>
              <a:off x="5910886" y="5781106"/>
              <a:ext cx="370229" cy="371018"/>
            </a:xfrm>
            <a:custGeom>
              <a:avLst/>
              <a:gdLst>
                <a:gd name="connsiteX0" fmla="*/ 235256 w 370229"/>
                <a:gd name="connsiteY0" fmla="*/ 0 h 371018"/>
                <a:gd name="connsiteX1" fmla="*/ 228961 w 370229"/>
                <a:gd name="connsiteY1" fmla="*/ 186256 h 371018"/>
                <a:gd name="connsiteX2" fmla="*/ 339110 w 370229"/>
                <a:gd name="connsiteY2" fmla="*/ 161656 h 371018"/>
                <a:gd name="connsiteX3" fmla="*/ 362637 w 370229"/>
                <a:gd name="connsiteY3" fmla="*/ 204440 h 371018"/>
                <a:gd name="connsiteX4" fmla="*/ 203294 w 370229"/>
                <a:gd name="connsiteY4" fmla="*/ 363798 h 371018"/>
                <a:gd name="connsiteX5" fmla="*/ 166934 w 370229"/>
                <a:gd name="connsiteY5" fmla="*/ 363798 h 371018"/>
                <a:gd name="connsiteX6" fmla="*/ 7591 w 370229"/>
                <a:gd name="connsiteY6" fmla="*/ 204440 h 371018"/>
                <a:gd name="connsiteX7" fmla="*/ 31118 w 370229"/>
                <a:gd name="connsiteY7" fmla="*/ 161656 h 371018"/>
                <a:gd name="connsiteX8" fmla="*/ 141267 w 370229"/>
                <a:gd name="connsiteY8" fmla="*/ 186256 h 371018"/>
                <a:gd name="connsiteX9" fmla="*/ 134974 w 370229"/>
                <a:gd name="connsiteY9" fmla="*/ 0 h 371018"/>
                <a:gd name="connsiteX10" fmla="*/ 185114 w 370229"/>
                <a:gd name="connsiteY10" fmla="*/ 2041 h 371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70229" h="371018">
                  <a:moveTo>
                    <a:pt x="235256" y="0"/>
                  </a:moveTo>
                  <a:lnTo>
                    <a:pt x="228961" y="186256"/>
                  </a:lnTo>
                  <a:lnTo>
                    <a:pt x="339110" y="161656"/>
                  </a:lnTo>
                  <a:cubicBezTo>
                    <a:pt x="363707" y="156309"/>
                    <a:pt x="380821" y="186256"/>
                    <a:pt x="362637" y="204440"/>
                  </a:cubicBezTo>
                  <a:lnTo>
                    <a:pt x="203294" y="363798"/>
                  </a:lnTo>
                  <a:cubicBezTo>
                    <a:pt x="192601" y="373425"/>
                    <a:pt x="176561" y="373425"/>
                    <a:pt x="166934" y="363798"/>
                  </a:cubicBezTo>
                  <a:lnTo>
                    <a:pt x="7591" y="204440"/>
                  </a:lnTo>
                  <a:cubicBezTo>
                    <a:pt x="-10589" y="186256"/>
                    <a:pt x="6521" y="156309"/>
                    <a:pt x="31118" y="161656"/>
                  </a:cubicBezTo>
                  <a:lnTo>
                    <a:pt x="141267" y="186256"/>
                  </a:lnTo>
                  <a:lnTo>
                    <a:pt x="134974" y="0"/>
                  </a:lnTo>
                  <a:lnTo>
                    <a:pt x="185114" y="2041"/>
                  </a:lnTo>
                  <a:close/>
                </a:path>
              </a:pathLst>
            </a:custGeom>
            <a:solidFill>
              <a:schemeClr val="tx2"/>
            </a:solidFill>
            <a:ln w="0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072C609-53A8-D0ED-EFA0-008882ECB065}"/>
              </a:ext>
            </a:extLst>
          </p:cNvPr>
          <p:cNvGrpSpPr/>
          <p:nvPr/>
        </p:nvGrpSpPr>
        <p:grpSpPr>
          <a:xfrm>
            <a:off x="1105657" y="4823856"/>
            <a:ext cx="5596128" cy="1271181"/>
            <a:chOff x="1105657" y="2149777"/>
            <a:chExt cx="5596128" cy="1271181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C350BA7B-0D52-9929-9659-223C914E6447}"/>
                </a:ext>
              </a:extLst>
            </p:cNvPr>
            <p:cNvSpPr txBox="1"/>
            <p:nvPr/>
          </p:nvSpPr>
          <p:spPr>
            <a:xfrm>
              <a:off x="1105657" y="2149777"/>
              <a:ext cx="5596128" cy="461665"/>
            </a:xfrm>
            <a:prstGeom prst="rect">
              <a:avLst/>
            </a:prstGeom>
            <a:solidFill>
              <a:schemeClr val="accent1">
                <a:alpha val="20000"/>
              </a:schemeClr>
            </a:solidFill>
          </p:spPr>
          <p:txBody>
            <a:bodyPr wrap="square" lIns="91440" rIns="91440" rtlCol="0" anchor="ctr">
              <a:spAutoFit/>
            </a:bodyPr>
            <a:lstStyle/>
            <a:p>
              <a:r>
                <a:rPr lang="en-US" sz="2400" b="1" noProof="1">
                  <a:solidFill>
                    <a:schemeClr val="accent1"/>
                  </a:solidFill>
                </a:rPr>
                <a:t>03. Wider Reach and Inclusion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3DE051E-93D9-472A-83C3-0381200B1293}"/>
                </a:ext>
              </a:extLst>
            </p:cNvPr>
            <p:cNvSpPr txBox="1"/>
            <p:nvPr/>
          </p:nvSpPr>
          <p:spPr>
            <a:xfrm>
              <a:off x="1105657" y="2596052"/>
              <a:ext cx="5596128" cy="824906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marL="742950" lvl="1" indent="-285750" algn="just">
                <a:lnSpc>
                  <a:spcPct val="107000"/>
                </a:lnSpc>
                <a:spcAft>
                  <a:spcPts val="400"/>
                </a:spcAft>
                <a:buSzPts val="1000"/>
                <a:buFont typeface="Arial" panose="020B0604020202020204" pitchFamily="34" charset="0"/>
                <a:buChar char="•"/>
                <a:tabLst>
                  <a:tab pos="914400" algn="l"/>
                </a:tabLst>
              </a:pPr>
              <a:r>
                <a:rPr lang="en-AE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Over </a:t>
              </a:r>
              <a:r>
                <a:rPr lang="en-GB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30</a:t>
              </a:r>
              <a:r>
                <a:rPr lang="en-AE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,000 PEs and 2</a:t>
              </a:r>
              <a:r>
                <a:rPr lang="en-GB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8</a:t>
              </a:r>
              <a:r>
                <a:rPr lang="en-AE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,000 tenderers are registered on NeST.   </a:t>
              </a:r>
            </a:p>
            <a:p>
              <a:pPr marL="742950" lvl="1" indent="-285750" algn="just">
                <a:lnSpc>
                  <a:spcPct val="107000"/>
                </a:lnSpc>
                <a:spcAft>
                  <a:spcPts val="400"/>
                </a:spcAft>
                <a:buSzPts val="1000"/>
                <a:buFont typeface="Arial" panose="020B0604020202020204" pitchFamily="34" charset="0"/>
                <a:buChar char="•"/>
                <a:tabLst>
                  <a:tab pos="914400" algn="l"/>
                </a:tabLst>
              </a:pPr>
              <a:r>
                <a:rPr lang="en-AE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System accessible to all levels of government, from ministries to village councils.   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8B4DF8B-E168-3F08-970A-C34A938ED7C2}"/>
              </a:ext>
            </a:extLst>
          </p:cNvPr>
          <p:cNvGrpSpPr/>
          <p:nvPr/>
        </p:nvGrpSpPr>
        <p:grpSpPr>
          <a:xfrm>
            <a:off x="1105657" y="2039099"/>
            <a:ext cx="5596128" cy="1236235"/>
            <a:chOff x="1105657" y="4186276"/>
            <a:chExt cx="5596128" cy="1236235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3A8C251-0A8E-456D-692C-9909B2D37C53}"/>
                </a:ext>
              </a:extLst>
            </p:cNvPr>
            <p:cNvSpPr txBox="1"/>
            <p:nvPr/>
          </p:nvSpPr>
          <p:spPr>
            <a:xfrm>
              <a:off x="1105657" y="4186276"/>
              <a:ext cx="5596128" cy="461665"/>
            </a:xfrm>
            <a:prstGeom prst="rect">
              <a:avLst/>
            </a:prstGeom>
            <a:solidFill>
              <a:srgbClr val="002060">
                <a:alpha val="20000"/>
              </a:srgbClr>
            </a:solidFill>
          </p:spPr>
          <p:txBody>
            <a:bodyPr wrap="square" lIns="91440" rIns="91440" rtlCol="0" anchor="ctr">
              <a:spAutoFit/>
            </a:bodyPr>
            <a:lstStyle/>
            <a:p>
              <a:r>
                <a:rPr lang="en-US" sz="2400" b="1" noProof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01. Increased Transparency &amp; Efficiency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D2F89066-1B28-EAEC-650C-07097DCBCECF}"/>
                </a:ext>
              </a:extLst>
            </p:cNvPr>
            <p:cNvSpPr txBox="1"/>
            <p:nvPr/>
          </p:nvSpPr>
          <p:spPr>
            <a:xfrm>
              <a:off x="1105657" y="4632551"/>
              <a:ext cx="5596128" cy="789960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marL="742950" lvl="1" indent="-285750" algn="just">
                <a:spcAft>
                  <a:spcPts val="200"/>
                </a:spcAft>
                <a:buSzPts val="1000"/>
                <a:buFont typeface="Arial" panose="020B0604020202020204" pitchFamily="34" charset="0"/>
                <a:buChar char="•"/>
                <a:tabLst>
                  <a:tab pos="914400" algn="l"/>
                </a:tabLst>
              </a:pPr>
              <a:r>
                <a:rPr lang="en-AE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Reduced processing time for tenders and contracts.   </a:t>
              </a:r>
            </a:p>
            <a:p>
              <a:pPr marL="742950" lvl="1" indent="-285750" algn="just">
                <a:spcAft>
                  <a:spcPts val="200"/>
                </a:spcAft>
                <a:buSzPts val="1000"/>
                <a:buFont typeface="Arial" panose="020B0604020202020204" pitchFamily="34" charset="0"/>
                <a:buChar char="•"/>
                <a:tabLst>
                  <a:tab pos="914400" algn="l"/>
                </a:tabLst>
              </a:pPr>
              <a:r>
                <a:rPr lang="en-AE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Improved access to procurement information for all stakeholders.   </a:t>
              </a:r>
            </a:p>
            <a:p>
              <a:pPr marL="742950" lvl="1" indent="-285750" algn="just">
                <a:spcAft>
                  <a:spcPts val="200"/>
                </a:spcAft>
                <a:buSzPts val="1000"/>
                <a:buFont typeface="Arial" panose="020B0604020202020204" pitchFamily="34" charset="0"/>
                <a:buChar char="•"/>
                <a:tabLst>
                  <a:tab pos="914400" algn="l"/>
                </a:tabLst>
              </a:pPr>
              <a:r>
                <a:rPr lang="en-AE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Enhanced competition and value for money.   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DA7DD21B-55FB-3687-B554-AC5518943E41}"/>
              </a:ext>
            </a:extLst>
          </p:cNvPr>
          <p:cNvGrpSpPr/>
          <p:nvPr/>
        </p:nvGrpSpPr>
        <p:grpSpPr>
          <a:xfrm>
            <a:off x="1109472" y="3431478"/>
            <a:ext cx="5596128" cy="1322477"/>
            <a:chOff x="1109472" y="5139992"/>
            <a:chExt cx="5596128" cy="1322477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F8465552-9630-7C10-EB4C-1B528363BDEA}"/>
                </a:ext>
              </a:extLst>
            </p:cNvPr>
            <p:cNvSpPr txBox="1"/>
            <p:nvPr/>
          </p:nvSpPr>
          <p:spPr>
            <a:xfrm>
              <a:off x="1109472" y="5139992"/>
              <a:ext cx="5596128" cy="461665"/>
            </a:xfrm>
            <a:prstGeom prst="rect">
              <a:avLst/>
            </a:prstGeom>
            <a:solidFill>
              <a:schemeClr val="accent5">
                <a:alpha val="20000"/>
              </a:schemeClr>
            </a:solidFill>
          </p:spPr>
          <p:txBody>
            <a:bodyPr wrap="square" lIns="0" rIns="91440" rtlCol="0" anchor="ctr">
              <a:spAutoFit/>
            </a:bodyPr>
            <a:lstStyle/>
            <a:p>
              <a:pPr algn="r"/>
              <a:r>
                <a:rPr lang="en-US" sz="2400" b="1" noProof="1">
                  <a:solidFill>
                    <a:schemeClr val="accent5">
                      <a:lumMod val="75000"/>
                    </a:schemeClr>
                  </a:solidFill>
                </a:rPr>
                <a:t>02. Improved compliance &amp; Accountability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135484C1-055D-46ED-E0FE-4CECA42FC815}"/>
                </a:ext>
              </a:extLst>
            </p:cNvPr>
            <p:cNvSpPr txBox="1"/>
            <p:nvPr/>
          </p:nvSpPr>
          <p:spPr>
            <a:xfrm>
              <a:off x="1109472" y="5586267"/>
              <a:ext cx="5596128" cy="876202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marL="742950" lvl="1" indent="-285750" algn="just">
                <a:lnSpc>
                  <a:spcPct val="107000"/>
                </a:lnSpc>
                <a:spcAft>
                  <a:spcPts val="400"/>
                </a:spcAft>
                <a:buSzPts val="1000"/>
                <a:buFont typeface="Arial" panose="020B0604020202020204" pitchFamily="34" charset="0"/>
                <a:buChar char="•"/>
                <a:tabLst>
                  <a:tab pos="914400" algn="l"/>
                </a:tabLst>
              </a:pPr>
              <a:r>
                <a:rPr lang="en-AE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Greater adherence to procurement laws and regulations.   </a:t>
              </a:r>
            </a:p>
            <a:p>
              <a:pPr marL="742950" lvl="1" indent="-285750" algn="just">
                <a:lnSpc>
                  <a:spcPct val="107000"/>
                </a:lnSpc>
                <a:spcAft>
                  <a:spcPts val="400"/>
                </a:spcAft>
                <a:buSzPts val="1000"/>
                <a:buFont typeface="Arial" panose="020B0604020202020204" pitchFamily="34" charset="0"/>
                <a:buChar char="•"/>
                <a:tabLst>
                  <a:tab pos="914400" algn="l"/>
                </a:tabLst>
              </a:pPr>
              <a:r>
                <a:rPr lang="en-AE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Reduced risk of corruption and fraud.   </a:t>
              </a:r>
            </a:p>
            <a:p>
              <a:pPr marL="742950" lvl="1" indent="-285750" algn="just">
                <a:lnSpc>
                  <a:spcPct val="107000"/>
                </a:lnSpc>
                <a:spcAft>
                  <a:spcPts val="400"/>
                </a:spcAft>
                <a:buSzPts val="1000"/>
                <a:buFont typeface="Arial" panose="020B0604020202020204" pitchFamily="34" charset="0"/>
                <a:buChar char="•"/>
                <a:tabLst>
                  <a:tab pos="914400" algn="l"/>
                </a:tabLst>
              </a:pPr>
              <a:r>
                <a:rPr lang="en-AE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Enhanced monitoring and oversight of procurement activities.  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864141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10">
            <a:extLst>
              <a:ext uri="{FF2B5EF4-FFF2-40B4-BE49-F238E27FC236}">
                <a16:creationId xmlns:a16="http://schemas.microsoft.com/office/drawing/2014/main" id="{07914A24-41B7-1066-3D83-364674375035}"/>
              </a:ext>
            </a:extLst>
          </p:cNvPr>
          <p:cNvSpPr/>
          <p:nvPr/>
        </p:nvSpPr>
        <p:spPr>
          <a:xfrm>
            <a:off x="6389788" y="3152759"/>
            <a:ext cx="4332823" cy="3709234"/>
          </a:xfrm>
          <a:custGeom>
            <a:avLst/>
            <a:gdLst>
              <a:gd name="connsiteX0" fmla="*/ 738983 w 738982"/>
              <a:gd name="connsiteY0" fmla="*/ 0 h 632626"/>
              <a:gd name="connsiteX1" fmla="*/ 640815 w 738982"/>
              <a:gd name="connsiteY1" fmla="*/ 0 h 632626"/>
              <a:gd name="connsiteX2" fmla="*/ 458115 w 738982"/>
              <a:gd name="connsiteY2" fmla="*/ 0 h 632626"/>
              <a:gd name="connsiteX3" fmla="*/ 458115 w 738982"/>
              <a:gd name="connsiteY3" fmla="*/ 97484 h 632626"/>
              <a:gd name="connsiteX4" fmla="*/ 458115 w 738982"/>
              <a:gd name="connsiteY4" fmla="*/ 97484 h 632626"/>
              <a:gd name="connsiteX5" fmla="*/ 534467 w 738982"/>
              <a:gd name="connsiteY5" fmla="*/ 97484 h 632626"/>
              <a:gd name="connsiteX6" fmla="*/ 0 w 738982"/>
              <a:gd name="connsiteY6" fmla="*/ 632627 h 632626"/>
              <a:gd name="connsiteX7" fmla="*/ 106348 w 738982"/>
              <a:gd name="connsiteY7" fmla="*/ 632627 h 632626"/>
              <a:gd name="connsiteX8" fmla="*/ 738983 w 738982"/>
              <a:gd name="connsiteY8" fmla="*/ 0 h 632626"/>
              <a:gd name="connsiteX0" fmla="*/ 738983 w 738983"/>
              <a:gd name="connsiteY0" fmla="*/ 0 h 632627"/>
              <a:gd name="connsiteX1" fmla="*/ 640815 w 738983"/>
              <a:gd name="connsiteY1" fmla="*/ 0 h 632627"/>
              <a:gd name="connsiteX2" fmla="*/ 458115 w 738983"/>
              <a:gd name="connsiteY2" fmla="*/ 0 h 632627"/>
              <a:gd name="connsiteX3" fmla="*/ 458115 w 738983"/>
              <a:gd name="connsiteY3" fmla="*/ 97484 h 632627"/>
              <a:gd name="connsiteX4" fmla="*/ 458115 w 738983"/>
              <a:gd name="connsiteY4" fmla="*/ 97484 h 632627"/>
              <a:gd name="connsiteX5" fmla="*/ 534467 w 738983"/>
              <a:gd name="connsiteY5" fmla="*/ 97484 h 632627"/>
              <a:gd name="connsiteX6" fmla="*/ 0 w 738983"/>
              <a:gd name="connsiteY6" fmla="*/ 632627 h 632627"/>
              <a:gd name="connsiteX7" fmla="*/ 106348 w 738983"/>
              <a:gd name="connsiteY7" fmla="*/ 632627 h 632627"/>
              <a:gd name="connsiteX8" fmla="*/ 423535 w 738983"/>
              <a:gd name="connsiteY8" fmla="*/ 318335 h 632627"/>
              <a:gd name="connsiteX9" fmla="*/ 738983 w 738983"/>
              <a:gd name="connsiteY9" fmla="*/ 0 h 632627"/>
              <a:gd name="connsiteX0" fmla="*/ 738983 w 738983"/>
              <a:gd name="connsiteY0" fmla="*/ 0 h 632627"/>
              <a:gd name="connsiteX1" fmla="*/ 640815 w 738983"/>
              <a:gd name="connsiteY1" fmla="*/ 0 h 632627"/>
              <a:gd name="connsiteX2" fmla="*/ 458115 w 738983"/>
              <a:gd name="connsiteY2" fmla="*/ 0 h 632627"/>
              <a:gd name="connsiteX3" fmla="*/ 458115 w 738983"/>
              <a:gd name="connsiteY3" fmla="*/ 97484 h 632627"/>
              <a:gd name="connsiteX4" fmla="*/ 458115 w 738983"/>
              <a:gd name="connsiteY4" fmla="*/ 97484 h 632627"/>
              <a:gd name="connsiteX5" fmla="*/ 534467 w 738983"/>
              <a:gd name="connsiteY5" fmla="*/ 97484 h 632627"/>
              <a:gd name="connsiteX6" fmla="*/ 0 w 738983"/>
              <a:gd name="connsiteY6" fmla="*/ 632627 h 632627"/>
              <a:gd name="connsiteX7" fmla="*/ 106348 w 738983"/>
              <a:gd name="connsiteY7" fmla="*/ 632627 h 632627"/>
              <a:gd name="connsiteX8" fmla="*/ 450105 w 738983"/>
              <a:gd name="connsiteY8" fmla="*/ 342595 h 632627"/>
              <a:gd name="connsiteX9" fmla="*/ 738983 w 738983"/>
              <a:gd name="connsiteY9" fmla="*/ 0 h 632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38983" h="632627">
                <a:moveTo>
                  <a:pt x="738983" y="0"/>
                </a:moveTo>
                <a:lnTo>
                  <a:pt x="640815" y="0"/>
                </a:lnTo>
                <a:lnTo>
                  <a:pt x="458115" y="0"/>
                </a:lnTo>
                <a:lnTo>
                  <a:pt x="458115" y="97484"/>
                </a:lnTo>
                <a:lnTo>
                  <a:pt x="458115" y="97484"/>
                </a:lnTo>
                <a:lnTo>
                  <a:pt x="534467" y="97484"/>
                </a:lnTo>
                <a:lnTo>
                  <a:pt x="0" y="632627"/>
                </a:lnTo>
                <a:lnTo>
                  <a:pt x="106348" y="632627"/>
                </a:lnTo>
                <a:lnTo>
                  <a:pt x="450105" y="342595"/>
                </a:lnTo>
                <a:lnTo>
                  <a:pt x="738983" y="0"/>
                </a:lnTo>
                <a:close/>
              </a:path>
            </a:pathLst>
          </a:custGeom>
          <a:solidFill>
            <a:schemeClr val="accent4"/>
          </a:solidFill>
          <a:ln w="681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" name="Freeform 9">
            <a:extLst>
              <a:ext uri="{FF2B5EF4-FFF2-40B4-BE49-F238E27FC236}">
                <a16:creationId xmlns:a16="http://schemas.microsoft.com/office/drawing/2014/main" id="{21C5C1B6-420E-A911-D280-18813914C7EE}"/>
              </a:ext>
            </a:extLst>
          </p:cNvPr>
          <p:cNvSpPr/>
          <p:nvPr/>
        </p:nvSpPr>
        <p:spPr>
          <a:xfrm>
            <a:off x="7013330" y="3152759"/>
            <a:ext cx="3709275" cy="3709228"/>
          </a:xfrm>
          <a:custGeom>
            <a:avLst/>
            <a:gdLst>
              <a:gd name="connsiteX0" fmla="*/ 632635 w 632634"/>
              <a:gd name="connsiteY0" fmla="*/ 0 h 632626"/>
              <a:gd name="connsiteX1" fmla="*/ 0 w 632634"/>
              <a:gd name="connsiteY1" fmla="*/ 632627 h 632626"/>
              <a:gd name="connsiteX2" fmla="*/ 106348 w 632634"/>
              <a:gd name="connsiteY2" fmla="*/ 632627 h 632626"/>
              <a:gd name="connsiteX3" fmla="*/ 534468 w 632634"/>
              <a:gd name="connsiteY3" fmla="*/ 204513 h 632626"/>
              <a:gd name="connsiteX4" fmla="*/ 534468 w 632634"/>
              <a:gd name="connsiteY4" fmla="*/ 280183 h 632626"/>
              <a:gd name="connsiteX5" fmla="*/ 632635 w 632634"/>
              <a:gd name="connsiteY5" fmla="*/ 280183 h 632626"/>
              <a:gd name="connsiteX6" fmla="*/ 632635 w 632634"/>
              <a:gd name="connsiteY6" fmla="*/ 97484 h 632626"/>
              <a:gd name="connsiteX7" fmla="*/ 632635 w 632634"/>
              <a:gd name="connsiteY7" fmla="*/ 0 h 632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32634" h="632626">
                <a:moveTo>
                  <a:pt x="632635" y="0"/>
                </a:moveTo>
                <a:lnTo>
                  <a:pt x="0" y="632627"/>
                </a:lnTo>
                <a:lnTo>
                  <a:pt x="106348" y="632627"/>
                </a:lnTo>
                <a:lnTo>
                  <a:pt x="534468" y="204513"/>
                </a:lnTo>
                <a:lnTo>
                  <a:pt x="534468" y="280183"/>
                </a:lnTo>
                <a:lnTo>
                  <a:pt x="632635" y="280183"/>
                </a:lnTo>
                <a:lnTo>
                  <a:pt x="632635" y="97484"/>
                </a:lnTo>
                <a:lnTo>
                  <a:pt x="632635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681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 8">
            <a:extLst>
              <a:ext uri="{FF2B5EF4-FFF2-40B4-BE49-F238E27FC236}">
                <a16:creationId xmlns:a16="http://schemas.microsoft.com/office/drawing/2014/main" id="{B9F63872-A5E9-ACA1-8408-A9E746E72806}"/>
              </a:ext>
            </a:extLst>
          </p:cNvPr>
          <p:cNvSpPr/>
          <p:nvPr/>
        </p:nvSpPr>
        <p:spPr>
          <a:xfrm>
            <a:off x="4754986" y="3740324"/>
            <a:ext cx="3745252" cy="3117676"/>
          </a:xfrm>
          <a:custGeom>
            <a:avLst/>
            <a:gdLst>
              <a:gd name="connsiteX0" fmla="*/ 638770 w 638770"/>
              <a:gd name="connsiteY0" fmla="*/ 0 h 531733"/>
              <a:gd name="connsiteX1" fmla="*/ 540603 w 638770"/>
              <a:gd name="connsiteY1" fmla="*/ 0 h 531733"/>
              <a:gd name="connsiteX2" fmla="*/ 357902 w 638770"/>
              <a:gd name="connsiteY2" fmla="*/ 0 h 531733"/>
              <a:gd name="connsiteX3" fmla="*/ 357902 w 638770"/>
              <a:gd name="connsiteY3" fmla="*/ 98166 h 531733"/>
              <a:gd name="connsiteX4" fmla="*/ 357902 w 638770"/>
              <a:gd name="connsiteY4" fmla="*/ 98166 h 531733"/>
              <a:gd name="connsiteX5" fmla="*/ 433573 w 638770"/>
              <a:gd name="connsiteY5" fmla="*/ 98166 h 531733"/>
              <a:gd name="connsiteX6" fmla="*/ 0 w 638770"/>
              <a:gd name="connsiteY6" fmla="*/ 531734 h 531733"/>
              <a:gd name="connsiteX7" fmla="*/ 107030 w 638770"/>
              <a:gd name="connsiteY7" fmla="*/ 531734 h 531733"/>
              <a:gd name="connsiteX8" fmla="*/ 638770 w 638770"/>
              <a:gd name="connsiteY8" fmla="*/ 0 h 531733"/>
              <a:gd name="connsiteX0" fmla="*/ 638770 w 638770"/>
              <a:gd name="connsiteY0" fmla="*/ 0 h 531734"/>
              <a:gd name="connsiteX1" fmla="*/ 540603 w 638770"/>
              <a:gd name="connsiteY1" fmla="*/ 0 h 531734"/>
              <a:gd name="connsiteX2" fmla="*/ 357902 w 638770"/>
              <a:gd name="connsiteY2" fmla="*/ 0 h 531734"/>
              <a:gd name="connsiteX3" fmla="*/ 357902 w 638770"/>
              <a:gd name="connsiteY3" fmla="*/ 98166 h 531734"/>
              <a:gd name="connsiteX4" fmla="*/ 357902 w 638770"/>
              <a:gd name="connsiteY4" fmla="*/ 98166 h 531734"/>
              <a:gd name="connsiteX5" fmla="*/ 433573 w 638770"/>
              <a:gd name="connsiteY5" fmla="*/ 98166 h 531734"/>
              <a:gd name="connsiteX6" fmla="*/ 0 w 638770"/>
              <a:gd name="connsiteY6" fmla="*/ 531734 h 531734"/>
              <a:gd name="connsiteX7" fmla="*/ 107030 w 638770"/>
              <a:gd name="connsiteY7" fmla="*/ 531734 h 531734"/>
              <a:gd name="connsiteX8" fmla="*/ 374274 w 638770"/>
              <a:gd name="connsiteY8" fmla="*/ 263176 h 531734"/>
              <a:gd name="connsiteX9" fmla="*/ 638770 w 638770"/>
              <a:gd name="connsiteY9" fmla="*/ 0 h 531734"/>
              <a:gd name="connsiteX0" fmla="*/ 638770 w 638770"/>
              <a:gd name="connsiteY0" fmla="*/ 0 h 531734"/>
              <a:gd name="connsiteX1" fmla="*/ 540603 w 638770"/>
              <a:gd name="connsiteY1" fmla="*/ 0 h 531734"/>
              <a:gd name="connsiteX2" fmla="*/ 357902 w 638770"/>
              <a:gd name="connsiteY2" fmla="*/ 0 h 531734"/>
              <a:gd name="connsiteX3" fmla="*/ 357902 w 638770"/>
              <a:gd name="connsiteY3" fmla="*/ 98166 h 531734"/>
              <a:gd name="connsiteX4" fmla="*/ 357902 w 638770"/>
              <a:gd name="connsiteY4" fmla="*/ 98166 h 531734"/>
              <a:gd name="connsiteX5" fmla="*/ 433573 w 638770"/>
              <a:gd name="connsiteY5" fmla="*/ 98166 h 531734"/>
              <a:gd name="connsiteX6" fmla="*/ 0 w 638770"/>
              <a:gd name="connsiteY6" fmla="*/ 531734 h 531734"/>
              <a:gd name="connsiteX7" fmla="*/ 107030 w 638770"/>
              <a:gd name="connsiteY7" fmla="*/ 531734 h 531734"/>
              <a:gd name="connsiteX8" fmla="*/ 419328 w 638770"/>
              <a:gd name="connsiteY8" fmla="*/ 295522 h 531734"/>
              <a:gd name="connsiteX9" fmla="*/ 638770 w 638770"/>
              <a:gd name="connsiteY9" fmla="*/ 0 h 531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8770" h="531734">
                <a:moveTo>
                  <a:pt x="638770" y="0"/>
                </a:moveTo>
                <a:lnTo>
                  <a:pt x="540603" y="0"/>
                </a:lnTo>
                <a:lnTo>
                  <a:pt x="357902" y="0"/>
                </a:lnTo>
                <a:lnTo>
                  <a:pt x="357902" y="98166"/>
                </a:lnTo>
                <a:lnTo>
                  <a:pt x="357902" y="98166"/>
                </a:lnTo>
                <a:lnTo>
                  <a:pt x="433573" y="98166"/>
                </a:lnTo>
                <a:lnTo>
                  <a:pt x="0" y="531734"/>
                </a:lnTo>
                <a:lnTo>
                  <a:pt x="107030" y="531734"/>
                </a:lnTo>
                <a:lnTo>
                  <a:pt x="419328" y="295522"/>
                </a:lnTo>
                <a:lnTo>
                  <a:pt x="638770" y="0"/>
                </a:lnTo>
                <a:close/>
              </a:path>
            </a:pathLst>
          </a:custGeom>
          <a:solidFill>
            <a:schemeClr val="accent1"/>
          </a:solidFill>
          <a:ln w="681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" name="Freeform 14">
            <a:extLst>
              <a:ext uri="{FF2B5EF4-FFF2-40B4-BE49-F238E27FC236}">
                <a16:creationId xmlns:a16="http://schemas.microsoft.com/office/drawing/2014/main" id="{FA8828AB-57D5-B092-EBFC-4FF9036FDE66}"/>
              </a:ext>
            </a:extLst>
          </p:cNvPr>
          <p:cNvSpPr/>
          <p:nvPr/>
        </p:nvSpPr>
        <p:spPr>
          <a:xfrm>
            <a:off x="3104196" y="4347866"/>
            <a:ext cx="3137698" cy="2514127"/>
          </a:xfrm>
          <a:custGeom>
            <a:avLst/>
            <a:gdLst>
              <a:gd name="connsiteX0" fmla="*/ 535149 w 535149"/>
              <a:gd name="connsiteY0" fmla="*/ 0 h 428795"/>
              <a:gd name="connsiteX1" fmla="*/ 436981 w 535149"/>
              <a:gd name="connsiteY1" fmla="*/ 0 h 428795"/>
              <a:gd name="connsiteX2" fmla="*/ 254281 w 535149"/>
              <a:gd name="connsiteY2" fmla="*/ 0 h 428795"/>
              <a:gd name="connsiteX3" fmla="*/ 254281 w 535149"/>
              <a:gd name="connsiteY3" fmla="*/ 98166 h 428795"/>
              <a:gd name="connsiteX4" fmla="*/ 254281 w 535149"/>
              <a:gd name="connsiteY4" fmla="*/ 98166 h 428795"/>
              <a:gd name="connsiteX5" fmla="*/ 329952 w 535149"/>
              <a:gd name="connsiteY5" fmla="*/ 98166 h 428795"/>
              <a:gd name="connsiteX6" fmla="*/ 0 w 535149"/>
              <a:gd name="connsiteY6" fmla="*/ 428796 h 428795"/>
              <a:gd name="connsiteX7" fmla="*/ 106348 w 535149"/>
              <a:gd name="connsiteY7" fmla="*/ 428796 h 428795"/>
              <a:gd name="connsiteX8" fmla="*/ 535149 w 535149"/>
              <a:gd name="connsiteY8" fmla="*/ 0 h 428795"/>
              <a:gd name="connsiteX0" fmla="*/ 535149 w 535149"/>
              <a:gd name="connsiteY0" fmla="*/ 0 h 428796"/>
              <a:gd name="connsiteX1" fmla="*/ 436981 w 535149"/>
              <a:gd name="connsiteY1" fmla="*/ 0 h 428796"/>
              <a:gd name="connsiteX2" fmla="*/ 254281 w 535149"/>
              <a:gd name="connsiteY2" fmla="*/ 0 h 428796"/>
              <a:gd name="connsiteX3" fmla="*/ 254281 w 535149"/>
              <a:gd name="connsiteY3" fmla="*/ 98166 h 428796"/>
              <a:gd name="connsiteX4" fmla="*/ 254281 w 535149"/>
              <a:gd name="connsiteY4" fmla="*/ 98166 h 428796"/>
              <a:gd name="connsiteX5" fmla="*/ 329952 w 535149"/>
              <a:gd name="connsiteY5" fmla="*/ 98166 h 428796"/>
              <a:gd name="connsiteX6" fmla="*/ 0 w 535149"/>
              <a:gd name="connsiteY6" fmla="*/ 428796 h 428796"/>
              <a:gd name="connsiteX7" fmla="*/ 106348 w 535149"/>
              <a:gd name="connsiteY7" fmla="*/ 428796 h 428796"/>
              <a:gd name="connsiteX8" fmla="*/ 317344 w 535149"/>
              <a:gd name="connsiteY8" fmla="*/ 215008 h 428796"/>
              <a:gd name="connsiteX9" fmla="*/ 535149 w 535149"/>
              <a:gd name="connsiteY9" fmla="*/ 0 h 428796"/>
              <a:gd name="connsiteX0" fmla="*/ 535149 w 535149"/>
              <a:gd name="connsiteY0" fmla="*/ 0 h 428796"/>
              <a:gd name="connsiteX1" fmla="*/ 436981 w 535149"/>
              <a:gd name="connsiteY1" fmla="*/ 0 h 428796"/>
              <a:gd name="connsiteX2" fmla="*/ 254281 w 535149"/>
              <a:gd name="connsiteY2" fmla="*/ 0 h 428796"/>
              <a:gd name="connsiteX3" fmla="*/ 254281 w 535149"/>
              <a:gd name="connsiteY3" fmla="*/ 98166 h 428796"/>
              <a:gd name="connsiteX4" fmla="*/ 254281 w 535149"/>
              <a:gd name="connsiteY4" fmla="*/ 98166 h 428796"/>
              <a:gd name="connsiteX5" fmla="*/ 329952 w 535149"/>
              <a:gd name="connsiteY5" fmla="*/ 98166 h 428796"/>
              <a:gd name="connsiteX6" fmla="*/ 0 w 535149"/>
              <a:gd name="connsiteY6" fmla="*/ 428796 h 428796"/>
              <a:gd name="connsiteX7" fmla="*/ 106348 w 535149"/>
              <a:gd name="connsiteY7" fmla="*/ 428796 h 428796"/>
              <a:gd name="connsiteX8" fmla="*/ 353156 w 535149"/>
              <a:gd name="connsiteY8" fmla="*/ 260062 h 428796"/>
              <a:gd name="connsiteX9" fmla="*/ 535149 w 535149"/>
              <a:gd name="connsiteY9" fmla="*/ 0 h 4287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35149" h="428796">
                <a:moveTo>
                  <a:pt x="535149" y="0"/>
                </a:moveTo>
                <a:lnTo>
                  <a:pt x="436981" y="0"/>
                </a:lnTo>
                <a:lnTo>
                  <a:pt x="254281" y="0"/>
                </a:lnTo>
                <a:lnTo>
                  <a:pt x="254281" y="98166"/>
                </a:lnTo>
                <a:lnTo>
                  <a:pt x="254281" y="98166"/>
                </a:lnTo>
                <a:lnTo>
                  <a:pt x="329952" y="98166"/>
                </a:lnTo>
                <a:lnTo>
                  <a:pt x="0" y="428796"/>
                </a:lnTo>
                <a:lnTo>
                  <a:pt x="106348" y="428796"/>
                </a:lnTo>
                <a:lnTo>
                  <a:pt x="353156" y="260062"/>
                </a:lnTo>
                <a:lnTo>
                  <a:pt x="535149" y="0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681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Freeform 7">
            <a:extLst>
              <a:ext uri="{FF2B5EF4-FFF2-40B4-BE49-F238E27FC236}">
                <a16:creationId xmlns:a16="http://schemas.microsoft.com/office/drawing/2014/main" id="{C489AD6B-A70A-9E1D-8D31-D831868BFA74}"/>
              </a:ext>
            </a:extLst>
          </p:cNvPr>
          <p:cNvSpPr/>
          <p:nvPr/>
        </p:nvSpPr>
        <p:spPr>
          <a:xfrm>
            <a:off x="5382527" y="3740324"/>
            <a:ext cx="3117711" cy="3117670"/>
          </a:xfrm>
          <a:custGeom>
            <a:avLst/>
            <a:gdLst>
              <a:gd name="connsiteX0" fmla="*/ 531740 w 531740"/>
              <a:gd name="connsiteY0" fmla="*/ 0 h 531733"/>
              <a:gd name="connsiteX1" fmla="*/ 0 w 531740"/>
              <a:gd name="connsiteY1" fmla="*/ 531734 h 531733"/>
              <a:gd name="connsiteX2" fmla="*/ 106348 w 531740"/>
              <a:gd name="connsiteY2" fmla="*/ 531734 h 531733"/>
              <a:gd name="connsiteX3" fmla="*/ 433573 w 531740"/>
              <a:gd name="connsiteY3" fmla="*/ 204513 h 531733"/>
              <a:gd name="connsiteX4" fmla="*/ 433573 w 531740"/>
              <a:gd name="connsiteY4" fmla="*/ 280864 h 531733"/>
              <a:gd name="connsiteX5" fmla="*/ 531740 w 531740"/>
              <a:gd name="connsiteY5" fmla="*/ 280864 h 531733"/>
              <a:gd name="connsiteX6" fmla="*/ 531740 w 531740"/>
              <a:gd name="connsiteY6" fmla="*/ 98166 h 531733"/>
              <a:gd name="connsiteX7" fmla="*/ 531740 w 531740"/>
              <a:gd name="connsiteY7" fmla="*/ 0 h 531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31740" h="531733">
                <a:moveTo>
                  <a:pt x="531740" y="0"/>
                </a:moveTo>
                <a:lnTo>
                  <a:pt x="0" y="531734"/>
                </a:lnTo>
                <a:lnTo>
                  <a:pt x="106348" y="531734"/>
                </a:lnTo>
                <a:lnTo>
                  <a:pt x="433573" y="204513"/>
                </a:lnTo>
                <a:lnTo>
                  <a:pt x="433573" y="280864"/>
                </a:lnTo>
                <a:lnTo>
                  <a:pt x="531740" y="280864"/>
                </a:lnTo>
                <a:lnTo>
                  <a:pt x="531740" y="98166"/>
                </a:lnTo>
                <a:lnTo>
                  <a:pt x="53174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681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" name="Freeform 13">
            <a:extLst>
              <a:ext uri="{FF2B5EF4-FFF2-40B4-BE49-F238E27FC236}">
                <a16:creationId xmlns:a16="http://schemas.microsoft.com/office/drawing/2014/main" id="{A8AF8993-657D-9E46-DA40-E561EBA39296}"/>
              </a:ext>
            </a:extLst>
          </p:cNvPr>
          <p:cNvSpPr/>
          <p:nvPr/>
        </p:nvSpPr>
        <p:spPr>
          <a:xfrm>
            <a:off x="3727738" y="4347866"/>
            <a:ext cx="2514156" cy="2514121"/>
          </a:xfrm>
          <a:custGeom>
            <a:avLst/>
            <a:gdLst>
              <a:gd name="connsiteX0" fmla="*/ 428801 w 428801"/>
              <a:gd name="connsiteY0" fmla="*/ 0 h 428795"/>
              <a:gd name="connsiteX1" fmla="*/ 0 w 428801"/>
              <a:gd name="connsiteY1" fmla="*/ 428796 h 428795"/>
              <a:gd name="connsiteX2" fmla="*/ 106348 w 428801"/>
              <a:gd name="connsiteY2" fmla="*/ 428796 h 428795"/>
              <a:gd name="connsiteX3" fmla="*/ 330633 w 428801"/>
              <a:gd name="connsiteY3" fmla="*/ 204513 h 428795"/>
              <a:gd name="connsiteX4" fmla="*/ 330633 w 428801"/>
              <a:gd name="connsiteY4" fmla="*/ 280865 h 428795"/>
              <a:gd name="connsiteX5" fmla="*/ 428801 w 428801"/>
              <a:gd name="connsiteY5" fmla="*/ 280865 h 428795"/>
              <a:gd name="connsiteX6" fmla="*/ 428801 w 428801"/>
              <a:gd name="connsiteY6" fmla="*/ 98166 h 428795"/>
              <a:gd name="connsiteX7" fmla="*/ 428801 w 428801"/>
              <a:gd name="connsiteY7" fmla="*/ 0 h 428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8801" h="428795">
                <a:moveTo>
                  <a:pt x="428801" y="0"/>
                </a:moveTo>
                <a:lnTo>
                  <a:pt x="0" y="428796"/>
                </a:lnTo>
                <a:lnTo>
                  <a:pt x="106348" y="428796"/>
                </a:lnTo>
                <a:lnTo>
                  <a:pt x="330633" y="204513"/>
                </a:lnTo>
                <a:lnTo>
                  <a:pt x="330633" y="280865"/>
                </a:lnTo>
                <a:lnTo>
                  <a:pt x="428801" y="280865"/>
                </a:lnTo>
                <a:lnTo>
                  <a:pt x="428801" y="98166"/>
                </a:lnTo>
                <a:lnTo>
                  <a:pt x="428801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 w="681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Freeform 12">
            <a:extLst>
              <a:ext uri="{FF2B5EF4-FFF2-40B4-BE49-F238E27FC236}">
                <a16:creationId xmlns:a16="http://schemas.microsoft.com/office/drawing/2014/main" id="{5C9F7BB4-8491-AF57-0637-5E3ECABAB674}"/>
              </a:ext>
            </a:extLst>
          </p:cNvPr>
          <p:cNvSpPr/>
          <p:nvPr/>
        </p:nvSpPr>
        <p:spPr>
          <a:xfrm>
            <a:off x="1469394" y="4939430"/>
            <a:ext cx="2546134" cy="1918570"/>
          </a:xfrm>
          <a:custGeom>
            <a:avLst/>
            <a:gdLst>
              <a:gd name="connsiteX0" fmla="*/ 434255 w 434254"/>
              <a:gd name="connsiteY0" fmla="*/ 0 h 327220"/>
              <a:gd name="connsiteX1" fmla="*/ 336087 w 434254"/>
              <a:gd name="connsiteY1" fmla="*/ 0 h 327220"/>
              <a:gd name="connsiteX2" fmla="*/ 153387 w 434254"/>
              <a:gd name="connsiteY2" fmla="*/ 0 h 327220"/>
              <a:gd name="connsiteX3" fmla="*/ 153387 w 434254"/>
              <a:gd name="connsiteY3" fmla="*/ 97484 h 327220"/>
              <a:gd name="connsiteX4" fmla="*/ 153387 w 434254"/>
              <a:gd name="connsiteY4" fmla="*/ 97484 h 327220"/>
              <a:gd name="connsiteX5" fmla="*/ 229739 w 434254"/>
              <a:gd name="connsiteY5" fmla="*/ 97484 h 327220"/>
              <a:gd name="connsiteX6" fmla="*/ 0 w 434254"/>
              <a:gd name="connsiteY6" fmla="*/ 327221 h 327220"/>
              <a:gd name="connsiteX7" fmla="*/ 107030 w 434254"/>
              <a:gd name="connsiteY7" fmla="*/ 327221 h 327220"/>
              <a:gd name="connsiteX8" fmla="*/ 434255 w 434254"/>
              <a:gd name="connsiteY8" fmla="*/ 0 h 327220"/>
              <a:gd name="connsiteX0" fmla="*/ 434255 w 434255"/>
              <a:gd name="connsiteY0" fmla="*/ 0 h 327221"/>
              <a:gd name="connsiteX1" fmla="*/ 336087 w 434255"/>
              <a:gd name="connsiteY1" fmla="*/ 0 h 327221"/>
              <a:gd name="connsiteX2" fmla="*/ 153387 w 434255"/>
              <a:gd name="connsiteY2" fmla="*/ 0 h 327221"/>
              <a:gd name="connsiteX3" fmla="*/ 153387 w 434255"/>
              <a:gd name="connsiteY3" fmla="*/ 97484 h 327221"/>
              <a:gd name="connsiteX4" fmla="*/ 153387 w 434255"/>
              <a:gd name="connsiteY4" fmla="*/ 97484 h 327221"/>
              <a:gd name="connsiteX5" fmla="*/ 229739 w 434255"/>
              <a:gd name="connsiteY5" fmla="*/ 97484 h 327221"/>
              <a:gd name="connsiteX6" fmla="*/ 0 w 434255"/>
              <a:gd name="connsiteY6" fmla="*/ 327221 h 327221"/>
              <a:gd name="connsiteX7" fmla="*/ 107030 w 434255"/>
              <a:gd name="connsiteY7" fmla="*/ 327221 h 327221"/>
              <a:gd name="connsiteX8" fmla="*/ 272704 w 434255"/>
              <a:gd name="connsiteY8" fmla="*/ 162633 h 327221"/>
              <a:gd name="connsiteX9" fmla="*/ 434255 w 434255"/>
              <a:gd name="connsiteY9" fmla="*/ 0 h 327221"/>
              <a:gd name="connsiteX0" fmla="*/ 434255 w 434255"/>
              <a:gd name="connsiteY0" fmla="*/ 0 h 327221"/>
              <a:gd name="connsiteX1" fmla="*/ 336087 w 434255"/>
              <a:gd name="connsiteY1" fmla="*/ 0 h 327221"/>
              <a:gd name="connsiteX2" fmla="*/ 153387 w 434255"/>
              <a:gd name="connsiteY2" fmla="*/ 0 h 327221"/>
              <a:gd name="connsiteX3" fmla="*/ 153387 w 434255"/>
              <a:gd name="connsiteY3" fmla="*/ 97484 h 327221"/>
              <a:gd name="connsiteX4" fmla="*/ 153387 w 434255"/>
              <a:gd name="connsiteY4" fmla="*/ 97484 h 327221"/>
              <a:gd name="connsiteX5" fmla="*/ 229739 w 434255"/>
              <a:gd name="connsiteY5" fmla="*/ 97484 h 327221"/>
              <a:gd name="connsiteX6" fmla="*/ 0 w 434255"/>
              <a:gd name="connsiteY6" fmla="*/ 327221 h 327221"/>
              <a:gd name="connsiteX7" fmla="*/ 107030 w 434255"/>
              <a:gd name="connsiteY7" fmla="*/ 327221 h 327221"/>
              <a:gd name="connsiteX8" fmla="*/ 313137 w 434255"/>
              <a:gd name="connsiteY8" fmla="*/ 197290 h 327221"/>
              <a:gd name="connsiteX9" fmla="*/ 434255 w 434255"/>
              <a:gd name="connsiteY9" fmla="*/ 0 h 327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34255" h="327221">
                <a:moveTo>
                  <a:pt x="434255" y="0"/>
                </a:moveTo>
                <a:lnTo>
                  <a:pt x="336087" y="0"/>
                </a:lnTo>
                <a:lnTo>
                  <a:pt x="153387" y="0"/>
                </a:lnTo>
                <a:lnTo>
                  <a:pt x="153387" y="97484"/>
                </a:lnTo>
                <a:lnTo>
                  <a:pt x="153387" y="97484"/>
                </a:lnTo>
                <a:lnTo>
                  <a:pt x="229739" y="97484"/>
                </a:lnTo>
                <a:lnTo>
                  <a:pt x="0" y="327221"/>
                </a:lnTo>
                <a:lnTo>
                  <a:pt x="107030" y="327221"/>
                </a:lnTo>
                <a:lnTo>
                  <a:pt x="313137" y="197290"/>
                </a:lnTo>
                <a:lnTo>
                  <a:pt x="434255" y="0"/>
                </a:lnTo>
                <a:close/>
              </a:path>
            </a:pathLst>
          </a:custGeom>
          <a:solidFill>
            <a:schemeClr val="accent5"/>
          </a:solidFill>
          <a:ln w="681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" name="Freeform 11">
            <a:extLst>
              <a:ext uri="{FF2B5EF4-FFF2-40B4-BE49-F238E27FC236}">
                <a16:creationId xmlns:a16="http://schemas.microsoft.com/office/drawing/2014/main" id="{B8F0B3A8-38D8-26D2-9BFE-248A7643332F}"/>
              </a:ext>
            </a:extLst>
          </p:cNvPr>
          <p:cNvSpPr/>
          <p:nvPr/>
        </p:nvSpPr>
        <p:spPr>
          <a:xfrm>
            <a:off x="2096935" y="4939430"/>
            <a:ext cx="1918587" cy="1918564"/>
          </a:xfrm>
          <a:custGeom>
            <a:avLst/>
            <a:gdLst>
              <a:gd name="connsiteX0" fmla="*/ 327225 w 327224"/>
              <a:gd name="connsiteY0" fmla="*/ 0 h 327220"/>
              <a:gd name="connsiteX1" fmla="*/ 0 w 327224"/>
              <a:gd name="connsiteY1" fmla="*/ 327221 h 327220"/>
              <a:gd name="connsiteX2" fmla="*/ 106348 w 327224"/>
              <a:gd name="connsiteY2" fmla="*/ 327221 h 327220"/>
              <a:gd name="connsiteX3" fmla="*/ 229057 w 327224"/>
              <a:gd name="connsiteY3" fmla="*/ 204513 h 327220"/>
              <a:gd name="connsiteX4" fmla="*/ 229057 w 327224"/>
              <a:gd name="connsiteY4" fmla="*/ 280864 h 327220"/>
              <a:gd name="connsiteX5" fmla="*/ 327225 w 327224"/>
              <a:gd name="connsiteY5" fmla="*/ 280864 h 327220"/>
              <a:gd name="connsiteX6" fmla="*/ 327225 w 327224"/>
              <a:gd name="connsiteY6" fmla="*/ 97484 h 327220"/>
              <a:gd name="connsiteX7" fmla="*/ 327225 w 327224"/>
              <a:gd name="connsiteY7" fmla="*/ 0 h 327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27224" h="327220">
                <a:moveTo>
                  <a:pt x="327225" y="0"/>
                </a:moveTo>
                <a:lnTo>
                  <a:pt x="0" y="327221"/>
                </a:lnTo>
                <a:lnTo>
                  <a:pt x="106348" y="327221"/>
                </a:lnTo>
                <a:lnTo>
                  <a:pt x="229057" y="204513"/>
                </a:lnTo>
                <a:lnTo>
                  <a:pt x="229057" y="280864"/>
                </a:lnTo>
                <a:lnTo>
                  <a:pt x="327225" y="280864"/>
                </a:lnTo>
                <a:lnTo>
                  <a:pt x="327225" y="97484"/>
                </a:lnTo>
                <a:lnTo>
                  <a:pt x="327225" y="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 w="681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9758E15-A823-17CF-3A6A-36B40BB6E897}"/>
              </a:ext>
            </a:extLst>
          </p:cNvPr>
          <p:cNvGrpSpPr/>
          <p:nvPr/>
        </p:nvGrpSpPr>
        <p:grpSpPr>
          <a:xfrm>
            <a:off x="1480800" y="3631891"/>
            <a:ext cx="2436292" cy="1228597"/>
            <a:chOff x="332936" y="2381545"/>
            <a:chExt cx="3170454" cy="1228597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B999CC6-9CBF-D53C-68FE-8221E9D26C61}"/>
                </a:ext>
              </a:extLst>
            </p:cNvPr>
            <p:cNvSpPr txBox="1"/>
            <p:nvPr/>
          </p:nvSpPr>
          <p:spPr>
            <a:xfrm>
              <a:off x="332936" y="2381545"/>
              <a:ext cx="2926080" cy="707886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r>
                <a:rPr lang="en-US" sz="2000" b="1" dirty="0"/>
                <a:t>Sustainable Public Procurement</a:t>
              </a:r>
              <a:endParaRPr lang="en-US" sz="2000" b="1" noProof="1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A414D0D-667D-AFBD-7E28-88B41624CF62}"/>
                </a:ext>
              </a:extLst>
            </p:cNvPr>
            <p:cNvSpPr txBox="1"/>
            <p:nvPr/>
          </p:nvSpPr>
          <p:spPr>
            <a:xfrm>
              <a:off x="332936" y="3086922"/>
              <a:ext cx="3170454" cy="523220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Integrating sustainable practices into procurement processes.</a:t>
              </a:r>
              <a:endParaRPr lang="en-US" sz="1400" noProof="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6E4E873-AF13-62FE-58AB-A00A2B96BB2A}"/>
              </a:ext>
            </a:extLst>
          </p:cNvPr>
          <p:cNvGrpSpPr/>
          <p:nvPr/>
        </p:nvGrpSpPr>
        <p:grpSpPr>
          <a:xfrm>
            <a:off x="4252101" y="3112520"/>
            <a:ext cx="2248506" cy="1228597"/>
            <a:chOff x="332936" y="2381545"/>
            <a:chExt cx="3306529" cy="1228597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B52FA21-5781-3575-985A-8BAF5F574739}"/>
                </a:ext>
              </a:extLst>
            </p:cNvPr>
            <p:cNvSpPr txBox="1"/>
            <p:nvPr/>
          </p:nvSpPr>
          <p:spPr>
            <a:xfrm>
              <a:off x="332936" y="2381545"/>
              <a:ext cx="2926080" cy="707886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r>
                <a:rPr lang="en-US" sz="2000" b="1" dirty="0"/>
                <a:t>Enhancing the Procurement Cycle</a:t>
              </a:r>
              <a:endParaRPr lang="en-US" sz="2000" b="1" noProof="1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BB16EF7-A815-A845-934E-D4F3562ABA6C}"/>
                </a:ext>
              </a:extLst>
            </p:cNvPr>
            <p:cNvSpPr txBox="1"/>
            <p:nvPr/>
          </p:nvSpPr>
          <p:spPr>
            <a:xfrm>
              <a:off x="332936" y="3086922"/>
              <a:ext cx="3306529" cy="523220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Optimizing each stage for efficiency and effectiveness.</a:t>
              </a:r>
              <a:endParaRPr lang="en-US" sz="1400" noProof="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5198822-F291-3B1B-D1BE-706891AEA9EB}"/>
              </a:ext>
            </a:extLst>
          </p:cNvPr>
          <p:cNvGrpSpPr/>
          <p:nvPr/>
        </p:nvGrpSpPr>
        <p:grpSpPr>
          <a:xfrm>
            <a:off x="6619748" y="2280183"/>
            <a:ext cx="2326544" cy="1228597"/>
            <a:chOff x="332936" y="2381545"/>
            <a:chExt cx="2926080" cy="1228597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70D4ACDE-2835-5884-AD62-9F2AB9FBA265}"/>
                </a:ext>
              </a:extLst>
            </p:cNvPr>
            <p:cNvSpPr txBox="1"/>
            <p:nvPr/>
          </p:nvSpPr>
          <p:spPr>
            <a:xfrm>
              <a:off x="332936" y="2381545"/>
              <a:ext cx="2926080" cy="707886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r>
                <a:rPr lang="en-US" sz="2000" b="1" dirty="0"/>
                <a:t>Improving Monitoring and Oversight</a:t>
              </a:r>
              <a:endParaRPr lang="en-US" sz="2000" b="1" noProof="1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1C035E61-A7E1-5709-B65B-A5506B8D02B2}"/>
                </a:ext>
              </a:extLst>
            </p:cNvPr>
            <p:cNvSpPr txBox="1"/>
            <p:nvPr/>
          </p:nvSpPr>
          <p:spPr>
            <a:xfrm>
              <a:off x="332936" y="3086922"/>
              <a:ext cx="2926080" cy="523220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Strengthening governance and accountability mechanisms.</a:t>
              </a:r>
              <a:endParaRPr lang="en-US" sz="1400" noProof="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2A8B0F2-6663-A63F-FEA9-1FDCB2920304}"/>
              </a:ext>
            </a:extLst>
          </p:cNvPr>
          <p:cNvGrpSpPr/>
          <p:nvPr/>
        </p:nvGrpSpPr>
        <p:grpSpPr>
          <a:xfrm>
            <a:off x="9555664" y="1724496"/>
            <a:ext cx="2442747" cy="1228597"/>
            <a:chOff x="332936" y="2381545"/>
            <a:chExt cx="3062570" cy="1228597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5EDC7FE5-1965-3F05-6354-C70D5D2EA3F8}"/>
                </a:ext>
              </a:extLst>
            </p:cNvPr>
            <p:cNvSpPr txBox="1"/>
            <p:nvPr/>
          </p:nvSpPr>
          <p:spPr>
            <a:xfrm>
              <a:off x="332936" y="2381545"/>
              <a:ext cx="2926080" cy="707886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r>
                <a:rPr lang="en-US" sz="2000" b="1" dirty="0"/>
                <a:t>Building Sustainable Capacity</a:t>
              </a:r>
              <a:endParaRPr lang="en-US" sz="2000" b="1" noProof="1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E98B265E-F53E-9E0D-DEE9-7A1E70B8A568}"/>
                </a:ext>
              </a:extLst>
            </p:cNvPr>
            <p:cNvSpPr txBox="1"/>
            <p:nvPr/>
          </p:nvSpPr>
          <p:spPr>
            <a:xfrm>
              <a:off x="332936" y="3086922"/>
              <a:ext cx="3062570" cy="523220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Developing skills and knowledge for long-term success.</a:t>
              </a:r>
              <a:endParaRPr lang="en-US" sz="1400" noProof="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pic>
        <p:nvPicPr>
          <p:cNvPr id="32" name="Graphic 31" descr="Badge 4 with solid fill">
            <a:extLst>
              <a:ext uri="{FF2B5EF4-FFF2-40B4-BE49-F238E27FC236}">
                <a16:creationId xmlns:a16="http://schemas.microsoft.com/office/drawing/2014/main" id="{BA7DA75C-414D-3D83-A2EF-3E19A75819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946292" y="1740263"/>
            <a:ext cx="493873" cy="493873"/>
          </a:xfrm>
          <a:prstGeom prst="rect">
            <a:avLst/>
          </a:prstGeom>
        </p:spPr>
      </p:pic>
      <p:pic>
        <p:nvPicPr>
          <p:cNvPr id="34" name="Graphic 33" descr="Badge 3 with solid fill">
            <a:extLst>
              <a:ext uri="{FF2B5EF4-FFF2-40B4-BE49-F238E27FC236}">
                <a16:creationId xmlns:a16="http://schemas.microsoft.com/office/drawing/2014/main" id="{F2F497B2-E7FC-3984-C41D-27C58504950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041602" y="2253683"/>
            <a:ext cx="499355" cy="499355"/>
          </a:xfrm>
          <a:prstGeom prst="rect">
            <a:avLst/>
          </a:prstGeom>
        </p:spPr>
      </p:pic>
      <p:pic>
        <p:nvPicPr>
          <p:cNvPr id="36" name="Graphic 35" descr="Badge with solid fill">
            <a:extLst>
              <a:ext uri="{FF2B5EF4-FFF2-40B4-BE49-F238E27FC236}">
                <a16:creationId xmlns:a16="http://schemas.microsoft.com/office/drawing/2014/main" id="{71F6C4C5-BEEE-E22D-99C0-8865E15C520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691730" y="3086368"/>
            <a:ext cx="511371" cy="511371"/>
          </a:xfrm>
          <a:prstGeom prst="rect">
            <a:avLst/>
          </a:prstGeom>
        </p:spPr>
      </p:pic>
      <p:pic>
        <p:nvPicPr>
          <p:cNvPr id="38" name="Graphic 37" descr="Badge 1 with solid fill">
            <a:extLst>
              <a:ext uri="{FF2B5EF4-FFF2-40B4-BE49-F238E27FC236}">
                <a16:creationId xmlns:a16="http://schemas.microsoft.com/office/drawing/2014/main" id="{1D77881F-E688-0D72-1967-26935238559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854433" y="3631891"/>
            <a:ext cx="513271" cy="513271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5DEA1412-ACA9-65A3-EBC2-74631E5D48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573" y="17823"/>
            <a:ext cx="10515600" cy="1325563"/>
          </a:xfrm>
        </p:spPr>
        <p:txBody>
          <a:bodyPr>
            <a:normAutofit/>
          </a:bodyPr>
          <a:lstStyle/>
          <a:p>
            <a:r>
              <a:rPr lang="en-US" sz="3000" b="1" dirty="0">
                <a:latin typeface=""/>
              </a:rPr>
              <a:t>MAPS &amp; Continues Improvements (Part 1)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DC927A4-065F-E69A-6B51-6121773A78BA}"/>
              </a:ext>
            </a:extLst>
          </p:cNvPr>
          <p:cNvSpPr txBox="1"/>
          <p:nvPr/>
        </p:nvSpPr>
        <p:spPr>
          <a:xfrm>
            <a:off x="319573" y="902039"/>
            <a:ext cx="114440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MAPS assessment provided valuable insights and recommendations for strengthening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NeST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Key focus areas include</a:t>
            </a:r>
          </a:p>
          <a:p>
            <a:endParaRPr lang="en-AE" dirty="0"/>
          </a:p>
        </p:txBody>
      </p:sp>
    </p:spTree>
    <p:extLst>
      <p:ext uri="{BB962C8B-B14F-4D97-AF65-F5344CB8AC3E}">
        <p14:creationId xmlns:p14="http://schemas.microsoft.com/office/powerpoint/2010/main" val="7278656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>
            <a:extLst>
              <a:ext uri="{FF2B5EF4-FFF2-40B4-BE49-F238E27FC236}">
                <a16:creationId xmlns:a16="http://schemas.microsoft.com/office/drawing/2014/main" id="{5DEA1412-ACA9-65A3-EBC2-74631E5D48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573" y="-118104"/>
            <a:ext cx="10515600" cy="1325563"/>
          </a:xfrm>
        </p:spPr>
        <p:txBody>
          <a:bodyPr>
            <a:normAutofit/>
          </a:bodyPr>
          <a:lstStyle/>
          <a:p>
            <a:r>
              <a:rPr lang="en-US" sz="3000" b="1" dirty="0">
                <a:latin typeface=""/>
              </a:rPr>
              <a:t>MAPS &amp; Continues Improvements (Part 2)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DC927A4-065F-E69A-6B51-6121773A78BA}"/>
              </a:ext>
            </a:extLst>
          </p:cNvPr>
          <p:cNvSpPr txBox="1"/>
          <p:nvPr/>
        </p:nvSpPr>
        <p:spPr>
          <a:xfrm>
            <a:off x="319573" y="827897"/>
            <a:ext cx="11444059" cy="373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lnSpc>
                <a:spcPct val="107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en-AE" sz="18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We are actively implementing the MAPS recommendations through a comprehensive plan: </a:t>
            </a:r>
          </a:p>
        </p:txBody>
      </p:sp>
      <p:sp>
        <p:nvSpPr>
          <p:cNvPr id="2" name="Shape">
            <a:extLst>
              <a:ext uri="{FF2B5EF4-FFF2-40B4-BE49-F238E27FC236}">
                <a16:creationId xmlns:a16="http://schemas.microsoft.com/office/drawing/2014/main" id="{F56067A8-4455-E9AA-3B1C-5B89CCAE0719}"/>
              </a:ext>
            </a:extLst>
          </p:cNvPr>
          <p:cNvSpPr/>
          <p:nvPr/>
        </p:nvSpPr>
        <p:spPr>
          <a:xfrm rot="16200000">
            <a:off x="4566460" y="2783659"/>
            <a:ext cx="1405564" cy="845662"/>
          </a:xfrm>
          <a:custGeom>
            <a:avLst/>
            <a:gdLst>
              <a:gd name="connsiteX0" fmla="*/ 21600 w 21600"/>
              <a:gd name="connsiteY0" fmla="*/ 10729 h 21600"/>
              <a:gd name="connsiteX1" fmla="*/ 10782 w 21600"/>
              <a:gd name="connsiteY1" fmla="*/ 0 h 21600"/>
              <a:gd name="connsiteX2" fmla="*/ 0 w 21600"/>
              <a:gd name="connsiteY2" fmla="*/ 10444 h 21600"/>
              <a:gd name="connsiteX3" fmla="*/ 10782 w 21600"/>
              <a:gd name="connsiteY3" fmla="*/ 21600 h 21600"/>
              <a:gd name="connsiteX4" fmla="*/ 16530 w 21600"/>
              <a:gd name="connsiteY4" fmla="*/ 15982 h 21600"/>
              <a:gd name="connsiteX5" fmla="*/ 21600 w 21600"/>
              <a:gd name="connsiteY5" fmla="*/ 10729 h 21600"/>
              <a:gd name="connsiteX0" fmla="*/ 21600 w 21600"/>
              <a:gd name="connsiteY0" fmla="*/ 10729 h 21600"/>
              <a:gd name="connsiteX1" fmla="*/ 10782 w 21600"/>
              <a:gd name="connsiteY1" fmla="*/ 0 h 21600"/>
              <a:gd name="connsiteX2" fmla="*/ 0 w 21600"/>
              <a:gd name="connsiteY2" fmla="*/ 10444 h 21600"/>
              <a:gd name="connsiteX3" fmla="*/ 10782 w 21600"/>
              <a:gd name="connsiteY3" fmla="*/ 21600 h 21600"/>
              <a:gd name="connsiteX4" fmla="*/ 16823 w 21600"/>
              <a:gd name="connsiteY4" fmla="*/ 19814 h 21600"/>
              <a:gd name="connsiteX5" fmla="*/ 21600 w 21600"/>
              <a:gd name="connsiteY5" fmla="*/ 10729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600" h="21600" extrusionOk="0">
                <a:moveTo>
                  <a:pt x="21600" y="10729"/>
                </a:moveTo>
                <a:lnTo>
                  <a:pt x="10782" y="0"/>
                </a:lnTo>
                <a:lnTo>
                  <a:pt x="0" y="10444"/>
                </a:lnTo>
                <a:lnTo>
                  <a:pt x="10782" y="21600"/>
                </a:lnTo>
                <a:lnTo>
                  <a:pt x="16823" y="19814"/>
                </a:lnTo>
                <a:lnTo>
                  <a:pt x="21600" y="10729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4" name="Shape">
            <a:extLst>
              <a:ext uri="{FF2B5EF4-FFF2-40B4-BE49-F238E27FC236}">
                <a16:creationId xmlns:a16="http://schemas.microsoft.com/office/drawing/2014/main" id="{3B7D5C1F-171C-0968-9AC3-C94F323EDD53}"/>
              </a:ext>
            </a:extLst>
          </p:cNvPr>
          <p:cNvSpPr/>
          <p:nvPr/>
        </p:nvSpPr>
        <p:spPr>
          <a:xfrm rot="16200000">
            <a:off x="6678385" y="3067468"/>
            <a:ext cx="797156" cy="1221565"/>
          </a:xfrm>
          <a:custGeom>
            <a:avLst/>
            <a:gdLst>
              <a:gd name="connsiteX0" fmla="*/ 2207 w 23074"/>
              <a:gd name="connsiteY0" fmla="*/ 21600 h 21600"/>
              <a:gd name="connsiteX1" fmla="*/ 23074 w 23074"/>
              <a:gd name="connsiteY1" fmla="*/ 14748 h 21600"/>
              <a:gd name="connsiteX2" fmla="*/ 23032 w 23074"/>
              <a:gd name="connsiteY2" fmla="*/ 0 h 21600"/>
              <a:gd name="connsiteX3" fmla="*/ 1474 w 23074"/>
              <a:gd name="connsiteY3" fmla="*/ 7066 h 21600"/>
              <a:gd name="connsiteX4" fmla="*/ 1940 w 23074"/>
              <a:gd name="connsiteY4" fmla="*/ 14534 h 21600"/>
              <a:gd name="connsiteX5" fmla="*/ 2207 w 23074"/>
              <a:gd name="connsiteY5" fmla="*/ 21600 h 21600"/>
              <a:gd name="connsiteX0" fmla="*/ 2229 w 23096"/>
              <a:gd name="connsiteY0" fmla="*/ 21600 h 21600"/>
              <a:gd name="connsiteX1" fmla="*/ 23096 w 23096"/>
              <a:gd name="connsiteY1" fmla="*/ 14748 h 21600"/>
              <a:gd name="connsiteX2" fmla="*/ 23054 w 23096"/>
              <a:gd name="connsiteY2" fmla="*/ 0 h 21600"/>
              <a:gd name="connsiteX3" fmla="*/ 1496 w 23096"/>
              <a:gd name="connsiteY3" fmla="*/ 7066 h 21600"/>
              <a:gd name="connsiteX4" fmla="*/ 1962 w 23096"/>
              <a:gd name="connsiteY4" fmla="*/ 14534 h 21600"/>
              <a:gd name="connsiteX5" fmla="*/ 2229 w 23096"/>
              <a:gd name="connsiteY5" fmla="*/ 21600 h 21600"/>
              <a:gd name="connsiteX0" fmla="*/ 1609 w 22476"/>
              <a:gd name="connsiteY0" fmla="*/ 21600 h 21600"/>
              <a:gd name="connsiteX1" fmla="*/ 22476 w 22476"/>
              <a:gd name="connsiteY1" fmla="*/ 14748 h 21600"/>
              <a:gd name="connsiteX2" fmla="*/ 22434 w 22476"/>
              <a:gd name="connsiteY2" fmla="*/ 0 h 21600"/>
              <a:gd name="connsiteX3" fmla="*/ 876 w 22476"/>
              <a:gd name="connsiteY3" fmla="*/ 7066 h 21600"/>
              <a:gd name="connsiteX4" fmla="*/ 1342 w 22476"/>
              <a:gd name="connsiteY4" fmla="*/ 14534 h 21600"/>
              <a:gd name="connsiteX5" fmla="*/ 1609 w 22476"/>
              <a:gd name="connsiteY5" fmla="*/ 21600 h 21600"/>
              <a:gd name="connsiteX0" fmla="*/ 733 w 21600"/>
              <a:gd name="connsiteY0" fmla="*/ 21600 h 21600"/>
              <a:gd name="connsiteX1" fmla="*/ 21600 w 21600"/>
              <a:gd name="connsiteY1" fmla="*/ 14748 h 21600"/>
              <a:gd name="connsiteX2" fmla="*/ 21558 w 21600"/>
              <a:gd name="connsiteY2" fmla="*/ 0 h 21600"/>
              <a:gd name="connsiteX3" fmla="*/ 0 w 21600"/>
              <a:gd name="connsiteY3" fmla="*/ 7066 h 21600"/>
              <a:gd name="connsiteX4" fmla="*/ 466 w 21600"/>
              <a:gd name="connsiteY4" fmla="*/ 14534 h 21600"/>
              <a:gd name="connsiteX5" fmla="*/ 733 w 21600"/>
              <a:gd name="connsiteY5" fmla="*/ 21600 h 21600"/>
              <a:gd name="connsiteX0" fmla="*/ 3306 w 24173"/>
              <a:gd name="connsiteY0" fmla="*/ 21600 h 21600"/>
              <a:gd name="connsiteX1" fmla="*/ 24173 w 24173"/>
              <a:gd name="connsiteY1" fmla="*/ 14748 h 21600"/>
              <a:gd name="connsiteX2" fmla="*/ 24131 w 24173"/>
              <a:gd name="connsiteY2" fmla="*/ 0 h 21600"/>
              <a:gd name="connsiteX3" fmla="*/ 2573 w 24173"/>
              <a:gd name="connsiteY3" fmla="*/ 7066 h 21600"/>
              <a:gd name="connsiteX4" fmla="*/ 6 w 24173"/>
              <a:gd name="connsiteY4" fmla="*/ 14997 h 21600"/>
              <a:gd name="connsiteX5" fmla="*/ 3306 w 24173"/>
              <a:gd name="connsiteY5" fmla="*/ 2160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173" h="21600" extrusionOk="0">
                <a:moveTo>
                  <a:pt x="3306" y="21600"/>
                </a:moveTo>
                <a:lnTo>
                  <a:pt x="24173" y="14748"/>
                </a:lnTo>
                <a:lnTo>
                  <a:pt x="24131" y="0"/>
                </a:lnTo>
                <a:lnTo>
                  <a:pt x="2573" y="7066"/>
                </a:lnTo>
                <a:cubicBezTo>
                  <a:pt x="2728" y="9555"/>
                  <a:pt x="-149" y="12508"/>
                  <a:pt x="6" y="14997"/>
                </a:cubicBezTo>
                <a:cubicBezTo>
                  <a:pt x="128" y="17419"/>
                  <a:pt x="3172" y="18067"/>
                  <a:pt x="3306" y="21600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5" name="Shape">
            <a:extLst>
              <a:ext uri="{FF2B5EF4-FFF2-40B4-BE49-F238E27FC236}">
                <a16:creationId xmlns:a16="http://schemas.microsoft.com/office/drawing/2014/main" id="{E676D8AD-17F5-D00E-D5C8-47DAC2816D45}"/>
              </a:ext>
            </a:extLst>
          </p:cNvPr>
          <p:cNvSpPr/>
          <p:nvPr/>
        </p:nvSpPr>
        <p:spPr>
          <a:xfrm rot="16200000">
            <a:off x="5448715" y="4376941"/>
            <a:ext cx="728105" cy="1226674"/>
          </a:xfrm>
          <a:custGeom>
            <a:avLst/>
            <a:gdLst>
              <a:gd name="connsiteX0" fmla="*/ 110 w 21600"/>
              <a:gd name="connsiteY0" fmla="*/ 0 h 21600"/>
              <a:gd name="connsiteX1" fmla="*/ 0 w 21600"/>
              <a:gd name="connsiteY1" fmla="*/ 14433 h 21600"/>
              <a:gd name="connsiteX2" fmla="*/ 21600 w 21600"/>
              <a:gd name="connsiteY2" fmla="*/ 21600 h 21600"/>
              <a:gd name="connsiteX3" fmla="*/ 21600 w 21600"/>
              <a:gd name="connsiteY3" fmla="*/ 6856 h 21600"/>
              <a:gd name="connsiteX4" fmla="*/ 11766 w 21600"/>
              <a:gd name="connsiteY4" fmla="*/ 3711 h 21600"/>
              <a:gd name="connsiteX5" fmla="*/ 110 w 21600"/>
              <a:gd name="connsiteY5" fmla="*/ 0 h 21600"/>
              <a:gd name="connsiteX0" fmla="*/ 110 w 21600"/>
              <a:gd name="connsiteY0" fmla="*/ 0 h 21600"/>
              <a:gd name="connsiteX1" fmla="*/ 0 w 21600"/>
              <a:gd name="connsiteY1" fmla="*/ 14433 h 21600"/>
              <a:gd name="connsiteX2" fmla="*/ 21600 w 21600"/>
              <a:gd name="connsiteY2" fmla="*/ 21600 h 21600"/>
              <a:gd name="connsiteX3" fmla="*/ 21600 w 21600"/>
              <a:gd name="connsiteY3" fmla="*/ 6856 h 21600"/>
              <a:gd name="connsiteX4" fmla="*/ 14804 w 21600"/>
              <a:gd name="connsiteY4" fmla="*/ 608 h 21600"/>
              <a:gd name="connsiteX5" fmla="*/ 110 w 21600"/>
              <a:gd name="connsiteY5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600" h="21600" extrusionOk="0">
                <a:moveTo>
                  <a:pt x="110" y="0"/>
                </a:moveTo>
                <a:cubicBezTo>
                  <a:pt x="73" y="4811"/>
                  <a:pt x="37" y="9622"/>
                  <a:pt x="0" y="14433"/>
                </a:cubicBezTo>
                <a:lnTo>
                  <a:pt x="21600" y="21600"/>
                </a:lnTo>
                <a:lnTo>
                  <a:pt x="21600" y="6856"/>
                </a:lnTo>
                <a:lnTo>
                  <a:pt x="14804" y="608"/>
                </a:lnTo>
                <a:lnTo>
                  <a:pt x="110" y="0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7" name="Triangle">
            <a:extLst>
              <a:ext uri="{FF2B5EF4-FFF2-40B4-BE49-F238E27FC236}">
                <a16:creationId xmlns:a16="http://schemas.microsoft.com/office/drawing/2014/main" id="{EB54C4E9-C18C-6A26-D733-10A51251131F}"/>
              </a:ext>
            </a:extLst>
          </p:cNvPr>
          <p:cNvSpPr/>
          <p:nvPr/>
        </p:nvSpPr>
        <p:spPr>
          <a:xfrm rot="16200000">
            <a:off x="6263368" y="1958898"/>
            <a:ext cx="704855" cy="620772"/>
          </a:xfrm>
          <a:custGeom>
            <a:avLst/>
            <a:gdLst>
              <a:gd name="connsiteX0" fmla="*/ 21600 w 21600"/>
              <a:gd name="connsiteY0" fmla="*/ 11705 h 21600"/>
              <a:gd name="connsiteX1" fmla="*/ 0 w 21600"/>
              <a:gd name="connsiteY1" fmla="*/ 0 h 21600"/>
              <a:gd name="connsiteX2" fmla="*/ 37 w 21600"/>
              <a:gd name="connsiteY2" fmla="*/ 10196 h 21600"/>
              <a:gd name="connsiteX3" fmla="*/ 0 w 21600"/>
              <a:gd name="connsiteY3" fmla="*/ 21600 h 21600"/>
              <a:gd name="connsiteX4" fmla="*/ 21600 w 21600"/>
              <a:gd name="connsiteY4" fmla="*/ 11705 h 21600"/>
              <a:gd name="connsiteX0" fmla="*/ 25841 w 25841"/>
              <a:gd name="connsiteY0" fmla="*/ 11705 h 21600"/>
              <a:gd name="connsiteX1" fmla="*/ 4241 w 25841"/>
              <a:gd name="connsiteY1" fmla="*/ 0 h 21600"/>
              <a:gd name="connsiteX2" fmla="*/ 0 w 25841"/>
              <a:gd name="connsiteY2" fmla="*/ 11522 h 21600"/>
              <a:gd name="connsiteX3" fmla="*/ 4241 w 25841"/>
              <a:gd name="connsiteY3" fmla="*/ 21600 h 21600"/>
              <a:gd name="connsiteX4" fmla="*/ 25841 w 25841"/>
              <a:gd name="connsiteY4" fmla="*/ 11705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841" h="21600" extrusionOk="0">
                <a:moveTo>
                  <a:pt x="25841" y="11705"/>
                </a:moveTo>
                <a:lnTo>
                  <a:pt x="4241" y="0"/>
                </a:lnTo>
                <a:cubicBezTo>
                  <a:pt x="4253" y="3399"/>
                  <a:pt x="-12" y="8123"/>
                  <a:pt x="0" y="11522"/>
                </a:cubicBezTo>
                <a:cubicBezTo>
                  <a:pt x="-12" y="15323"/>
                  <a:pt x="4253" y="17799"/>
                  <a:pt x="4241" y="21600"/>
                </a:cubicBezTo>
                <a:lnTo>
                  <a:pt x="25841" y="11705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8" name="Shape">
            <a:extLst>
              <a:ext uri="{FF2B5EF4-FFF2-40B4-BE49-F238E27FC236}">
                <a16:creationId xmlns:a16="http://schemas.microsoft.com/office/drawing/2014/main" id="{82D0EFFE-36A1-31B3-9929-279BD9746AFB}"/>
              </a:ext>
            </a:extLst>
          </p:cNvPr>
          <p:cNvSpPr/>
          <p:nvPr/>
        </p:nvSpPr>
        <p:spPr>
          <a:xfrm rot="16200000">
            <a:off x="5749288" y="1406906"/>
            <a:ext cx="2036259" cy="30056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39" h="21332" extrusionOk="0">
                <a:moveTo>
                  <a:pt x="14929" y="0"/>
                </a:moveTo>
                <a:lnTo>
                  <a:pt x="14929" y="11799"/>
                </a:lnTo>
                <a:lnTo>
                  <a:pt x="20280" y="9761"/>
                </a:lnTo>
                <a:cubicBezTo>
                  <a:pt x="20909" y="9520"/>
                  <a:pt x="21600" y="9999"/>
                  <a:pt x="21240" y="10421"/>
                </a:cubicBezTo>
                <a:lnTo>
                  <a:pt x="12699" y="20396"/>
                </a:lnTo>
                <a:cubicBezTo>
                  <a:pt x="11930" y="21297"/>
                  <a:pt x="10221" y="21600"/>
                  <a:pt x="8896" y="21072"/>
                </a:cubicBezTo>
                <a:lnTo>
                  <a:pt x="0" y="17521"/>
                </a:lnTo>
                <a:lnTo>
                  <a:pt x="7552" y="14622"/>
                </a:lnTo>
                <a:lnTo>
                  <a:pt x="7552" y="3024"/>
                </a:lnTo>
                <a:lnTo>
                  <a:pt x="14929" y="0"/>
                </a:ln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9" name="Triangle">
            <a:extLst>
              <a:ext uri="{FF2B5EF4-FFF2-40B4-BE49-F238E27FC236}">
                <a16:creationId xmlns:a16="http://schemas.microsoft.com/office/drawing/2014/main" id="{F9AD056D-8503-4BCA-A866-431538D28F05}"/>
              </a:ext>
            </a:extLst>
          </p:cNvPr>
          <p:cNvSpPr/>
          <p:nvPr/>
        </p:nvSpPr>
        <p:spPr>
          <a:xfrm rot="16200000">
            <a:off x="4026565" y="3806500"/>
            <a:ext cx="632683" cy="678389"/>
          </a:xfrm>
          <a:custGeom>
            <a:avLst/>
            <a:gdLst>
              <a:gd name="connsiteX0" fmla="*/ 0 w 25095"/>
              <a:gd name="connsiteY0" fmla="*/ 0 h 21600"/>
              <a:gd name="connsiteX1" fmla="*/ 424 w 25095"/>
              <a:gd name="connsiteY1" fmla="*/ 21600 h 21600"/>
              <a:gd name="connsiteX2" fmla="*/ 25095 w 25095"/>
              <a:gd name="connsiteY2" fmla="*/ 11692 h 21600"/>
              <a:gd name="connsiteX3" fmla="*/ 0 w 25095"/>
              <a:gd name="connsiteY3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95" h="21600" extrusionOk="0">
                <a:moveTo>
                  <a:pt x="0" y="0"/>
                </a:moveTo>
                <a:cubicBezTo>
                  <a:pt x="141" y="7200"/>
                  <a:pt x="283" y="14400"/>
                  <a:pt x="424" y="21600"/>
                </a:cubicBezTo>
                <a:lnTo>
                  <a:pt x="25095" y="11692"/>
                </a:lnTo>
                <a:cubicBezTo>
                  <a:pt x="17895" y="7845"/>
                  <a:pt x="7200" y="3847"/>
                  <a:pt x="0" y="0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0" name="Shape">
            <a:extLst>
              <a:ext uri="{FF2B5EF4-FFF2-40B4-BE49-F238E27FC236}">
                <a16:creationId xmlns:a16="http://schemas.microsoft.com/office/drawing/2014/main" id="{F76E81B2-2B3C-FA0E-19F3-3E7A5873FFE8}"/>
              </a:ext>
            </a:extLst>
          </p:cNvPr>
          <p:cNvSpPr/>
          <p:nvPr/>
        </p:nvSpPr>
        <p:spPr>
          <a:xfrm rot="16200000">
            <a:off x="3330499" y="3090321"/>
            <a:ext cx="2850623" cy="16681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82" extrusionOk="0">
                <a:moveTo>
                  <a:pt x="0" y="16544"/>
                </a:moveTo>
                <a:lnTo>
                  <a:pt x="10848" y="5603"/>
                </a:lnTo>
                <a:lnTo>
                  <a:pt x="7006" y="1804"/>
                </a:lnTo>
                <a:cubicBezTo>
                  <a:pt x="6556" y="1359"/>
                  <a:pt x="6739" y="180"/>
                  <a:pt x="7260" y="174"/>
                </a:cubicBezTo>
                <a:lnTo>
                  <a:pt x="19572" y="0"/>
                </a:lnTo>
                <a:cubicBezTo>
                  <a:pt x="20685" y="-18"/>
                  <a:pt x="21589" y="1515"/>
                  <a:pt x="21593" y="3415"/>
                </a:cubicBezTo>
                <a:lnTo>
                  <a:pt x="21600" y="16165"/>
                </a:lnTo>
                <a:lnTo>
                  <a:pt x="16157" y="10827"/>
                </a:lnTo>
                <a:lnTo>
                  <a:pt x="5496" y="21582"/>
                </a:lnTo>
                <a:lnTo>
                  <a:pt x="0" y="16544"/>
                </a:ln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1" name="Triangle">
            <a:extLst>
              <a:ext uri="{FF2B5EF4-FFF2-40B4-BE49-F238E27FC236}">
                <a16:creationId xmlns:a16="http://schemas.microsoft.com/office/drawing/2014/main" id="{B447F881-F08D-8F56-7D28-589172002AB6}"/>
              </a:ext>
            </a:extLst>
          </p:cNvPr>
          <p:cNvSpPr/>
          <p:nvPr/>
        </p:nvSpPr>
        <p:spPr>
          <a:xfrm rot="16200000">
            <a:off x="6900335" y="4841183"/>
            <a:ext cx="582671" cy="652832"/>
          </a:xfrm>
          <a:custGeom>
            <a:avLst/>
            <a:gdLst>
              <a:gd name="connsiteX0" fmla="*/ 0 w 21600"/>
              <a:gd name="connsiteY0" fmla="*/ 21600 h 21600"/>
              <a:gd name="connsiteX1" fmla="*/ 21600 w 21600"/>
              <a:gd name="connsiteY1" fmla="*/ 10101 h 21600"/>
              <a:gd name="connsiteX2" fmla="*/ 14785 w 21600"/>
              <a:gd name="connsiteY2" fmla="*/ 6536 h 21600"/>
              <a:gd name="connsiteX3" fmla="*/ 1567 w 21600"/>
              <a:gd name="connsiteY3" fmla="*/ 0 h 21600"/>
              <a:gd name="connsiteX4" fmla="*/ 0 w 21600"/>
              <a:gd name="connsiteY4" fmla="*/ 21600 h 21600"/>
              <a:gd name="connsiteX0" fmla="*/ 0 w 21600"/>
              <a:gd name="connsiteY0" fmla="*/ 21600 h 21600"/>
              <a:gd name="connsiteX1" fmla="*/ 21600 w 21600"/>
              <a:gd name="connsiteY1" fmla="*/ 10101 h 21600"/>
              <a:gd name="connsiteX2" fmla="*/ 15315 w 21600"/>
              <a:gd name="connsiteY2" fmla="*/ 863 h 21600"/>
              <a:gd name="connsiteX3" fmla="*/ 1567 w 21600"/>
              <a:gd name="connsiteY3" fmla="*/ 0 h 21600"/>
              <a:gd name="connsiteX4" fmla="*/ 0 w 21600"/>
              <a:gd name="connsiteY4" fmla="*/ 2160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21600" extrusionOk="0">
                <a:moveTo>
                  <a:pt x="0" y="21600"/>
                </a:moveTo>
                <a:lnTo>
                  <a:pt x="21600" y="10101"/>
                </a:lnTo>
                <a:lnTo>
                  <a:pt x="15315" y="863"/>
                </a:lnTo>
                <a:lnTo>
                  <a:pt x="1567" y="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3" name="Shape">
            <a:extLst>
              <a:ext uri="{FF2B5EF4-FFF2-40B4-BE49-F238E27FC236}">
                <a16:creationId xmlns:a16="http://schemas.microsoft.com/office/drawing/2014/main" id="{90A9064A-22CD-3C97-60E2-45624FD7FA03}"/>
              </a:ext>
            </a:extLst>
          </p:cNvPr>
          <p:cNvSpPr/>
          <p:nvPr/>
        </p:nvSpPr>
        <p:spPr>
          <a:xfrm rot="16200000">
            <a:off x="5243138" y="3955183"/>
            <a:ext cx="2433540" cy="24556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69" h="21600" extrusionOk="0">
                <a:moveTo>
                  <a:pt x="21269" y="21600"/>
                </a:moveTo>
                <a:lnTo>
                  <a:pt x="8619" y="14399"/>
                </a:lnTo>
                <a:lnTo>
                  <a:pt x="8607" y="19552"/>
                </a:lnTo>
                <a:cubicBezTo>
                  <a:pt x="8607" y="20157"/>
                  <a:pt x="7811" y="20374"/>
                  <a:pt x="7507" y="19851"/>
                </a:cubicBezTo>
                <a:lnTo>
                  <a:pt x="319" y="7524"/>
                </a:lnTo>
                <a:cubicBezTo>
                  <a:pt x="-331" y="6413"/>
                  <a:pt x="47" y="4978"/>
                  <a:pt x="1155" y="4332"/>
                </a:cubicBezTo>
                <a:lnTo>
                  <a:pt x="8615" y="0"/>
                </a:lnTo>
                <a:lnTo>
                  <a:pt x="8623" y="7287"/>
                </a:lnTo>
                <a:lnTo>
                  <a:pt x="21058" y="14366"/>
                </a:lnTo>
                <a:lnTo>
                  <a:pt x="21269" y="21600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E369DBC1-95E0-6291-F530-404C0BB4B0A4}"/>
              </a:ext>
            </a:extLst>
          </p:cNvPr>
          <p:cNvGrpSpPr/>
          <p:nvPr/>
        </p:nvGrpSpPr>
        <p:grpSpPr>
          <a:xfrm>
            <a:off x="8790265" y="2039966"/>
            <a:ext cx="2926080" cy="1351708"/>
            <a:chOff x="8921977" y="1528280"/>
            <a:chExt cx="2926080" cy="1351708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3F587EB6-11AC-25B2-6BC5-17472BAECD0C}"/>
                </a:ext>
              </a:extLst>
            </p:cNvPr>
            <p:cNvSpPr txBox="1"/>
            <p:nvPr/>
          </p:nvSpPr>
          <p:spPr>
            <a:xfrm>
              <a:off x="8921977" y="1528280"/>
              <a:ext cx="2926080" cy="400110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r>
                <a:rPr lang="en-US" sz="2000" b="1" dirty="0"/>
                <a:t>New Modules</a:t>
              </a:r>
              <a:endParaRPr lang="en-US" sz="2000" b="1" cap="all" noProof="1">
                <a:solidFill>
                  <a:schemeClr val="tx2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196453BF-79F1-80DC-91C3-DDC5F5C8F892}"/>
                </a:ext>
              </a:extLst>
            </p:cNvPr>
            <p:cNvSpPr txBox="1"/>
            <p:nvPr/>
          </p:nvSpPr>
          <p:spPr>
            <a:xfrm>
              <a:off x="8921977" y="1925881"/>
              <a:ext cx="2926080" cy="954107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>
                <a:spcAft>
                  <a:spcPts val="1200"/>
                </a:spcAft>
              </a:pP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Developing new modules for cost estimation, bid evaluation, and contract management to further streamline the procurement cycle.</a:t>
              </a:r>
              <a:endParaRPr lang="en-US" sz="1400" noProof="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0574FE73-EEB8-529D-CA55-947B51A1A769}"/>
              </a:ext>
            </a:extLst>
          </p:cNvPr>
          <p:cNvGrpSpPr/>
          <p:nvPr/>
        </p:nvGrpSpPr>
        <p:grpSpPr>
          <a:xfrm>
            <a:off x="1557803" y="5235126"/>
            <a:ext cx="2926080" cy="1351708"/>
            <a:chOff x="332936" y="4713893"/>
            <a:chExt cx="2926080" cy="1351708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BE94FB28-3BF1-7087-FDF8-CE1A657EA171}"/>
                </a:ext>
              </a:extLst>
            </p:cNvPr>
            <p:cNvSpPr txBox="1"/>
            <p:nvPr/>
          </p:nvSpPr>
          <p:spPr>
            <a:xfrm>
              <a:off x="332936" y="4713893"/>
              <a:ext cx="2926080" cy="400110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algn="r"/>
              <a:r>
                <a:rPr lang="en-US" sz="2000" b="1" dirty="0"/>
                <a:t>AI and Data Analytics</a:t>
              </a:r>
              <a:endParaRPr lang="en-US" sz="2000" b="1" cap="all" noProof="1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DC039200-B4C7-E679-AB7B-C48FED9D6EFF}"/>
                </a:ext>
              </a:extLst>
            </p:cNvPr>
            <p:cNvSpPr txBox="1"/>
            <p:nvPr/>
          </p:nvSpPr>
          <p:spPr>
            <a:xfrm>
              <a:off x="332936" y="5111494"/>
              <a:ext cx="2926080" cy="954107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algn="r">
                <a:spcAft>
                  <a:spcPts val="1200"/>
                </a:spcAft>
              </a:pP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Leveraging AI and data analytics for enhanced monitoring and oversight, improving efficiency and identifying potential risks.</a:t>
              </a:r>
              <a:endParaRPr lang="en-US" sz="1400" noProof="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B86B61C1-D883-6DD3-1E74-498502DF3A8E}"/>
              </a:ext>
            </a:extLst>
          </p:cNvPr>
          <p:cNvGrpSpPr/>
          <p:nvPr/>
        </p:nvGrpSpPr>
        <p:grpSpPr>
          <a:xfrm>
            <a:off x="545494" y="2592785"/>
            <a:ext cx="3082162" cy="1136265"/>
            <a:chOff x="176854" y="2689321"/>
            <a:chExt cx="3082162" cy="1136265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14218E09-1A59-E7BB-6DE0-52759EBF3524}"/>
                </a:ext>
              </a:extLst>
            </p:cNvPr>
            <p:cNvSpPr txBox="1"/>
            <p:nvPr/>
          </p:nvSpPr>
          <p:spPr>
            <a:xfrm>
              <a:off x="176854" y="2689321"/>
              <a:ext cx="3082162" cy="400110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algn="r"/>
              <a:r>
                <a:rPr lang="en-US" sz="2000" b="1" dirty="0"/>
                <a:t>Sustainable Procurement</a:t>
              </a:r>
              <a:endParaRPr lang="en-US" sz="2000" b="1" cap="all" noProof="1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EEF080C7-8DA4-00BB-09A8-D4A5CA67955F}"/>
                </a:ext>
              </a:extLst>
            </p:cNvPr>
            <p:cNvSpPr txBox="1"/>
            <p:nvPr/>
          </p:nvSpPr>
          <p:spPr>
            <a:xfrm>
              <a:off x="332936" y="3086922"/>
              <a:ext cx="2926080" cy="738664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algn="r">
                <a:spcAft>
                  <a:spcPts val="1200"/>
                </a:spcAft>
              </a:pP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Integrating SPP criteria into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NeST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to promote environmentally and socially responsible procurement practices.</a:t>
              </a:r>
              <a:endParaRPr lang="en-US" sz="1400" noProof="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pic>
        <p:nvPicPr>
          <p:cNvPr id="2050" name="Picture 2">
            <a:extLst>
              <a:ext uri="{FF2B5EF4-FFF2-40B4-BE49-F238E27FC236}">
                <a16:creationId xmlns:a16="http://schemas.microsoft.com/office/drawing/2014/main" id="{03A4A15F-253F-6334-EE1F-867B0E9209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6797" y="2596677"/>
            <a:ext cx="522580" cy="522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564C0D87-C876-B104-1690-D19F9EF653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5094" y="2809148"/>
            <a:ext cx="494228" cy="494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35C0A49B-3A7E-A2F7-D732-EA797A297F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4194" y="5646791"/>
            <a:ext cx="507556" cy="507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13869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">
            <a:extLst>
              <a:ext uri="{FF2B5EF4-FFF2-40B4-BE49-F238E27FC236}">
                <a16:creationId xmlns:a16="http://schemas.microsoft.com/office/drawing/2014/main" id="{BEA58666-72CA-4334-AC63-7A7D8ED4D56E}"/>
              </a:ext>
            </a:extLst>
          </p:cNvPr>
          <p:cNvSpPr/>
          <p:nvPr/>
        </p:nvSpPr>
        <p:spPr>
          <a:xfrm>
            <a:off x="6732542" y="1123314"/>
            <a:ext cx="4050029" cy="17351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262" extrusionOk="0">
                <a:moveTo>
                  <a:pt x="10749" y="15115"/>
                </a:moveTo>
                <a:cubicBezTo>
                  <a:pt x="10783" y="15068"/>
                  <a:pt x="10824" y="15068"/>
                  <a:pt x="10858" y="15115"/>
                </a:cubicBezTo>
                <a:lnTo>
                  <a:pt x="15490" y="21262"/>
                </a:lnTo>
                <a:lnTo>
                  <a:pt x="21600" y="13154"/>
                </a:lnTo>
                <a:lnTo>
                  <a:pt x="12443" y="1016"/>
                </a:lnTo>
                <a:cubicBezTo>
                  <a:pt x="11427" y="-338"/>
                  <a:pt x="10173" y="-338"/>
                  <a:pt x="9157" y="1016"/>
                </a:cubicBezTo>
                <a:lnTo>
                  <a:pt x="0" y="13154"/>
                </a:lnTo>
                <a:lnTo>
                  <a:pt x="6110" y="21262"/>
                </a:lnTo>
                <a:lnTo>
                  <a:pt x="10749" y="15115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" name="Shape">
            <a:extLst>
              <a:ext uri="{FF2B5EF4-FFF2-40B4-BE49-F238E27FC236}">
                <a16:creationId xmlns:a16="http://schemas.microsoft.com/office/drawing/2014/main" id="{CC7BA7F7-D469-4986-8EE6-523B8CB87A0A}"/>
              </a:ext>
            </a:extLst>
          </p:cNvPr>
          <p:cNvSpPr/>
          <p:nvPr/>
        </p:nvSpPr>
        <p:spPr>
          <a:xfrm>
            <a:off x="6710317" y="2236840"/>
            <a:ext cx="2024380" cy="35064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23" y="10256"/>
                </a:moveTo>
                <a:lnTo>
                  <a:pt x="12223" y="4076"/>
                </a:lnTo>
                <a:lnTo>
                  <a:pt x="4052" y="1353"/>
                </a:lnTo>
                <a:lnTo>
                  <a:pt x="0" y="0"/>
                </a:lnTo>
                <a:lnTo>
                  <a:pt x="0" y="12212"/>
                </a:lnTo>
                <a:cubicBezTo>
                  <a:pt x="0" y="13566"/>
                  <a:pt x="1247" y="14817"/>
                  <a:pt x="3279" y="15498"/>
                </a:cubicBezTo>
                <a:lnTo>
                  <a:pt x="21600" y="21600"/>
                </a:lnTo>
                <a:lnTo>
                  <a:pt x="21600" y="13456"/>
                </a:lnTo>
                <a:lnTo>
                  <a:pt x="12331" y="10366"/>
                </a:lnTo>
                <a:cubicBezTo>
                  <a:pt x="12263" y="10342"/>
                  <a:pt x="12223" y="10295"/>
                  <a:pt x="12223" y="10256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" name="Shape">
            <a:extLst>
              <a:ext uri="{FF2B5EF4-FFF2-40B4-BE49-F238E27FC236}">
                <a16:creationId xmlns:a16="http://schemas.microsoft.com/office/drawing/2014/main" id="{B67787B9-3568-4177-A800-37ACFDD4F647}"/>
              </a:ext>
            </a:extLst>
          </p:cNvPr>
          <p:cNvSpPr/>
          <p:nvPr/>
        </p:nvSpPr>
        <p:spPr>
          <a:xfrm>
            <a:off x="8780417" y="2236840"/>
            <a:ext cx="2024380" cy="35064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377" y="10256"/>
                </a:moveTo>
                <a:cubicBezTo>
                  <a:pt x="9377" y="10303"/>
                  <a:pt x="9337" y="10342"/>
                  <a:pt x="9269" y="10366"/>
                </a:cubicBezTo>
                <a:lnTo>
                  <a:pt x="0" y="13456"/>
                </a:lnTo>
                <a:lnTo>
                  <a:pt x="0" y="21600"/>
                </a:lnTo>
                <a:lnTo>
                  <a:pt x="18321" y="15498"/>
                </a:lnTo>
                <a:cubicBezTo>
                  <a:pt x="20353" y="14817"/>
                  <a:pt x="21600" y="13566"/>
                  <a:pt x="21600" y="12212"/>
                </a:cubicBezTo>
                <a:lnTo>
                  <a:pt x="21600" y="0"/>
                </a:lnTo>
                <a:lnTo>
                  <a:pt x="17724" y="1291"/>
                </a:lnTo>
                <a:lnTo>
                  <a:pt x="9377" y="4068"/>
                </a:lnTo>
                <a:lnTo>
                  <a:pt x="9377" y="10256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 dirty="0"/>
          </a:p>
        </p:txBody>
      </p:sp>
      <p:sp>
        <p:nvSpPr>
          <p:cNvPr id="6" name="Shape">
            <a:extLst>
              <a:ext uri="{FF2B5EF4-FFF2-40B4-BE49-F238E27FC236}">
                <a16:creationId xmlns:a16="http://schemas.microsoft.com/office/drawing/2014/main" id="{D4773515-FC43-4173-A741-F6BD6651E80A}"/>
              </a:ext>
            </a:extLst>
          </p:cNvPr>
          <p:cNvSpPr/>
          <p:nvPr/>
        </p:nvSpPr>
        <p:spPr>
          <a:xfrm>
            <a:off x="7922533" y="3409313"/>
            <a:ext cx="1677670" cy="9690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92" y="0"/>
                </a:moveTo>
                <a:lnTo>
                  <a:pt x="0" y="10814"/>
                </a:lnTo>
                <a:lnTo>
                  <a:pt x="2780" y="13589"/>
                </a:lnTo>
                <a:lnTo>
                  <a:pt x="10792" y="21600"/>
                </a:lnTo>
                <a:lnTo>
                  <a:pt x="18820" y="13589"/>
                </a:lnTo>
                <a:lnTo>
                  <a:pt x="21600" y="1081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Shape">
            <a:extLst>
              <a:ext uri="{FF2B5EF4-FFF2-40B4-BE49-F238E27FC236}">
                <a16:creationId xmlns:a16="http://schemas.microsoft.com/office/drawing/2014/main" id="{35C04FB4-176C-4772-A5D2-7334C64818B5}"/>
              </a:ext>
            </a:extLst>
          </p:cNvPr>
          <p:cNvSpPr/>
          <p:nvPr/>
        </p:nvSpPr>
        <p:spPr>
          <a:xfrm>
            <a:off x="7904118" y="2406013"/>
            <a:ext cx="838200" cy="14528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4406"/>
                </a:moveTo>
                <a:lnTo>
                  <a:pt x="21600" y="10800"/>
                </a:lnTo>
                <a:lnTo>
                  <a:pt x="21600" y="0"/>
                </a:lnTo>
                <a:lnTo>
                  <a:pt x="7200" y="4796"/>
                </a:lnTo>
                <a:lnTo>
                  <a:pt x="0" y="7213"/>
                </a:lnTo>
                <a:lnTo>
                  <a:pt x="0" y="21600"/>
                </a:lnTo>
                <a:lnTo>
                  <a:pt x="7036" y="19259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" name="Shape">
            <a:extLst>
              <a:ext uri="{FF2B5EF4-FFF2-40B4-BE49-F238E27FC236}">
                <a16:creationId xmlns:a16="http://schemas.microsoft.com/office/drawing/2014/main" id="{550625DD-BC8C-40A6-B950-BCE996470C6D}"/>
              </a:ext>
            </a:extLst>
          </p:cNvPr>
          <p:cNvSpPr/>
          <p:nvPr/>
        </p:nvSpPr>
        <p:spPr>
          <a:xfrm>
            <a:off x="8780418" y="2406013"/>
            <a:ext cx="839472" cy="14528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0" y="14406"/>
                </a:lnTo>
                <a:lnTo>
                  <a:pt x="15457" y="19561"/>
                </a:lnTo>
                <a:lnTo>
                  <a:pt x="21600" y="21600"/>
                </a:lnTo>
                <a:lnTo>
                  <a:pt x="21600" y="7213"/>
                </a:lnTo>
                <a:lnTo>
                  <a:pt x="14411" y="4796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11" name="Graphic 10" descr="Gears">
            <a:extLst>
              <a:ext uri="{FF2B5EF4-FFF2-40B4-BE49-F238E27FC236}">
                <a16:creationId xmlns:a16="http://schemas.microsoft.com/office/drawing/2014/main" id="{043E420D-63B0-4DC3-9B87-BB48EE7DE21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792607" y="3794393"/>
            <a:ext cx="760599" cy="7605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1621D85-2FB2-4F07-8EFB-42F068522343}"/>
              </a:ext>
            </a:extLst>
          </p:cNvPr>
          <p:cNvSpPr txBox="1"/>
          <p:nvPr/>
        </p:nvSpPr>
        <p:spPr>
          <a:xfrm>
            <a:off x="7995829" y="2835453"/>
            <a:ext cx="55015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fr-FR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01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62DFF30-0DB0-4C96-B217-E2BBFF61420A}"/>
              </a:ext>
            </a:extLst>
          </p:cNvPr>
          <p:cNvSpPr txBox="1"/>
          <p:nvPr/>
        </p:nvSpPr>
        <p:spPr>
          <a:xfrm>
            <a:off x="8888457" y="2835453"/>
            <a:ext cx="55015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fr-FR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02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3AC2FEB-B6B1-4D16-BE60-CA17FC0B4F0E}"/>
              </a:ext>
            </a:extLst>
          </p:cNvPr>
          <p:cNvSpPr txBox="1"/>
          <p:nvPr/>
        </p:nvSpPr>
        <p:spPr>
          <a:xfrm>
            <a:off x="8496571" y="3597453"/>
            <a:ext cx="55015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algn="ctr">
              <a:defRPr sz="28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fr-FR" dirty="0"/>
              <a:t>03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927D6B21-7E3C-46CA-A99E-DF6B129D05DA}"/>
              </a:ext>
            </a:extLst>
          </p:cNvPr>
          <p:cNvGrpSpPr/>
          <p:nvPr/>
        </p:nvGrpSpPr>
        <p:grpSpPr>
          <a:xfrm>
            <a:off x="2352515" y="1457531"/>
            <a:ext cx="3844178" cy="1351708"/>
            <a:chOff x="8921977" y="1528280"/>
            <a:chExt cx="2926080" cy="1351708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5995F86-AE0A-4B3B-87CA-FA70A7A5A468}"/>
                </a:ext>
              </a:extLst>
            </p:cNvPr>
            <p:cNvSpPr txBox="1"/>
            <p:nvPr/>
          </p:nvSpPr>
          <p:spPr>
            <a:xfrm>
              <a:off x="8921978" y="1528280"/>
              <a:ext cx="2514526" cy="400110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r>
                <a:rPr lang="en-US" sz="2000" b="1" dirty="0"/>
                <a:t>Transformative System</a:t>
              </a:r>
              <a:endParaRPr lang="en-US" sz="2000" b="1" noProof="1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271B51DF-542E-41F6-8F69-C4A981FB3883}"/>
                </a:ext>
              </a:extLst>
            </p:cNvPr>
            <p:cNvSpPr txBox="1"/>
            <p:nvPr/>
          </p:nvSpPr>
          <p:spPr>
            <a:xfrm>
              <a:off x="8921977" y="1925881"/>
              <a:ext cx="2926080" cy="954107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NeST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is a robust and comprehensive e-procurement system that is revolutionizing public procurement in Tanzania by streamlining processes, enhancing transparency, and promoting accountability.</a:t>
              </a:r>
              <a:endParaRPr lang="en-US" sz="1400" noProof="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24" name="Rounded Rectangle 25">
            <a:extLst>
              <a:ext uri="{FF2B5EF4-FFF2-40B4-BE49-F238E27FC236}">
                <a16:creationId xmlns:a16="http://schemas.microsoft.com/office/drawing/2014/main" id="{2C1DB905-B3B1-4B1C-A5D2-047E2206CFB7}"/>
              </a:ext>
            </a:extLst>
          </p:cNvPr>
          <p:cNvSpPr/>
          <p:nvPr/>
        </p:nvSpPr>
        <p:spPr>
          <a:xfrm>
            <a:off x="2192506" y="1461092"/>
            <a:ext cx="45719" cy="1036810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42F32AB-F0F5-4D45-BED5-7FD24FFEB805}"/>
              </a:ext>
            </a:extLst>
          </p:cNvPr>
          <p:cNvGrpSpPr/>
          <p:nvPr/>
        </p:nvGrpSpPr>
        <p:grpSpPr>
          <a:xfrm>
            <a:off x="2352514" y="3003853"/>
            <a:ext cx="3691784" cy="1567152"/>
            <a:chOff x="8921977" y="1528280"/>
            <a:chExt cx="2926080" cy="1567152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A7A6CF7-684A-434C-813A-8099C2AC59A6}"/>
                </a:ext>
              </a:extLst>
            </p:cNvPr>
            <p:cNvSpPr txBox="1"/>
            <p:nvPr/>
          </p:nvSpPr>
          <p:spPr>
            <a:xfrm>
              <a:off x="8921978" y="1528280"/>
              <a:ext cx="2514526" cy="400110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r>
                <a:rPr lang="en-US" sz="2000" b="1" dirty="0"/>
                <a:t>Proven Successes</a:t>
              </a:r>
              <a:endParaRPr lang="en-US" sz="2000" b="1" noProof="1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FCE26DEF-FC0B-4E17-B051-ECAFA781FB81}"/>
                </a:ext>
              </a:extLst>
            </p:cNvPr>
            <p:cNvSpPr txBox="1"/>
            <p:nvPr/>
          </p:nvSpPr>
          <p:spPr>
            <a:xfrm>
              <a:off x="8921977" y="1925881"/>
              <a:ext cx="2926080" cy="1169551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NeST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has delivered significant achievements in terms of increased transparency, improved efficiency, enhanced compliance, and broader inclusion of vendors in public procurement opportunities.</a:t>
              </a:r>
              <a:endParaRPr lang="en-US" sz="1400" noProof="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25" name="Rounded Rectangle 26">
            <a:extLst>
              <a:ext uri="{FF2B5EF4-FFF2-40B4-BE49-F238E27FC236}">
                <a16:creationId xmlns:a16="http://schemas.microsoft.com/office/drawing/2014/main" id="{0BB4D835-4DDB-4AD4-9BCD-688C75DF482E}"/>
              </a:ext>
            </a:extLst>
          </p:cNvPr>
          <p:cNvSpPr/>
          <p:nvPr/>
        </p:nvSpPr>
        <p:spPr>
          <a:xfrm>
            <a:off x="2192506" y="3143341"/>
            <a:ext cx="45719" cy="1036810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D5F650D-1FA7-43E6-B8F4-E1C8F3A470DF}"/>
              </a:ext>
            </a:extLst>
          </p:cNvPr>
          <p:cNvGrpSpPr/>
          <p:nvPr/>
        </p:nvGrpSpPr>
        <p:grpSpPr>
          <a:xfrm>
            <a:off x="2352513" y="4797315"/>
            <a:ext cx="3844179" cy="1567152"/>
            <a:chOff x="8921977" y="1528280"/>
            <a:chExt cx="2926080" cy="1567152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E2310505-35BE-4F71-9296-39038E4D8882}"/>
                </a:ext>
              </a:extLst>
            </p:cNvPr>
            <p:cNvSpPr txBox="1"/>
            <p:nvPr/>
          </p:nvSpPr>
          <p:spPr>
            <a:xfrm>
              <a:off x="8921978" y="1528280"/>
              <a:ext cx="2514526" cy="400110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r>
                <a:rPr lang="en-US" sz="2000" b="1" dirty="0"/>
                <a:t>Continuous Improvement</a:t>
              </a:r>
              <a:endParaRPr lang="en-US" sz="2000" b="1" noProof="1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0A8C94C7-A66E-4D9E-82EE-9845FABAF04D}"/>
                </a:ext>
              </a:extLst>
            </p:cNvPr>
            <p:cNvSpPr txBox="1"/>
            <p:nvPr/>
          </p:nvSpPr>
          <p:spPr>
            <a:xfrm>
              <a:off x="8921977" y="1925881"/>
              <a:ext cx="2926080" cy="1169551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The MAPS framework provides a roadmap for ongoing enhancements to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NeST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, ensuring it continues to strengthen the public procurement system in Tanzania by promoting best practices and addressing emerging challenges.</a:t>
              </a:r>
              <a:endParaRPr lang="en-US" sz="1400" noProof="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26" name="Rounded Rectangle 27">
            <a:extLst>
              <a:ext uri="{FF2B5EF4-FFF2-40B4-BE49-F238E27FC236}">
                <a16:creationId xmlns:a16="http://schemas.microsoft.com/office/drawing/2014/main" id="{2334F2D3-6345-448C-845C-119AD0E0A9DE}"/>
              </a:ext>
            </a:extLst>
          </p:cNvPr>
          <p:cNvSpPr/>
          <p:nvPr/>
        </p:nvSpPr>
        <p:spPr>
          <a:xfrm>
            <a:off x="2192506" y="4924446"/>
            <a:ext cx="45719" cy="1036810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Graphic 28" descr="Gears">
            <a:extLst>
              <a:ext uri="{FF2B5EF4-FFF2-40B4-BE49-F238E27FC236}">
                <a16:creationId xmlns:a16="http://schemas.microsoft.com/office/drawing/2014/main" id="{00306AFC-23C9-40DB-B7C0-03DF2199280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83582" y="4924447"/>
            <a:ext cx="1036809" cy="1036809"/>
          </a:xfrm>
          <a:prstGeom prst="rect">
            <a:avLst/>
          </a:prstGeom>
        </p:spPr>
      </p:pic>
      <p:sp>
        <p:nvSpPr>
          <p:cNvPr id="32" name="Title 1">
            <a:extLst>
              <a:ext uri="{FF2B5EF4-FFF2-40B4-BE49-F238E27FC236}">
                <a16:creationId xmlns:a16="http://schemas.microsoft.com/office/drawing/2014/main" id="{73FD9A63-F94B-DED9-38BA-37D7058BC1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573" y="-118104"/>
            <a:ext cx="10515600" cy="1325563"/>
          </a:xfrm>
        </p:spPr>
        <p:txBody>
          <a:bodyPr>
            <a:normAutofit/>
          </a:bodyPr>
          <a:lstStyle/>
          <a:p>
            <a:r>
              <a:rPr lang="en-US" sz="3000" b="1" dirty="0">
                <a:latin typeface=""/>
              </a:rPr>
              <a:t>Key Takeaways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89CCA5ED-3307-C109-7E5C-ACBF4C6AA6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5097" y="1405573"/>
            <a:ext cx="650640" cy="65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E2883C45-4FED-91A7-D487-808E9FE15B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3857" y="1556723"/>
            <a:ext cx="876811" cy="876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>
            <a:extLst>
              <a:ext uri="{FF2B5EF4-FFF2-40B4-BE49-F238E27FC236}">
                <a16:creationId xmlns:a16="http://schemas.microsoft.com/office/drawing/2014/main" id="{DE88472D-ECDC-2B05-F4D8-DB6DC3479C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976" y="3203909"/>
            <a:ext cx="876812" cy="876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>
            <a:extLst>
              <a:ext uri="{FF2B5EF4-FFF2-40B4-BE49-F238E27FC236}">
                <a16:creationId xmlns:a16="http://schemas.microsoft.com/office/drawing/2014/main" id="{356ADC07-FFA3-809A-56FE-6D088C3607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8815" y="3833008"/>
            <a:ext cx="582293" cy="582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98686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846</Words>
  <Application>Microsoft Office PowerPoint</Application>
  <PresentationFormat>Widescreen</PresentationFormat>
  <Paragraphs>123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宋体</vt:lpstr>
      <vt:lpstr>Arial</vt:lpstr>
      <vt:lpstr>Calibri</vt:lpstr>
      <vt:lpstr>Calibri Light</vt:lpstr>
      <vt:lpstr>Roboto Bold</vt:lpstr>
      <vt:lpstr>Roboto Regular</vt:lpstr>
      <vt:lpstr>Times New Roman</vt:lpstr>
      <vt:lpstr>Office Theme</vt:lpstr>
      <vt:lpstr>PowerPoint Presentation</vt:lpstr>
      <vt:lpstr>MAPS in Tanzania</vt:lpstr>
      <vt:lpstr>NeST Development</vt:lpstr>
      <vt:lpstr>PowerPoint Presentation</vt:lpstr>
      <vt:lpstr>Key Modules</vt:lpstr>
      <vt:lpstr>NeST Successes</vt:lpstr>
      <vt:lpstr>MAPS &amp; Continues Improvements (Part 1)</vt:lpstr>
      <vt:lpstr>MAPS &amp; Continues Improvements (Part 2)</vt:lpstr>
      <vt:lpstr>Key Takeaways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Michael A Moshiro</cp:lastModifiedBy>
  <cp:revision>9</cp:revision>
  <dcterms:created xsi:type="dcterms:W3CDTF">2024-11-12T14:26:18Z</dcterms:created>
  <dcterms:modified xsi:type="dcterms:W3CDTF">2024-11-12T16:25:37Z</dcterms:modified>
</cp:coreProperties>
</file>