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4"/>
  </p:sldMasterIdLst>
  <p:notesMasterIdLst>
    <p:notesMasterId r:id="rId22"/>
  </p:notesMasterIdLst>
  <p:handoutMasterIdLst>
    <p:handoutMasterId r:id="rId23"/>
  </p:handoutMasterIdLst>
  <p:sldIdLst>
    <p:sldId id="343" r:id="rId5"/>
    <p:sldId id="1457" r:id="rId6"/>
    <p:sldId id="1458" r:id="rId7"/>
    <p:sldId id="429" r:id="rId8"/>
    <p:sldId id="456" r:id="rId9"/>
    <p:sldId id="431" r:id="rId10"/>
    <p:sldId id="333" r:id="rId11"/>
    <p:sldId id="1456" r:id="rId12"/>
    <p:sldId id="310" r:id="rId13"/>
    <p:sldId id="1448" r:id="rId14"/>
    <p:sldId id="325" r:id="rId15"/>
    <p:sldId id="305" r:id="rId16"/>
    <p:sldId id="1451" r:id="rId17"/>
    <p:sldId id="1452" r:id="rId18"/>
    <p:sldId id="386" r:id="rId19"/>
    <p:sldId id="1438" r:id="rId20"/>
    <p:sldId id="266" r:id="rId21"/>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62" userDrawn="1">
          <p15:clr>
            <a:srgbClr val="A4A3A4"/>
          </p15:clr>
        </p15:guide>
        <p15:guide id="2" orient="horz" pos="3974" userDrawn="1">
          <p15:clr>
            <a:srgbClr val="A4A3A4"/>
          </p15:clr>
        </p15:guide>
        <p15:guide id="3" pos="340" userDrawn="1">
          <p15:clr>
            <a:srgbClr val="A4A3A4"/>
          </p15:clr>
        </p15:guide>
        <p15:guide id="4" pos="54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07D7"/>
    <a:srgbClr val="D3CEC9"/>
    <a:srgbClr val="0674D8"/>
    <a:srgbClr val="4B4B4B"/>
    <a:srgbClr val="E9E6E3"/>
    <a:srgbClr val="171796"/>
    <a:srgbClr val="959595"/>
    <a:srgbClr val="C49801"/>
    <a:srgbClr val="00B052"/>
    <a:srgbClr val="5A5A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86637A6-3C9D-4128-9D0F-8E84DA173E8C}" v="2" dt="2024-11-13T08:53:58.8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258" autoAdjust="0"/>
    <p:restoredTop sz="79202" autoAdjust="0"/>
  </p:normalViewPr>
  <p:slideViewPr>
    <p:cSldViewPr showGuides="1">
      <p:cViewPr>
        <p:scale>
          <a:sx n="60" d="100"/>
          <a:sy n="60" d="100"/>
        </p:scale>
        <p:origin x="936" y="-172"/>
      </p:cViewPr>
      <p:guideLst>
        <p:guide orient="horz" pos="1162"/>
        <p:guide orient="horz" pos="3974"/>
        <p:guide pos="340"/>
        <p:guide pos="5420"/>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5659" cy="493712"/>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sz="quarter" idx="1"/>
          </p:nvPr>
        </p:nvSpPr>
        <p:spPr>
          <a:xfrm>
            <a:off x="3850444" y="1"/>
            <a:ext cx="2945659" cy="493712"/>
          </a:xfrm>
          <a:prstGeom prst="rect">
            <a:avLst/>
          </a:prstGeom>
        </p:spPr>
        <p:txBody>
          <a:bodyPr vert="horz" lIns="91440" tIns="45720" rIns="91440" bIns="45720" rtlCol="0"/>
          <a:lstStyle>
            <a:lvl1pPr algn="r">
              <a:defRPr sz="1200"/>
            </a:lvl1pPr>
          </a:lstStyle>
          <a:p>
            <a:fld id="{0C0BB2D9-3F01-400B-8388-67DFD4AA43FA}" type="datetimeFigureOut">
              <a:rPr lang="en-ZA" smtClean="0"/>
              <a:t>2024/11/13</a:t>
            </a:fld>
            <a:endParaRPr lang="en-ZA"/>
          </a:p>
        </p:txBody>
      </p:sp>
      <p:sp>
        <p:nvSpPr>
          <p:cNvPr id="4" name="Footer Placeholder 3"/>
          <p:cNvSpPr>
            <a:spLocks noGrp="1"/>
          </p:cNvSpPr>
          <p:nvPr>
            <p:ph type="ftr" sz="quarter" idx="2"/>
          </p:nvPr>
        </p:nvSpPr>
        <p:spPr>
          <a:xfrm>
            <a:off x="1" y="9378825"/>
            <a:ext cx="2945659" cy="493712"/>
          </a:xfrm>
          <a:prstGeom prst="rect">
            <a:avLst/>
          </a:prstGeom>
        </p:spPr>
        <p:txBody>
          <a:bodyPr vert="horz" lIns="91440" tIns="45720" rIns="91440" bIns="45720" rtlCol="0" anchor="b"/>
          <a:lstStyle>
            <a:lvl1pPr algn="l">
              <a:defRPr sz="1200"/>
            </a:lvl1pPr>
          </a:lstStyle>
          <a:p>
            <a:endParaRPr lang="en-ZA"/>
          </a:p>
        </p:txBody>
      </p:sp>
      <p:sp>
        <p:nvSpPr>
          <p:cNvPr id="5" name="Slide Number Placeholder 4"/>
          <p:cNvSpPr>
            <a:spLocks noGrp="1"/>
          </p:cNvSpPr>
          <p:nvPr>
            <p:ph type="sldNum" sz="quarter" idx="3"/>
          </p:nvPr>
        </p:nvSpPr>
        <p:spPr>
          <a:xfrm>
            <a:off x="3850444" y="9378825"/>
            <a:ext cx="2945659" cy="493712"/>
          </a:xfrm>
          <a:prstGeom prst="rect">
            <a:avLst/>
          </a:prstGeom>
        </p:spPr>
        <p:txBody>
          <a:bodyPr vert="horz" lIns="91440" tIns="45720" rIns="91440" bIns="45720" rtlCol="0" anchor="b"/>
          <a:lstStyle>
            <a:lvl1pPr algn="r">
              <a:defRPr sz="1200"/>
            </a:lvl1pPr>
          </a:lstStyle>
          <a:p>
            <a:fld id="{E97B15B9-B7B7-46B9-A175-681949412E8B}" type="slidenum">
              <a:rPr lang="en-ZA" smtClean="0"/>
              <a:t>‹#›</a:t>
            </a:fld>
            <a:endParaRPr lang="en-ZA"/>
          </a:p>
        </p:txBody>
      </p:sp>
    </p:spTree>
    <p:extLst>
      <p:ext uri="{BB962C8B-B14F-4D97-AF65-F5344CB8AC3E}">
        <p14:creationId xmlns:p14="http://schemas.microsoft.com/office/powerpoint/2010/main" val="2080730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5659" cy="493712"/>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50444" y="1"/>
            <a:ext cx="2945659" cy="493712"/>
          </a:xfrm>
          <a:prstGeom prst="rect">
            <a:avLst/>
          </a:prstGeom>
        </p:spPr>
        <p:txBody>
          <a:bodyPr vert="horz" lIns="91440" tIns="45720" rIns="91440" bIns="45720" rtlCol="0"/>
          <a:lstStyle>
            <a:lvl1pPr algn="r">
              <a:defRPr sz="1200"/>
            </a:lvl1pPr>
          </a:lstStyle>
          <a:p>
            <a:fld id="{67B74125-8C2F-4629-92ED-68AE28C6E810}" type="datetimeFigureOut">
              <a:rPr lang="en-ZA" smtClean="0"/>
              <a:t>2024/11/13</a:t>
            </a:fld>
            <a:endParaRPr lang="en-ZA"/>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79768" y="4690269"/>
            <a:ext cx="5438140" cy="44434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1" y="9378825"/>
            <a:ext cx="2945659" cy="493712"/>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50444" y="9378825"/>
            <a:ext cx="2945659" cy="493712"/>
          </a:xfrm>
          <a:prstGeom prst="rect">
            <a:avLst/>
          </a:prstGeom>
        </p:spPr>
        <p:txBody>
          <a:bodyPr vert="horz" lIns="91440" tIns="45720" rIns="91440" bIns="45720" rtlCol="0" anchor="b"/>
          <a:lstStyle>
            <a:lvl1pPr algn="r">
              <a:defRPr sz="1200"/>
            </a:lvl1pPr>
          </a:lstStyle>
          <a:p>
            <a:fld id="{83EBC0D6-FBEC-4F2B-8E7C-A38D8EE381C9}" type="slidenum">
              <a:rPr lang="en-ZA" smtClean="0"/>
              <a:t>‹#›</a:t>
            </a:fld>
            <a:endParaRPr lang="en-ZA"/>
          </a:p>
        </p:txBody>
      </p:sp>
    </p:spTree>
    <p:extLst>
      <p:ext uri="{BB962C8B-B14F-4D97-AF65-F5344CB8AC3E}">
        <p14:creationId xmlns:p14="http://schemas.microsoft.com/office/powerpoint/2010/main" val="3484033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39775"/>
            <a:ext cx="4937125" cy="37036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EBC0D6-FBEC-4F2B-8E7C-A38D8EE381C9}" type="slidenum">
              <a:rPr lang="en-ZA" smtClean="0"/>
              <a:t>2</a:t>
            </a:fld>
            <a:endParaRPr lang="en-ZA"/>
          </a:p>
        </p:txBody>
      </p:sp>
    </p:spTree>
    <p:extLst>
      <p:ext uri="{BB962C8B-B14F-4D97-AF65-F5344CB8AC3E}">
        <p14:creationId xmlns:p14="http://schemas.microsoft.com/office/powerpoint/2010/main" val="2484468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FA2973E-3E40-47A8-A6B1-FCC66E8FCC3F}" type="datetimeFigureOut">
              <a:rPr lang="en-ZA" smtClean="0"/>
              <a:t>2024/11/13</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62DD65BC-BA2B-4C48-A7C6-D484A989C42F}" type="slidenum">
              <a:rPr lang="en-ZA" smtClean="0"/>
              <a:t>‹#›</a:t>
            </a:fld>
            <a:endParaRPr lang="en-ZA"/>
          </a:p>
        </p:txBody>
      </p:sp>
    </p:spTree>
    <p:extLst>
      <p:ext uri="{BB962C8B-B14F-4D97-AF65-F5344CB8AC3E}">
        <p14:creationId xmlns:p14="http://schemas.microsoft.com/office/powerpoint/2010/main" val="22344103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FA2973E-3E40-47A8-A6B1-FCC66E8FCC3F}" type="datetimeFigureOut">
              <a:rPr lang="en-ZA" smtClean="0"/>
              <a:t>2024/11/13</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62DD65BC-BA2B-4C48-A7C6-D484A989C42F}" type="slidenum">
              <a:rPr lang="en-ZA" smtClean="0"/>
              <a:t>‹#›</a:t>
            </a:fld>
            <a:endParaRPr lang="en-ZA"/>
          </a:p>
        </p:txBody>
      </p:sp>
    </p:spTree>
    <p:extLst>
      <p:ext uri="{BB962C8B-B14F-4D97-AF65-F5344CB8AC3E}">
        <p14:creationId xmlns:p14="http://schemas.microsoft.com/office/powerpoint/2010/main" val="2298525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FA2973E-3E40-47A8-A6B1-FCC66E8FCC3F}" type="datetimeFigureOut">
              <a:rPr lang="en-ZA" smtClean="0"/>
              <a:t>2024/11/13</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62DD65BC-BA2B-4C48-A7C6-D484A989C42F}" type="slidenum">
              <a:rPr lang="en-ZA" smtClean="0"/>
              <a:t>‹#›</a:t>
            </a:fld>
            <a:endParaRPr lang="en-ZA"/>
          </a:p>
        </p:txBody>
      </p:sp>
    </p:spTree>
    <p:extLst>
      <p:ext uri="{BB962C8B-B14F-4D97-AF65-F5344CB8AC3E}">
        <p14:creationId xmlns:p14="http://schemas.microsoft.com/office/powerpoint/2010/main" val="3107054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FA2973E-3E40-47A8-A6B1-FCC66E8FCC3F}" type="datetimeFigureOut">
              <a:rPr lang="en-ZA" smtClean="0"/>
              <a:t>2024/11/13</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62DD65BC-BA2B-4C48-A7C6-D484A989C42F}" type="slidenum">
              <a:rPr lang="en-ZA" smtClean="0"/>
              <a:t>‹#›</a:t>
            </a:fld>
            <a:endParaRPr lang="en-ZA"/>
          </a:p>
        </p:txBody>
      </p:sp>
    </p:spTree>
    <p:extLst>
      <p:ext uri="{BB962C8B-B14F-4D97-AF65-F5344CB8AC3E}">
        <p14:creationId xmlns:p14="http://schemas.microsoft.com/office/powerpoint/2010/main" val="167008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6"/>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FA2973E-3E40-47A8-A6B1-FCC66E8FCC3F}" type="datetimeFigureOut">
              <a:rPr lang="en-ZA" smtClean="0"/>
              <a:t>2024/11/13</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62DD65BC-BA2B-4C48-A7C6-D484A989C42F}" type="slidenum">
              <a:rPr lang="en-ZA" smtClean="0"/>
              <a:t>‹#›</a:t>
            </a:fld>
            <a:endParaRPr lang="en-ZA"/>
          </a:p>
        </p:txBody>
      </p:sp>
    </p:spTree>
    <p:extLst>
      <p:ext uri="{BB962C8B-B14F-4D97-AF65-F5344CB8AC3E}">
        <p14:creationId xmlns:p14="http://schemas.microsoft.com/office/powerpoint/2010/main" val="34923740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FA2973E-3E40-47A8-A6B1-FCC66E8FCC3F}" type="datetimeFigureOut">
              <a:rPr lang="en-ZA" smtClean="0"/>
              <a:t>2024/11/13</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62DD65BC-BA2B-4C48-A7C6-D484A989C42F}" type="slidenum">
              <a:rPr lang="en-ZA" smtClean="0"/>
              <a:t>‹#›</a:t>
            </a:fld>
            <a:endParaRPr lang="en-ZA"/>
          </a:p>
        </p:txBody>
      </p:sp>
    </p:spTree>
    <p:extLst>
      <p:ext uri="{BB962C8B-B14F-4D97-AF65-F5344CB8AC3E}">
        <p14:creationId xmlns:p14="http://schemas.microsoft.com/office/powerpoint/2010/main" val="10615102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FA2973E-3E40-47A8-A6B1-FCC66E8FCC3F}" type="datetimeFigureOut">
              <a:rPr lang="en-ZA" smtClean="0"/>
              <a:t>2024/11/13</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62DD65BC-BA2B-4C48-A7C6-D484A989C42F}" type="slidenum">
              <a:rPr lang="en-ZA" smtClean="0"/>
              <a:t>‹#›</a:t>
            </a:fld>
            <a:endParaRPr lang="en-ZA"/>
          </a:p>
        </p:txBody>
      </p:sp>
    </p:spTree>
    <p:extLst>
      <p:ext uri="{BB962C8B-B14F-4D97-AF65-F5344CB8AC3E}">
        <p14:creationId xmlns:p14="http://schemas.microsoft.com/office/powerpoint/2010/main" val="2356334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FA2973E-3E40-47A8-A6B1-FCC66E8FCC3F}" type="datetimeFigureOut">
              <a:rPr lang="en-ZA" smtClean="0"/>
              <a:t>2024/11/13</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62DD65BC-BA2B-4C48-A7C6-D484A989C42F}" type="slidenum">
              <a:rPr lang="en-ZA" smtClean="0"/>
              <a:t>‹#›</a:t>
            </a:fld>
            <a:endParaRPr lang="en-ZA"/>
          </a:p>
        </p:txBody>
      </p:sp>
    </p:spTree>
    <p:extLst>
      <p:ext uri="{BB962C8B-B14F-4D97-AF65-F5344CB8AC3E}">
        <p14:creationId xmlns:p14="http://schemas.microsoft.com/office/powerpoint/2010/main" val="3283283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A2973E-3E40-47A8-A6B1-FCC66E8FCC3F}" type="datetimeFigureOut">
              <a:rPr lang="en-ZA" smtClean="0"/>
              <a:t>2024/11/13</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62DD65BC-BA2B-4C48-A7C6-D484A989C42F}" type="slidenum">
              <a:rPr lang="en-ZA" smtClean="0"/>
              <a:t>‹#›</a:t>
            </a:fld>
            <a:endParaRPr lang="en-ZA"/>
          </a:p>
        </p:txBody>
      </p:sp>
    </p:spTree>
    <p:extLst>
      <p:ext uri="{BB962C8B-B14F-4D97-AF65-F5344CB8AC3E}">
        <p14:creationId xmlns:p14="http://schemas.microsoft.com/office/powerpoint/2010/main" val="1230184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FA2973E-3E40-47A8-A6B1-FCC66E8FCC3F}" type="datetimeFigureOut">
              <a:rPr lang="en-ZA" smtClean="0"/>
              <a:t>2024/11/13</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62DD65BC-BA2B-4C48-A7C6-D484A989C42F}" type="slidenum">
              <a:rPr lang="en-ZA" smtClean="0"/>
              <a:t>‹#›</a:t>
            </a:fld>
            <a:endParaRPr lang="en-ZA"/>
          </a:p>
        </p:txBody>
      </p:sp>
    </p:spTree>
    <p:extLst>
      <p:ext uri="{BB962C8B-B14F-4D97-AF65-F5344CB8AC3E}">
        <p14:creationId xmlns:p14="http://schemas.microsoft.com/office/powerpoint/2010/main" val="4032128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8"/>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FA2973E-3E40-47A8-A6B1-FCC66E8FCC3F}" type="datetimeFigureOut">
              <a:rPr lang="en-ZA" smtClean="0"/>
              <a:t>2024/11/13</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62DD65BC-BA2B-4C48-A7C6-D484A989C42F}" type="slidenum">
              <a:rPr lang="en-ZA" smtClean="0"/>
              <a:t>‹#›</a:t>
            </a:fld>
            <a:endParaRPr lang="en-ZA"/>
          </a:p>
        </p:txBody>
      </p:sp>
    </p:spTree>
    <p:extLst>
      <p:ext uri="{BB962C8B-B14F-4D97-AF65-F5344CB8AC3E}">
        <p14:creationId xmlns:p14="http://schemas.microsoft.com/office/powerpoint/2010/main" val="124242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A2973E-3E40-47A8-A6B1-FCC66E8FCC3F}" type="datetimeFigureOut">
              <a:rPr lang="en-ZA" smtClean="0"/>
              <a:t>2024/11/13</a:t>
            </a:fld>
            <a:endParaRPr lang="en-ZA"/>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DD65BC-BA2B-4C48-A7C6-D484A989C42F}" type="slidenum">
              <a:rPr lang="en-ZA" smtClean="0"/>
              <a:t>‹#›</a:t>
            </a:fld>
            <a:endParaRPr lang="en-ZA"/>
          </a:p>
        </p:txBody>
      </p:sp>
    </p:spTree>
    <p:extLst>
      <p:ext uri="{BB962C8B-B14F-4D97-AF65-F5344CB8AC3E}">
        <p14:creationId xmlns:p14="http://schemas.microsoft.com/office/powerpoint/2010/main" val="3403302745"/>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sadc.in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698" y="685801"/>
            <a:ext cx="6546591" cy="1752600"/>
          </a:xfrm>
        </p:spPr>
        <p:txBody>
          <a:bodyPr>
            <a:noAutofit/>
          </a:bodyPr>
          <a:lstStyle/>
          <a:p>
            <a:pPr algn="ctr"/>
            <a:r>
              <a:rPr lang="en-ZA" sz="2800" b="1" u="sng" dirty="0">
                <a:latin typeface="Arial" panose="020B0604020202020204" pitchFamily="34" charset="0"/>
                <a:cs typeface="Arial" panose="020B0604020202020204" pitchFamily="34" charset="0"/>
              </a:rPr>
              <a:t>APPN 4</a:t>
            </a:r>
            <a:r>
              <a:rPr lang="en-ZA" sz="2800" b="1" u="sng" baseline="30000" dirty="0">
                <a:latin typeface="Arial" panose="020B0604020202020204" pitchFamily="34" charset="0"/>
                <a:cs typeface="Arial" panose="020B0604020202020204" pitchFamily="34" charset="0"/>
              </a:rPr>
              <a:t>TH</a:t>
            </a:r>
            <a:r>
              <a:rPr lang="en-ZA" sz="2800" b="1" u="sng" dirty="0">
                <a:latin typeface="Arial" panose="020B0604020202020204" pitchFamily="34" charset="0"/>
                <a:cs typeface="Arial" panose="020B0604020202020204" pitchFamily="34" charset="0"/>
              </a:rPr>
              <a:t> GENERAL ASSEMBLY</a:t>
            </a:r>
          </a:p>
        </p:txBody>
      </p:sp>
      <p:sp>
        <p:nvSpPr>
          <p:cNvPr id="3" name="Content Placeholder 2"/>
          <p:cNvSpPr>
            <a:spLocks noGrp="1"/>
          </p:cNvSpPr>
          <p:nvPr>
            <p:ph idx="1"/>
          </p:nvPr>
        </p:nvSpPr>
        <p:spPr>
          <a:xfrm>
            <a:off x="1828802" y="2708920"/>
            <a:ext cx="6686549" cy="3456384"/>
          </a:xfrm>
        </p:spPr>
        <p:txBody>
          <a:bodyPr>
            <a:normAutofit/>
          </a:bodyPr>
          <a:lstStyle/>
          <a:p>
            <a:pPr marL="0" indent="0" algn="ctr">
              <a:buNone/>
            </a:pPr>
            <a:r>
              <a:rPr lang="en-ZA" sz="3200" b="1" dirty="0">
                <a:latin typeface="Arial" panose="020B0604020202020204" pitchFamily="34" charset="0"/>
                <a:cs typeface="Arial" panose="020B0604020202020204" pitchFamily="34" charset="0"/>
              </a:rPr>
              <a:t>CAPTURING THE VALUES:</a:t>
            </a:r>
          </a:p>
          <a:p>
            <a:pPr marL="0" indent="0" algn="ctr">
              <a:buNone/>
            </a:pPr>
            <a:endParaRPr lang="en-ZA" sz="3200" b="1" dirty="0">
              <a:latin typeface="Arial" panose="020B0604020202020204" pitchFamily="34" charset="0"/>
              <a:cs typeface="Arial" panose="020B0604020202020204" pitchFamily="34" charset="0"/>
            </a:endParaRPr>
          </a:p>
          <a:p>
            <a:pPr marL="0" indent="0" algn="ctr">
              <a:buNone/>
            </a:pPr>
            <a:r>
              <a:rPr lang="en-ZA" sz="3200" b="1" dirty="0">
                <a:latin typeface="Arial" panose="020B0604020202020204" pitchFamily="34" charset="0"/>
                <a:cs typeface="Arial" panose="020B0604020202020204" pitchFamily="34" charset="0"/>
              </a:rPr>
              <a:t>SADC REGIONAL APPROACH TO MONITORING AND EVALUATION</a:t>
            </a:r>
          </a:p>
          <a:p>
            <a:pPr marL="0" indent="0" algn="ctr">
              <a:buNone/>
            </a:pPr>
            <a:endParaRPr lang="en-ZA" sz="2300" b="1" dirty="0">
              <a:latin typeface="Arial" panose="020B0604020202020204" pitchFamily="34" charset="0"/>
              <a:cs typeface="Arial" panose="020B0604020202020204" pitchFamily="34" charset="0"/>
            </a:endParaRPr>
          </a:p>
          <a:p>
            <a:pPr marL="0" indent="0" algn="ctr">
              <a:buNone/>
            </a:pPr>
            <a:endParaRPr lang="en-ZA" sz="2300" b="1" dirty="0">
              <a:latin typeface="Arial" panose="020B0604020202020204" pitchFamily="34" charset="0"/>
              <a:cs typeface="Arial" panose="020B0604020202020204" pitchFamily="34" charset="0"/>
            </a:endParaRPr>
          </a:p>
          <a:p>
            <a:pPr marL="0" indent="0" algn="ctr">
              <a:buNone/>
            </a:pPr>
            <a:r>
              <a:rPr lang="en-ZA" sz="2300" b="1" dirty="0">
                <a:latin typeface="Arial" panose="020B0604020202020204" pitchFamily="34" charset="0"/>
                <a:cs typeface="Arial" panose="020B0604020202020204" pitchFamily="34" charset="0"/>
              </a:rPr>
              <a:t>AMELIA MATETE</a:t>
            </a:r>
          </a:p>
        </p:txBody>
      </p:sp>
    </p:spTree>
    <p:extLst>
      <p:ext uri="{BB962C8B-B14F-4D97-AF65-F5344CB8AC3E}">
        <p14:creationId xmlns:p14="http://schemas.microsoft.com/office/powerpoint/2010/main" val="24576562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46D20-7A86-3375-0CB4-3D80E4247304}"/>
              </a:ext>
            </a:extLst>
          </p:cNvPr>
          <p:cNvSpPr>
            <a:spLocks noGrp="1"/>
          </p:cNvSpPr>
          <p:nvPr>
            <p:ph type="title"/>
          </p:nvPr>
        </p:nvSpPr>
        <p:spPr>
          <a:xfrm>
            <a:off x="611560" y="681039"/>
            <a:ext cx="8280920" cy="1883867"/>
          </a:xfrm>
        </p:spPr>
        <p:txBody>
          <a:bodyPr>
            <a:normAutofit/>
          </a:bodyPr>
          <a:lstStyle/>
          <a:p>
            <a:pPr algn="ctr"/>
            <a:r>
              <a:rPr lang="en-US" sz="3600" b="1" dirty="0">
                <a:latin typeface="Calibri" panose="020F0502020204030204" pitchFamily="34" charset="0"/>
                <a:ea typeface="Calibri" panose="020F0502020204030204" pitchFamily="34" charset="0"/>
                <a:cs typeface="Arial" panose="020B0604020202020204" pitchFamily="34" charset="0"/>
              </a:rPr>
              <a:t>	The SADC-WB </a:t>
            </a:r>
            <a:r>
              <a:rPr lang="en-GB" sz="3600" b="1" dirty="0">
                <a:latin typeface="Calibri" panose="020F0502020204030204" pitchFamily="34" charset="0"/>
                <a:ea typeface="Calibri" panose="020F0502020204030204" pitchFamily="34" charset="0"/>
                <a:cs typeface="Arial" panose="020B0604020202020204" pitchFamily="34" charset="0"/>
              </a:rPr>
              <a:t>Public Procurement Umbrella M&amp;E Framework </a:t>
            </a:r>
            <a:endParaRPr lang="en-US" sz="3600" b="1" dirty="0"/>
          </a:p>
        </p:txBody>
      </p:sp>
      <p:sp>
        <p:nvSpPr>
          <p:cNvPr id="3" name="Content Placeholder 2">
            <a:extLst>
              <a:ext uri="{FF2B5EF4-FFF2-40B4-BE49-F238E27FC236}">
                <a16:creationId xmlns:a16="http://schemas.microsoft.com/office/drawing/2014/main" id="{FD3F32AB-0396-3BEC-B977-F8C1EC1B4045}"/>
              </a:ext>
            </a:extLst>
          </p:cNvPr>
          <p:cNvSpPr>
            <a:spLocks noGrp="1"/>
          </p:cNvSpPr>
          <p:nvPr>
            <p:ph idx="1"/>
          </p:nvPr>
        </p:nvSpPr>
        <p:spPr>
          <a:xfrm>
            <a:off x="1187624" y="2420890"/>
            <a:ext cx="7488832" cy="3756075"/>
          </a:xfrm>
        </p:spPr>
        <p:txBody>
          <a:bodyPr>
            <a:normAutofit fontScale="92500" lnSpcReduction="20000"/>
          </a:bodyPr>
          <a:lstStyle/>
          <a:p>
            <a:pPr marL="0" indent="0">
              <a:buNone/>
            </a:pPr>
            <a:endParaRPr lang="en-GB" b="1" dirty="0">
              <a:latin typeface="Calibri" panose="020F0502020204030204" pitchFamily="34" charset="0"/>
              <a:ea typeface="Calibri" panose="020F0502020204030204" pitchFamily="34" charset="0"/>
              <a:cs typeface="Arial" panose="020B0604020202020204" pitchFamily="34" charset="0"/>
            </a:endParaRPr>
          </a:p>
          <a:p>
            <a:r>
              <a:rPr lang="en-US" dirty="0"/>
              <a:t>In 2022 there were several conversations between the World Bank and Botswana, Eswatini, Lesotho and Namibia to develop the Umbrella Framework for the Monitoring and Evaluation of Public Procurement as a pilot for the SADC Region.</a:t>
            </a:r>
          </a:p>
          <a:p>
            <a:r>
              <a:rPr lang="en-GB" b="1" dirty="0">
                <a:latin typeface="Calibri" panose="020F0502020204030204" pitchFamily="34" charset="0"/>
                <a:ea typeface="Calibri" panose="020F0502020204030204" pitchFamily="34" charset="0"/>
                <a:cs typeface="Arial" panose="020B0604020202020204" pitchFamily="34" charset="0"/>
              </a:rPr>
              <a:t>The SADC Public Procurement Umbrella M&amp;E Framework </a:t>
            </a:r>
            <a:r>
              <a:rPr lang="en-GB" dirty="0">
                <a:latin typeface="Calibri" panose="020F0502020204030204" pitchFamily="34" charset="0"/>
                <a:ea typeface="Calibri" panose="020F0502020204030204" pitchFamily="34" charset="0"/>
                <a:cs typeface="Arial" panose="020B0604020202020204" pitchFamily="34" charset="0"/>
              </a:rPr>
              <a:t>was</a:t>
            </a:r>
            <a:r>
              <a:rPr lang="en-GB"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GB" dirty="0">
                <a:latin typeface="Calibri" panose="020F0502020204030204" pitchFamily="34" charset="0"/>
                <a:ea typeface="Calibri" panose="020F0502020204030204" pitchFamily="34" charset="0"/>
                <a:cs typeface="Arial" panose="020B0604020202020204" pitchFamily="34" charset="0"/>
              </a:rPr>
              <a:t>aimed at identifying and </a:t>
            </a:r>
            <a:r>
              <a:rPr lang="en-GB" dirty="0" err="1">
                <a:latin typeface="Calibri" panose="020F0502020204030204" pitchFamily="34" charset="0"/>
                <a:ea typeface="Calibri" panose="020F0502020204030204" pitchFamily="34" charset="0"/>
                <a:cs typeface="Arial" panose="020B0604020202020204" pitchFamily="34" charset="0"/>
              </a:rPr>
              <a:t>captu</a:t>
            </a:r>
            <a:r>
              <a:rPr lang="en-US" dirty="0">
                <a:latin typeface="Calibri" panose="020F0502020204030204" pitchFamily="34" charset="0"/>
                <a:ea typeface="Calibri" panose="020F0502020204030204" pitchFamily="34" charset="0"/>
                <a:cs typeface="Arial" panose="020B0604020202020204" pitchFamily="34" charset="0"/>
              </a:rPr>
              <a:t>ring the Compliance, Performance and strategic</a:t>
            </a:r>
            <a:r>
              <a:rPr lang="en-GB" dirty="0">
                <a:latin typeface="Calibri" panose="020F0502020204030204" pitchFamily="34" charset="0"/>
                <a:ea typeface="Calibri" panose="020F0502020204030204" pitchFamily="34" charset="0"/>
                <a:cs typeface="Arial" panose="020B0604020202020204" pitchFamily="34" charset="0"/>
              </a:rPr>
              <a:t> indicators to measure the extent to which the </a:t>
            </a:r>
            <a:r>
              <a:rPr lang="en-GB" b="1" u="sng" dirty="0">
                <a:latin typeface="Calibri" panose="020F0502020204030204" pitchFamily="34" charset="0"/>
                <a:ea typeface="Calibri" panose="020F0502020204030204" pitchFamily="34" charset="0"/>
                <a:cs typeface="Arial" panose="020B0604020202020204" pitchFamily="34" charset="0"/>
              </a:rPr>
              <a:t>desired results and aspirations </a:t>
            </a:r>
            <a:r>
              <a:rPr lang="en-GB" dirty="0">
                <a:latin typeface="Calibri" panose="020F0502020204030204" pitchFamily="34" charset="0"/>
                <a:ea typeface="Calibri" panose="020F0502020204030204" pitchFamily="34" charset="0"/>
                <a:cs typeface="Arial" panose="020B0604020202020204" pitchFamily="34" charset="0"/>
              </a:rPr>
              <a:t>outlined in the</a:t>
            </a:r>
            <a:r>
              <a:rPr lang="en-US" dirty="0">
                <a:latin typeface="Calibri" panose="020F0502020204030204" pitchFamily="34" charset="0"/>
                <a:ea typeface="Calibri" panose="020F0502020204030204" pitchFamily="34" charset="0"/>
                <a:cs typeface="Arial" panose="020B0604020202020204" pitchFamily="34" charset="0"/>
              </a:rPr>
              <a:t> Framework itself </a:t>
            </a:r>
            <a:r>
              <a:rPr lang="en-GB" dirty="0">
                <a:latin typeface="Calibri" panose="020F0502020204030204" pitchFamily="34" charset="0"/>
                <a:ea typeface="Calibri" panose="020F0502020204030204" pitchFamily="34" charset="0"/>
                <a:cs typeface="Arial" panose="020B0604020202020204" pitchFamily="34" charset="0"/>
              </a:rPr>
              <a:t>would be achieved.</a:t>
            </a:r>
            <a:endParaRPr lang="en-US" dirty="0"/>
          </a:p>
        </p:txBody>
      </p:sp>
      <p:pic>
        <p:nvPicPr>
          <p:cNvPr id="4" name="Picture 2">
            <a:extLst>
              <a:ext uri="{FF2B5EF4-FFF2-40B4-BE49-F238E27FC236}">
                <a16:creationId xmlns:a16="http://schemas.microsoft.com/office/drawing/2014/main" id="{823EEEE1-2E57-FB0E-1445-EA7CC96790B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76256" y="2"/>
            <a:ext cx="2267744" cy="10633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4479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8515350" cy="1171066"/>
          </a:xfrm>
        </p:spPr>
        <p:txBody>
          <a:bodyPr>
            <a:normAutofit/>
          </a:bodyPr>
          <a:lstStyle/>
          <a:p>
            <a:pPr algn="ctr"/>
            <a:r>
              <a:rPr lang="en-GB" sz="3100" b="1" dirty="0">
                <a:latin typeface="Arial" panose="020B0604020202020204" pitchFamily="34" charset="0"/>
                <a:cs typeface="Arial" panose="020B0604020202020204" pitchFamily="34" charset="0"/>
              </a:rPr>
              <a:t>SADC Rationale to the World Bank</a:t>
            </a:r>
            <a:br>
              <a:rPr lang="en-GB" sz="3100" b="1" dirty="0"/>
            </a:br>
            <a:endParaRPr lang="en-ZA" sz="3100" b="1" dirty="0"/>
          </a:p>
        </p:txBody>
      </p:sp>
      <p:sp>
        <p:nvSpPr>
          <p:cNvPr id="3" name="Content Placeholder 2"/>
          <p:cNvSpPr>
            <a:spLocks noGrp="1"/>
          </p:cNvSpPr>
          <p:nvPr>
            <p:ph idx="1"/>
          </p:nvPr>
        </p:nvSpPr>
        <p:spPr>
          <a:xfrm>
            <a:off x="693306" y="1536194"/>
            <a:ext cx="8386041" cy="4695634"/>
          </a:xfrm>
        </p:spPr>
        <p:txBody>
          <a:bodyPr>
            <a:normAutofit/>
          </a:bodyPr>
          <a:lstStyle/>
          <a:p>
            <a:pPr marL="914400" lvl="2" indent="0">
              <a:buNone/>
            </a:pPr>
            <a:endParaRPr lang="en-ZA" sz="1800" dirty="0">
              <a:latin typeface="Arial" panose="020B0604020202020204" pitchFamily="34" charset="0"/>
              <a:cs typeface="Arial" panose="020B0604020202020204" pitchFamily="34" charset="0"/>
            </a:endParaRPr>
          </a:p>
          <a:p>
            <a:pPr lvl="2">
              <a:buFont typeface="Wingdings" panose="05000000000000000000" pitchFamily="2" charset="2"/>
              <a:buChar char="Ø"/>
            </a:pPr>
            <a:r>
              <a:rPr lang="en-ZA" sz="1800" dirty="0">
                <a:latin typeface="Arial" panose="020B0604020202020204" pitchFamily="34" charset="0"/>
                <a:cs typeface="Arial" panose="020B0604020202020204" pitchFamily="34" charset="0"/>
              </a:rPr>
              <a:t>Refocusing the role of Public Procurement</a:t>
            </a:r>
          </a:p>
          <a:p>
            <a:pPr marL="914400" lvl="2" indent="0">
              <a:buNone/>
            </a:pPr>
            <a:endParaRPr lang="en-ZA" sz="1800" dirty="0">
              <a:latin typeface="Arial" panose="020B0604020202020204" pitchFamily="34" charset="0"/>
              <a:cs typeface="Arial" panose="020B0604020202020204" pitchFamily="34" charset="0"/>
            </a:endParaRPr>
          </a:p>
          <a:p>
            <a:pPr lvl="2">
              <a:buFont typeface="Wingdings" panose="05000000000000000000" pitchFamily="2" charset="2"/>
              <a:buChar char="Ø"/>
            </a:pPr>
            <a:r>
              <a:rPr lang="en-ZA" sz="1800" dirty="0">
                <a:latin typeface="Arial" panose="020B0604020202020204" pitchFamily="34" charset="0"/>
                <a:cs typeface="Arial" panose="020B0604020202020204" pitchFamily="34" charset="0"/>
              </a:rPr>
              <a:t>Helping meet  public procurement national obligations / policy objectives</a:t>
            </a:r>
          </a:p>
          <a:p>
            <a:pPr marL="914400" lvl="2" indent="0">
              <a:buNone/>
            </a:pPr>
            <a:endParaRPr lang="en-ZA" sz="1800" dirty="0">
              <a:latin typeface="Arial" panose="020B0604020202020204" pitchFamily="34" charset="0"/>
              <a:cs typeface="Arial" panose="020B0604020202020204" pitchFamily="34" charset="0"/>
            </a:endParaRPr>
          </a:p>
          <a:p>
            <a:pPr lvl="2">
              <a:buFont typeface="Wingdings" panose="05000000000000000000" pitchFamily="2" charset="2"/>
              <a:buChar char="Ø"/>
            </a:pPr>
            <a:r>
              <a:rPr lang="en-ZA" sz="1800" dirty="0">
                <a:latin typeface="Arial" panose="020B0604020202020204" pitchFamily="34" charset="0"/>
                <a:cs typeface="Arial" panose="020B0604020202020204" pitchFamily="34" charset="0"/>
              </a:rPr>
              <a:t>Building capacity of national PP regulatory bodies, in line with good international practice</a:t>
            </a:r>
          </a:p>
          <a:p>
            <a:pPr marL="914400" lvl="2" indent="0">
              <a:buNone/>
            </a:pPr>
            <a:endParaRPr lang="en-ZA" sz="1800" dirty="0">
              <a:latin typeface="Arial" panose="020B0604020202020204" pitchFamily="34" charset="0"/>
              <a:cs typeface="Arial" panose="020B0604020202020204" pitchFamily="34" charset="0"/>
            </a:endParaRPr>
          </a:p>
          <a:p>
            <a:pPr lvl="2">
              <a:buFont typeface="Wingdings" panose="05000000000000000000" pitchFamily="2" charset="2"/>
              <a:buChar char="Ø"/>
            </a:pPr>
            <a:r>
              <a:rPr lang="en-ZA" sz="1800" dirty="0">
                <a:latin typeface="Arial" panose="020B0604020202020204" pitchFamily="34" charset="0"/>
                <a:cs typeface="Arial" panose="020B0604020202020204" pitchFamily="34" charset="0"/>
              </a:rPr>
              <a:t>Strengthening E-Procurement Systems</a:t>
            </a:r>
          </a:p>
          <a:p>
            <a:pPr marL="914400" lvl="2" indent="0">
              <a:buNone/>
            </a:pPr>
            <a:endParaRPr lang="en-ZA" sz="1800" dirty="0">
              <a:latin typeface="Arial" panose="020B0604020202020204" pitchFamily="34" charset="0"/>
              <a:cs typeface="Arial" panose="020B0604020202020204" pitchFamily="34" charset="0"/>
            </a:endParaRPr>
          </a:p>
          <a:p>
            <a:pPr lvl="2">
              <a:buFont typeface="Wingdings" panose="05000000000000000000" pitchFamily="2" charset="2"/>
              <a:buChar char="Ø"/>
            </a:pPr>
            <a:r>
              <a:rPr lang="en-ZA" sz="1800" dirty="0">
                <a:latin typeface="Arial" panose="020B0604020202020204" pitchFamily="34" charset="0"/>
                <a:cs typeface="Arial" panose="020B0604020202020204" pitchFamily="34" charset="0"/>
              </a:rPr>
              <a:t>Replicating good international practice</a:t>
            </a:r>
          </a:p>
          <a:p>
            <a:pPr lvl="2">
              <a:buFont typeface="Wingdings" panose="05000000000000000000" pitchFamily="2" charset="2"/>
              <a:buChar char="Ø"/>
            </a:pPr>
            <a:endParaRPr lang="en-ZA" sz="1800" dirty="0">
              <a:latin typeface="Arial" panose="020B0604020202020204" pitchFamily="34" charset="0"/>
              <a:cs typeface="Arial" panose="020B0604020202020204" pitchFamily="34" charset="0"/>
            </a:endParaRPr>
          </a:p>
          <a:p>
            <a:pPr lvl="2">
              <a:buFont typeface="Wingdings" panose="05000000000000000000" pitchFamily="2" charset="2"/>
              <a:buChar char="Ø"/>
            </a:pPr>
            <a:r>
              <a:rPr lang="en-ZA" sz="1800" dirty="0">
                <a:latin typeface="Arial" panose="020B0604020202020204" pitchFamily="34" charset="0"/>
                <a:cs typeface="Arial" panose="020B0604020202020204" pitchFamily="34" charset="0"/>
              </a:rPr>
              <a:t>Promoting international dialogue</a:t>
            </a:r>
            <a:endParaRPr lang="en-GB" dirty="0">
              <a:latin typeface="Arial" panose="020B0604020202020204" pitchFamily="34" charset="0"/>
              <a:cs typeface="Arial" panose="020B0604020202020204" pitchFamily="34" charset="0"/>
            </a:endParaRPr>
          </a:p>
          <a:p>
            <a:pPr lvl="2">
              <a:buFont typeface="Wingdings" panose="05000000000000000000" pitchFamily="2" charset="2"/>
              <a:buChar char="Ø"/>
            </a:pPr>
            <a:endParaRPr lang="en-ZA" dirty="0"/>
          </a:p>
        </p:txBody>
      </p:sp>
      <p:pic>
        <p:nvPicPr>
          <p:cNvPr id="4" name="Picture 3">
            <a:extLst>
              <a:ext uri="{FF2B5EF4-FFF2-40B4-BE49-F238E27FC236}">
                <a16:creationId xmlns:a16="http://schemas.microsoft.com/office/drawing/2014/main" id="{0FA0F261-7AAF-1FA1-EDF8-997CCB0D8B8C}"/>
              </a:ext>
            </a:extLst>
          </p:cNvPr>
          <p:cNvPicPr>
            <a:picLocks noChangeAspect="1"/>
          </p:cNvPicPr>
          <p:nvPr/>
        </p:nvPicPr>
        <p:blipFill>
          <a:blip r:embed="rId2"/>
          <a:stretch>
            <a:fillRect/>
          </a:stretch>
        </p:blipFill>
        <p:spPr>
          <a:xfrm rot="1328911">
            <a:off x="9929815" y="-1461573"/>
            <a:ext cx="1180464" cy="1101179"/>
          </a:xfrm>
          <a:prstGeom prst="rect">
            <a:avLst/>
          </a:prstGeom>
        </p:spPr>
      </p:pic>
    </p:spTree>
    <p:extLst>
      <p:ext uri="{BB962C8B-B14F-4D97-AF65-F5344CB8AC3E}">
        <p14:creationId xmlns:p14="http://schemas.microsoft.com/office/powerpoint/2010/main" val="42616506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2618" y="445579"/>
            <a:ext cx="6732732" cy="1284289"/>
          </a:xfrm>
        </p:spPr>
        <p:txBody>
          <a:bodyPr>
            <a:normAutofit/>
          </a:bodyPr>
          <a:lstStyle/>
          <a:p>
            <a:pPr algn="ctr"/>
            <a:r>
              <a:rPr lang="en-ZA" sz="3600" b="1" dirty="0">
                <a:latin typeface="Arial" panose="020B0604020202020204" pitchFamily="34" charset="0"/>
                <a:cs typeface="Arial" panose="020B0604020202020204" pitchFamily="34" charset="0"/>
              </a:rPr>
              <a:t>Implementing Arrangements</a:t>
            </a:r>
          </a:p>
        </p:txBody>
      </p:sp>
      <p:sp>
        <p:nvSpPr>
          <p:cNvPr id="3" name="Content Placeholder 2"/>
          <p:cNvSpPr>
            <a:spLocks noGrp="1"/>
          </p:cNvSpPr>
          <p:nvPr>
            <p:ph idx="1"/>
          </p:nvPr>
        </p:nvSpPr>
        <p:spPr>
          <a:xfrm>
            <a:off x="1782620" y="1597893"/>
            <a:ext cx="7075055" cy="4331854"/>
          </a:xfrm>
        </p:spPr>
        <p:txBody>
          <a:bodyPr>
            <a:normAutofit/>
          </a:bodyPr>
          <a:lstStyle/>
          <a:p>
            <a:endParaRPr lang="en-GB" sz="2000" dirty="0">
              <a:latin typeface="Arial" panose="020B0604020202020204" pitchFamily="34" charset="0"/>
              <a:cs typeface="Arial" panose="020B0604020202020204" pitchFamily="34" charset="0"/>
            </a:endParaRPr>
          </a:p>
          <a:p>
            <a:endParaRPr lang="en-GB" sz="2000" dirty="0">
              <a:latin typeface="Arial" panose="020B0604020202020204" pitchFamily="34" charset="0"/>
              <a:cs typeface="Arial" panose="020B0604020202020204" pitchFamily="34" charset="0"/>
            </a:endParaRPr>
          </a:p>
          <a:p>
            <a:endParaRPr lang="en-GB" sz="2000" dirty="0">
              <a:latin typeface="Arial" panose="020B0604020202020204" pitchFamily="34" charset="0"/>
              <a:cs typeface="Arial" panose="020B0604020202020204" pitchFamily="34" charset="0"/>
            </a:endParaRPr>
          </a:p>
          <a:p>
            <a:endParaRPr lang="en-GB" sz="2000" dirty="0">
              <a:latin typeface="Arial" panose="020B0604020202020204" pitchFamily="34" charset="0"/>
              <a:cs typeface="Arial" panose="020B0604020202020204" pitchFamily="34" charset="0"/>
            </a:endParaRPr>
          </a:p>
          <a:p>
            <a:endParaRPr lang="en-GB" sz="2000" dirty="0">
              <a:latin typeface="Arial" panose="020B0604020202020204" pitchFamily="34" charset="0"/>
              <a:cs typeface="Arial" panose="020B0604020202020204" pitchFamily="34" charset="0"/>
            </a:endParaRPr>
          </a:p>
          <a:p>
            <a:endParaRPr lang="en-GB" sz="2000" dirty="0">
              <a:latin typeface="Arial" panose="020B0604020202020204" pitchFamily="34" charset="0"/>
              <a:cs typeface="Arial" panose="020B0604020202020204" pitchFamily="34" charset="0"/>
            </a:endParaRPr>
          </a:p>
          <a:p>
            <a:endParaRPr lang="en-GB" sz="2000" dirty="0">
              <a:latin typeface="Arial" panose="020B0604020202020204" pitchFamily="34" charset="0"/>
              <a:cs typeface="Arial" panose="020B0604020202020204" pitchFamily="34" charset="0"/>
            </a:endParaRPr>
          </a:p>
          <a:p>
            <a:endParaRPr lang="en-ZA" sz="2000" dirty="0">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E0F829FC-6CCE-956A-3FDC-3C4FF23FE3FF}"/>
              </a:ext>
            </a:extLst>
          </p:cNvPr>
          <p:cNvGrpSpPr/>
          <p:nvPr/>
        </p:nvGrpSpPr>
        <p:grpSpPr>
          <a:xfrm>
            <a:off x="1120369" y="1969888"/>
            <a:ext cx="7657873" cy="3790831"/>
            <a:chOff x="1120367" y="1969886"/>
            <a:chExt cx="9290363" cy="3623531"/>
          </a:xfrm>
        </p:grpSpPr>
        <p:grpSp>
          <p:nvGrpSpPr>
            <p:cNvPr id="5" name="Group 4">
              <a:extLst>
                <a:ext uri="{FF2B5EF4-FFF2-40B4-BE49-F238E27FC236}">
                  <a16:creationId xmlns:a16="http://schemas.microsoft.com/office/drawing/2014/main" id="{D4F9089B-B303-E020-3C16-59AF88D6033F}"/>
                </a:ext>
              </a:extLst>
            </p:cNvPr>
            <p:cNvGrpSpPr/>
            <p:nvPr/>
          </p:nvGrpSpPr>
          <p:grpSpPr>
            <a:xfrm>
              <a:off x="1120367" y="4285303"/>
              <a:ext cx="9290363" cy="1308114"/>
              <a:chOff x="1255415" y="3977485"/>
              <a:chExt cx="9290363" cy="1308114"/>
            </a:xfrm>
            <a:solidFill>
              <a:schemeClr val="accent6">
                <a:lumMod val="75000"/>
              </a:schemeClr>
            </a:solidFill>
            <a:effectLst>
              <a:outerShdw blurRad="50800" dist="38100" dir="2700000" algn="tl" rotWithShape="0">
                <a:prstClr val="black">
                  <a:alpha val="40000"/>
                </a:prstClr>
              </a:outerShdw>
            </a:effectLst>
          </p:grpSpPr>
          <p:sp>
            <p:nvSpPr>
              <p:cNvPr id="16" name="Rectangle 15">
                <a:extLst>
                  <a:ext uri="{FF2B5EF4-FFF2-40B4-BE49-F238E27FC236}">
                    <a16:creationId xmlns:a16="http://schemas.microsoft.com/office/drawing/2014/main" id="{EFD38EBE-CACE-7D45-4900-379551472210}"/>
                  </a:ext>
                </a:extLst>
              </p:cNvPr>
              <p:cNvSpPr/>
              <p:nvPr/>
            </p:nvSpPr>
            <p:spPr>
              <a:xfrm>
                <a:off x="8425758" y="3980505"/>
                <a:ext cx="2120020" cy="128567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Namibia:</a:t>
                </a:r>
              </a:p>
              <a:p>
                <a:pPr algn="ctr"/>
                <a:r>
                  <a:rPr lang="en-US" dirty="0"/>
                  <a:t>Procurement Policy Unit of MoF</a:t>
                </a:r>
              </a:p>
            </p:txBody>
          </p:sp>
          <p:sp>
            <p:nvSpPr>
              <p:cNvPr id="17" name="Rectangle 16">
                <a:extLst>
                  <a:ext uri="{FF2B5EF4-FFF2-40B4-BE49-F238E27FC236}">
                    <a16:creationId xmlns:a16="http://schemas.microsoft.com/office/drawing/2014/main" id="{EB9F5DC6-063C-31F9-AF9E-B40E09B753A2}"/>
                  </a:ext>
                </a:extLst>
              </p:cNvPr>
              <p:cNvSpPr/>
              <p:nvPr/>
            </p:nvSpPr>
            <p:spPr>
              <a:xfrm>
                <a:off x="1255415" y="3977486"/>
                <a:ext cx="2120020" cy="13081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Botswana:</a:t>
                </a:r>
              </a:p>
              <a:p>
                <a:pPr algn="ctr"/>
                <a:r>
                  <a:rPr lang="en-US" dirty="0"/>
                  <a:t>Public Procurement Regulatory Authority</a:t>
                </a:r>
              </a:p>
            </p:txBody>
          </p:sp>
          <p:sp>
            <p:nvSpPr>
              <p:cNvPr id="18" name="Rectangle 17">
                <a:extLst>
                  <a:ext uri="{FF2B5EF4-FFF2-40B4-BE49-F238E27FC236}">
                    <a16:creationId xmlns:a16="http://schemas.microsoft.com/office/drawing/2014/main" id="{34FBA06F-FCF1-BC51-F0BB-8996B1CBD5C3}"/>
                  </a:ext>
                </a:extLst>
              </p:cNvPr>
              <p:cNvSpPr/>
              <p:nvPr/>
            </p:nvSpPr>
            <p:spPr>
              <a:xfrm>
                <a:off x="3645529" y="3980506"/>
                <a:ext cx="2120020" cy="130509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Eswatini:</a:t>
                </a:r>
              </a:p>
              <a:p>
                <a:pPr algn="ctr"/>
                <a:r>
                  <a:rPr lang="en-US" dirty="0"/>
                  <a:t>Public Procurement Regulatory Agency</a:t>
                </a:r>
              </a:p>
            </p:txBody>
          </p:sp>
          <p:sp>
            <p:nvSpPr>
              <p:cNvPr id="19" name="Rectangle 18">
                <a:extLst>
                  <a:ext uri="{FF2B5EF4-FFF2-40B4-BE49-F238E27FC236}">
                    <a16:creationId xmlns:a16="http://schemas.microsoft.com/office/drawing/2014/main" id="{92CCC401-2DDE-3EEE-8CD8-F7B2C4A2325A}"/>
                  </a:ext>
                </a:extLst>
              </p:cNvPr>
              <p:cNvSpPr/>
              <p:nvPr/>
            </p:nvSpPr>
            <p:spPr>
              <a:xfrm>
                <a:off x="6035643" y="3977485"/>
                <a:ext cx="2120020" cy="130509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Lesotho:</a:t>
                </a:r>
              </a:p>
              <a:p>
                <a:pPr algn="ctr"/>
                <a:r>
                  <a:rPr lang="en-US" dirty="0"/>
                  <a:t>Procurement Policy &amp; Advisory Division of MoF</a:t>
                </a:r>
              </a:p>
            </p:txBody>
          </p:sp>
        </p:grpSp>
        <p:sp>
          <p:nvSpPr>
            <p:cNvPr id="6" name="Rectangle 5">
              <a:extLst>
                <a:ext uri="{FF2B5EF4-FFF2-40B4-BE49-F238E27FC236}">
                  <a16:creationId xmlns:a16="http://schemas.microsoft.com/office/drawing/2014/main" id="{F18E4C18-74E9-1AF3-C64E-3FFA25F69EE2}"/>
                </a:ext>
              </a:extLst>
            </p:cNvPr>
            <p:cNvSpPr/>
            <p:nvPr/>
          </p:nvSpPr>
          <p:spPr>
            <a:xfrm>
              <a:off x="4688941" y="1969886"/>
              <a:ext cx="2120020" cy="1024550"/>
            </a:xfrm>
            <a:prstGeom prst="rect">
              <a:avLst/>
            </a:prstGeom>
            <a:solidFill>
              <a:schemeClr val="accent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SADC:</a:t>
              </a:r>
            </a:p>
            <a:p>
              <a:pPr algn="ctr"/>
              <a:r>
                <a:rPr lang="en-US" dirty="0"/>
                <a:t>Implementing Agency</a:t>
              </a:r>
            </a:p>
          </p:txBody>
        </p:sp>
        <p:sp>
          <p:nvSpPr>
            <p:cNvPr id="7" name="Rectangle 6">
              <a:extLst>
                <a:ext uri="{FF2B5EF4-FFF2-40B4-BE49-F238E27FC236}">
                  <a16:creationId xmlns:a16="http://schemas.microsoft.com/office/drawing/2014/main" id="{40303B65-FF1C-1455-CCBF-84BC611792CD}"/>
                </a:ext>
              </a:extLst>
            </p:cNvPr>
            <p:cNvSpPr/>
            <p:nvPr/>
          </p:nvSpPr>
          <p:spPr>
            <a:xfrm>
              <a:off x="8524870" y="1975482"/>
              <a:ext cx="1885860" cy="1024550"/>
            </a:xfrm>
            <a:prstGeom prst="rect">
              <a:avLst/>
            </a:pr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World Bank (supervisory role)</a:t>
              </a:r>
            </a:p>
          </p:txBody>
        </p:sp>
        <p:cxnSp>
          <p:nvCxnSpPr>
            <p:cNvPr id="8" name="Straight Arrow Connector 7">
              <a:extLst>
                <a:ext uri="{FF2B5EF4-FFF2-40B4-BE49-F238E27FC236}">
                  <a16:creationId xmlns:a16="http://schemas.microsoft.com/office/drawing/2014/main" id="{0E43F0DC-6005-AC19-1F7A-F65A65560EE1}"/>
                </a:ext>
              </a:extLst>
            </p:cNvPr>
            <p:cNvCxnSpPr>
              <a:cxnSpLocks/>
              <a:stCxn id="6" idx="3"/>
              <a:endCxn id="7" idx="1"/>
            </p:cNvCxnSpPr>
            <p:nvPr/>
          </p:nvCxnSpPr>
          <p:spPr>
            <a:xfrm>
              <a:off x="6808961" y="2482161"/>
              <a:ext cx="1715909" cy="559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E24C140-2FE0-84E3-8AE4-5C8F459C228B}"/>
                </a:ext>
              </a:extLst>
            </p:cNvPr>
            <p:cNvSpPr txBox="1"/>
            <p:nvPr/>
          </p:nvSpPr>
          <p:spPr>
            <a:xfrm>
              <a:off x="6842429" y="2174384"/>
              <a:ext cx="1716418" cy="294194"/>
            </a:xfrm>
            <a:prstGeom prst="rect">
              <a:avLst/>
            </a:prstGeom>
            <a:noFill/>
          </p:spPr>
          <p:txBody>
            <a:bodyPr wrap="none" rtlCol="0">
              <a:spAutoFit/>
            </a:bodyPr>
            <a:lstStyle/>
            <a:p>
              <a:r>
                <a:rPr lang="en-US" sz="1400" dirty="0"/>
                <a:t>Legal Agreement</a:t>
              </a:r>
            </a:p>
          </p:txBody>
        </p:sp>
        <p:cxnSp>
          <p:nvCxnSpPr>
            <p:cNvPr id="10" name="Straight Connector 9">
              <a:extLst>
                <a:ext uri="{FF2B5EF4-FFF2-40B4-BE49-F238E27FC236}">
                  <a16:creationId xmlns:a16="http://schemas.microsoft.com/office/drawing/2014/main" id="{0E930AD9-814F-7F39-8AA8-FD3591B97820}"/>
                </a:ext>
              </a:extLst>
            </p:cNvPr>
            <p:cNvCxnSpPr>
              <a:cxnSpLocks/>
            </p:cNvCxnSpPr>
            <p:nvPr/>
          </p:nvCxnSpPr>
          <p:spPr>
            <a:xfrm>
              <a:off x="2180377" y="3585172"/>
              <a:ext cx="717034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AD53BD4-7E05-86D1-71E6-EBDD45B76DE5}"/>
                </a:ext>
              </a:extLst>
            </p:cNvPr>
            <p:cNvCxnSpPr>
              <a:cxnSpLocks/>
              <a:stCxn id="6" idx="2"/>
            </p:cNvCxnSpPr>
            <p:nvPr/>
          </p:nvCxnSpPr>
          <p:spPr>
            <a:xfrm>
              <a:off x="5748951" y="2994436"/>
              <a:ext cx="0" cy="59073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83D3668-278B-F6FD-0390-A368A182363F}"/>
                </a:ext>
              </a:extLst>
            </p:cNvPr>
            <p:cNvCxnSpPr>
              <a:cxnSpLocks/>
              <a:endCxn id="17" idx="0"/>
            </p:cNvCxnSpPr>
            <p:nvPr/>
          </p:nvCxnSpPr>
          <p:spPr>
            <a:xfrm>
              <a:off x="2180376" y="3585172"/>
              <a:ext cx="1" cy="700133"/>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E1CE2D2-BDED-CC1F-F255-85570053992D}"/>
                </a:ext>
              </a:extLst>
            </p:cNvPr>
            <p:cNvCxnSpPr/>
            <p:nvPr/>
          </p:nvCxnSpPr>
          <p:spPr>
            <a:xfrm>
              <a:off x="4570491" y="3585171"/>
              <a:ext cx="0" cy="7001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239676C-5F73-5007-FD0B-27652BD20DD9}"/>
                </a:ext>
              </a:extLst>
            </p:cNvPr>
            <p:cNvCxnSpPr/>
            <p:nvPr/>
          </p:nvCxnSpPr>
          <p:spPr>
            <a:xfrm>
              <a:off x="6974941" y="3581400"/>
              <a:ext cx="0" cy="7001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D5AD265-3690-5DB9-F815-65D390558F8A}"/>
                </a:ext>
              </a:extLst>
            </p:cNvPr>
            <p:cNvCxnSpPr/>
            <p:nvPr/>
          </p:nvCxnSpPr>
          <p:spPr>
            <a:xfrm>
              <a:off x="9350720" y="3588192"/>
              <a:ext cx="0" cy="700132"/>
            </a:xfrm>
            <a:prstGeom prst="line">
              <a:avLst/>
            </a:prstGeom>
          </p:spPr>
          <p:style>
            <a:lnRef idx="1">
              <a:schemeClr val="accent1"/>
            </a:lnRef>
            <a:fillRef idx="0">
              <a:schemeClr val="accent1"/>
            </a:fillRef>
            <a:effectRef idx="0">
              <a:schemeClr val="accent1"/>
            </a:effectRef>
            <a:fontRef idx="minor">
              <a:schemeClr val="tx1"/>
            </a:fontRef>
          </p:style>
        </p:cxnSp>
      </p:grpSp>
      <p:pic>
        <p:nvPicPr>
          <p:cNvPr id="27" name="Picture 26">
            <a:extLst>
              <a:ext uri="{FF2B5EF4-FFF2-40B4-BE49-F238E27FC236}">
                <a16:creationId xmlns:a16="http://schemas.microsoft.com/office/drawing/2014/main" id="{2AF63119-8D31-0D74-FE42-BC96D35C7A8D}"/>
              </a:ext>
            </a:extLst>
          </p:cNvPr>
          <p:cNvPicPr>
            <a:picLocks noChangeAspect="1"/>
          </p:cNvPicPr>
          <p:nvPr/>
        </p:nvPicPr>
        <p:blipFill>
          <a:blip r:embed="rId2"/>
          <a:stretch>
            <a:fillRect/>
          </a:stretch>
        </p:blipFill>
        <p:spPr>
          <a:xfrm rot="1364711">
            <a:off x="9755353" y="-1191170"/>
            <a:ext cx="1163807" cy="1078810"/>
          </a:xfrm>
          <a:prstGeom prst="rect">
            <a:avLst/>
          </a:prstGeom>
        </p:spPr>
      </p:pic>
    </p:spTree>
    <p:extLst>
      <p:ext uri="{BB962C8B-B14F-4D97-AF65-F5344CB8AC3E}">
        <p14:creationId xmlns:p14="http://schemas.microsoft.com/office/powerpoint/2010/main" val="28963356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6916" y="439389"/>
            <a:ext cx="7572705" cy="1386239"/>
          </a:xfrm>
        </p:spPr>
        <p:txBody>
          <a:bodyPr>
            <a:normAutofit fontScale="90000"/>
          </a:bodyPr>
          <a:lstStyle/>
          <a:p>
            <a:pPr algn="ctr"/>
            <a:br>
              <a:rPr lang="en-ZA" sz="3600" b="1" dirty="0">
                <a:latin typeface="Arial" panose="020B0604020202020204" pitchFamily="34" charset="0"/>
                <a:cs typeface="Arial" panose="020B0604020202020204" pitchFamily="34" charset="0"/>
              </a:rPr>
            </a:br>
            <a:br>
              <a:rPr lang="en-ZA" sz="3600" b="1" dirty="0">
                <a:latin typeface="Arial" panose="020B0604020202020204" pitchFamily="34" charset="0"/>
                <a:cs typeface="Arial" panose="020B0604020202020204" pitchFamily="34" charset="0"/>
              </a:rPr>
            </a:br>
            <a:br>
              <a:rPr lang="en-ZA" sz="3600" b="1" dirty="0">
                <a:latin typeface="Arial" panose="020B0604020202020204" pitchFamily="34" charset="0"/>
                <a:cs typeface="Arial" panose="020B0604020202020204" pitchFamily="34" charset="0"/>
              </a:rPr>
            </a:br>
            <a:r>
              <a:rPr lang="en-ZA" sz="3600" b="1" dirty="0">
                <a:latin typeface="Arial" panose="020B0604020202020204" pitchFamily="34" charset="0"/>
                <a:cs typeface="Arial" panose="020B0604020202020204" pitchFamily="34" charset="0"/>
              </a:rPr>
              <a:t>Project Implementation Scope and Methodology </a:t>
            </a:r>
            <a:br>
              <a:rPr lang="en-ZA" sz="3600" b="1" dirty="0">
                <a:latin typeface="Arial" panose="020B0604020202020204" pitchFamily="34" charset="0"/>
                <a:cs typeface="Arial" panose="020B0604020202020204" pitchFamily="34" charset="0"/>
              </a:rPr>
            </a:br>
            <a:r>
              <a:rPr lang="en-ZA" sz="1800" b="1" dirty="0">
                <a:latin typeface="Arial" panose="020B0604020202020204" pitchFamily="34" charset="0"/>
                <a:cs typeface="Arial" panose="020B0604020202020204" pitchFamily="34" charset="0"/>
              </a:rPr>
              <a:t>(June 2023 – June 2024) </a:t>
            </a:r>
            <a:br>
              <a:rPr lang="en-ZA" sz="1800" b="1" dirty="0">
                <a:latin typeface="Arial" panose="020B0604020202020204" pitchFamily="34" charset="0"/>
                <a:cs typeface="Arial" panose="020B0604020202020204" pitchFamily="34" charset="0"/>
              </a:rPr>
            </a:br>
            <a:endParaRPr lang="en-ZA" sz="1800" b="1" dirty="0"/>
          </a:p>
        </p:txBody>
      </p:sp>
      <p:sp>
        <p:nvSpPr>
          <p:cNvPr id="3" name="Content Placeholder 2"/>
          <p:cNvSpPr>
            <a:spLocks noGrp="1"/>
          </p:cNvSpPr>
          <p:nvPr>
            <p:ph idx="1"/>
          </p:nvPr>
        </p:nvSpPr>
        <p:spPr>
          <a:xfrm>
            <a:off x="1270001" y="2265013"/>
            <a:ext cx="7572705" cy="3911950"/>
          </a:xfrm>
        </p:spPr>
        <p:txBody>
          <a:bodyPr>
            <a:normAutofit fontScale="85000" lnSpcReduction="20000"/>
          </a:bodyPr>
          <a:lstStyle/>
          <a:p>
            <a:r>
              <a:rPr lang="en-GB" dirty="0">
                <a:solidFill>
                  <a:schemeClr val="accent6">
                    <a:lumMod val="50000"/>
                  </a:schemeClr>
                </a:solidFill>
              </a:rPr>
              <a:t>SADC </a:t>
            </a:r>
            <a:r>
              <a:rPr lang="en-GB" dirty="0">
                <a:solidFill>
                  <a:schemeClr val="accent6">
                    <a:lumMod val="50000"/>
                  </a:schemeClr>
                </a:solidFill>
                <a:effectLst/>
                <a:ea typeface="Arial" panose="020B0604020202020204" pitchFamily="34" charset="0"/>
                <a:cs typeface="Times New Roman" panose="02020603050405020304" pitchFamily="18" charset="0"/>
              </a:rPr>
              <a:t>commissioned consultancy </a:t>
            </a:r>
          </a:p>
          <a:p>
            <a:pPr marL="0" indent="0" algn="ctr">
              <a:buNone/>
            </a:pPr>
            <a:r>
              <a:rPr lang="en-GB" i="1" dirty="0">
                <a:solidFill>
                  <a:schemeClr val="accent6">
                    <a:lumMod val="50000"/>
                  </a:schemeClr>
                </a:solidFill>
                <a:ea typeface="Arial" panose="020B0604020202020204" pitchFamily="34" charset="0"/>
                <a:cs typeface="Times New Roman" panose="02020603050405020304" pitchFamily="18" charset="0"/>
              </a:rPr>
              <a:t>‘to design and deliver a standard framework for monitoring and evaluating the impact of public procurement decisions on broader governmental policy objectives</a:t>
            </a:r>
            <a:r>
              <a:rPr lang="en-GB" i="1" dirty="0">
                <a:solidFill>
                  <a:schemeClr val="accent6">
                    <a:lumMod val="50000"/>
                  </a:schemeClr>
                </a:solidFill>
                <a:effectLst/>
                <a:ea typeface="Arial" panose="020B0604020202020204" pitchFamily="34" charset="0"/>
                <a:cs typeface="Times New Roman" panose="02020603050405020304" pitchFamily="18" charset="0"/>
              </a:rPr>
              <a:t>’</a:t>
            </a:r>
            <a:endParaRPr lang="en-GB" dirty="0"/>
          </a:p>
          <a:p>
            <a:pPr marL="461963" indent="-461963">
              <a:buFont typeface="+mj-lt"/>
              <a:buAutoNum type="arabicPeriod"/>
            </a:pPr>
            <a:r>
              <a:rPr lang="en-US" sz="2400" b="1" dirty="0"/>
              <a:t>Development of Public Procurement umbrella M&amp;E Framework </a:t>
            </a:r>
            <a:r>
              <a:rPr lang="en-US" sz="2000" dirty="0"/>
              <a:t>(1 int. consultant)</a:t>
            </a:r>
          </a:p>
          <a:p>
            <a:pPr marL="919163" lvl="1" indent="-461963">
              <a:buFont typeface="Wingdings" panose="05000000000000000000" pitchFamily="2" charset="2"/>
              <a:buChar char="Ø"/>
            </a:pPr>
            <a:r>
              <a:rPr lang="en-US" dirty="0"/>
              <a:t>Take stock in beneficiary countries </a:t>
            </a:r>
          </a:p>
          <a:p>
            <a:pPr marL="919163" lvl="1" indent="-461963">
              <a:buFont typeface="Wingdings" panose="05000000000000000000" pitchFamily="2" charset="2"/>
              <a:buChar char="Ø"/>
            </a:pPr>
            <a:r>
              <a:rPr lang="en-US" dirty="0"/>
              <a:t>Identify procurement policy, performance, and compliance indicators</a:t>
            </a:r>
          </a:p>
          <a:p>
            <a:pPr marL="919163" lvl="1" indent="-461963">
              <a:buFont typeface="Wingdings" panose="05000000000000000000" pitchFamily="2" charset="2"/>
              <a:buChar char="Ø"/>
            </a:pPr>
            <a:r>
              <a:rPr lang="en-US" dirty="0"/>
              <a:t>Develop M&amp;E framework including mechanism for data collection, verification, and reporting function</a:t>
            </a:r>
            <a:endParaRPr lang="en-US" dirty="0">
              <a:highlight>
                <a:srgbClr val="FFFF00"/>
              </a:highlight>
            </a:endParaRPr>
          </a:p>
          <a:p>
            <a:pPr marL="919163" lvl="1" indent="-461963">
              <a:buFont typeface="Wingdings" panose="05000000000000000000" pitchFamily="2" charset="2"/>
              <a:buChar char="Ø"/>
            </a:pPr>
            <a:r>
              <a:rPr lang="en-US" dirty="0"/>
              <a:t>Develop guidance note/manual</a:t>
            </a:r>
          </a:p>
          <a:p>
            <a:pPr marL="919163" lvl="1" indent="-461963">
              <a:buFont typeface="Wingdings" panose="05000000000000000000" pitchFamily="2" charset="2"/>
              <a:buChar char="Ø"/>
            </a:pPr>
            <a:r>
              <a:rPr lang="en-US" dirty="0"/>
              <a:t>Provide training to procurement regulatory authorities of 4 beneficiary countries</a:t>
            </a:r>
          </a:p>
          <a:p>
            <a:pPr marL="914400" lvl="2" indent="0">
              <a:buNone/>
            </a:pPr>
            <a:endParaRPr lang="en-GB"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BA586C36-E446-03F1-BE2E-AC085CDE3147}"/>
              </a:ext>
            </a:extLst>
          </p:cNvPr>
          <p:cNvPicPr>
            <a:picLocks noChangeAspect="1"/>
          </p:cNvPicPr>
          <p:nvPr/>
        </p:nvPicPr>
        <p:blipFill>
          <a:blip r:embed="rId2"/>
          <a:stretch>
            <a:fillRect/>
          </a:stretch>
        </p:blipFill>
        <p:spPr>
          <a:xfrm rot="1354403">
            <a:off x="9922613" y="-1286413"/>
            <a:ext cx="1184869" cy="1101179"/>
          </a:xfrm>
          <a:prstGeom prst="rect">
            <a:avLst/>
          </a:prstGeom>
        </p:spPr>
      </p:pic>
      <p:pic>
        <p:nvPicPr>
          <p:cNvPr id="5" name="Picture 2">
            <a:extLst>
              <a:ext uri="{FF2B5EF4-FFF2-40B4-BE49-F238E27FC236}">
                <a16:creationId xmlns:a16="http://schemas.microsoft.com/office/drawing/2014/main" id="{E2043453-59E6-2B17-48D2-F5B632FDBA6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6256" y="2"/>
            <a:ext cx="2267744" cy="10633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86405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0033" y="383414"/>
            <a:ext cx="7375319" cy="1245386"/>
          </a:xfrm>
        </p:spPr>
        <p:txBody>
          <a:bodyPr>
            <a:normAutofit fontScale="90000"/>
          </a:bodyPr>
          <a:lstStyle/>
          <a:p>
            <a:pPr algn="ctr"/>
            <a:br>
              <a:rPr lang="en-ZA" sz="3600" b="1" dirty="0">
                <a:latin typeface="Arial" panose="020B0604020202020204" pitchFamily="34" charset="0"/>
                <a:cs typeface="Arial" panose="020B0604020202020204" pitchFamily="34" charset="0"/>
              </a:rPr>
            </a:br>
            <a:br>
              <a:rPr lang="en-ZA" sz="3600" b="1" dirty="0">
                <a:latin typeface="Arial" panose="020B0604020202020204" pitchFamily="34" charset="0"/>
                <a:cs typeface="Arial" panose="020B0604020202020204" pitchFamily="34" charset="0"/>
              </a:rPr>
            </a:br>
            <a:br>
              <a:rPr lang="en-ZA" sz="3600" b="1" dirty="0">
                <a:latin typeface="Arial" panose="020B0604020202020204" pitchFamily="34" charset="0"/>
                <a:cs typeface="Arial" panose="020B0604020202020204" pitchFamily="34" charset="0"/>
              </a:rPr>
            </a:br>
            <a:br>
              <a:rPr lang="en-ZA" sz="3600" b="1" dirty="0">
                <a:latin typeface="Arial" panose="020B0604020202020204" pitchFamily="34" charset="0"/>
                <a:cs typeface="Arial" panose="020B0604020202020204" pitchFamily="34" charset="0"/>
              </a:rPr>
            </a:br>
            <a:r>
              <a:rPr lang="en-ZA" sz="3100" b="1" dirty="0">
                <a:latin typeface="Arial" panose="020B0604020202020204" pitchFamily="34" charset="0"/>
                <a:cs typeface="Arial" panose="020B0604020202020204" pitchFamily="34" charset="0"/>
              </a:rPr>
              <a:t>Project Implementation Scope and Methodology</a:t>
            </a:r>
            <a:br>
              <a:rPr lang="en-ZA" sz="3600" b="1" dirty="0">
                <a:latin typeface="Arial" panose="020B0604020202020204" pitchFamily="34" charset="0"/>
                <a:cs typeface="Arial" panose="020B0604020202020204" pitchFamily="34" charset="0"/>
              </a:rPr>
            </a:br>
            <a:r>
              <a:rPr lang="en-ZA" sz="2200" b="1" dirty="0">
                <a:latin typeface="Arial" panose="020B0604020202020204" pitchFamily="34" charset="0"/>
                <a:cs typeface="Arial" panose="020B0604020202020204" pitchFamily="34" charset="0"/>
              </a:rPr>
              <a:t>(June 2023 – June 2024) </a:t>
            </a:r>
            <a:br>
              <a:rPr lang="en-ZA" sz="2200" b="1" dirty="0">
                <a:latin typeface="Arial" panose="020B0604020202020204" pitchFamily="34" charset="0"/>
                <a:cs typeface="Arial" panose="020B0604020202020204" pitchFamily="34" charset="0"/>
              </a:rPr>
            </a:br>
            <a:br>
              <a:rPr lang="en-ZA" sz="3600" b="1" dirty="0">
                <a:latin typeface="Arial" panose="020B0604020202020204" pitchFamily="34" charset="0"/>
                <a:cs typeface="Arial" panose="020B0604020202020204" pitchFamily="34" charset="0"/>
              </a:rPr>
            </a:br>
            <a:endParaRPr lang="en-ZA" sz="3600" b="1" dirty="0"/>
          </a:p>
        </p:txBody>
      </p:sp>
      <p:sp>
        <p:nvSpPr>
          <p:cNvPr id="3" name="Content Placeholder 2"/>
          <p:cNvSpPr>
            <a:spLocks noGrp="1"/>
          </p:cNvSpPr>
          <p:nvPr>
            <p:ph idx="1"/>
          </p:nvPr>
        </p:nvSpPr>
        <p:spPr>
          <a:xfrm>
            <a:off x="1656080" y="1628802"/>
            <a:ext cx="6859270" cy="4548163"/>
          </a:xfrm>
        </p:spPr>
        <p:txBody>
          <a:bodyPr>
            <a:normAutofit fontScale="92500"/>
          </a:bodyPr>
          <a:lstStyle/>
          <a:p>
            <a:pPr marL="0" indent="0">
              <a:buNone/>
            </a:pPr>
            <a:r>
              <a:rPr lang="en-GB" dirty="0"/>
              <a:t>    </a:t>
            </a:r>
            <a:endParaRPr lang="en-GB" dirty="0">
              <a:latin typeface="Arial" panose="020B0604020202020204" pitchFamily="34" charset="0"/>
              <a:cs typeface="Arial" panose="020B0604020202020204" pitchFamily="34" charset="0"/>
            </a:endParaRPr>
          </a:p>
          <a:p>
            <a:pPr marL="461963" indent="-461963">
              <a:buFont typeface="+mj-lt"/>
              <a:buAutoNum type="arabicPeriod" startAt="2"/>
            </a:pPr>
            <a:r>
              <a:rPr lang="en-US" sz="2400" b="1" dirty="0"/>
              <a:t>Customization of 4 country-specific M&amp;E Frameworks </a:t>
            </a:r>
            <a:r>
              <a:rPr lang="en-US" sz="2000" dirty="0"/>
              <a:t>(4 national consultants)</a:t>
            </a:r>
          </a:p>
          <a:p>
            <a:pPr marL="919163" lvl="1" indent="-461963">
              <a:buFont typeface="Wingdings" panose="05000000000000000000" pitchFamily="2" charset="2"/>
              <a:buChar char="Ø"/>
            </a:pPr>
            <a:r>
              <a:rPr lang="en-US" dirty="0"/>
              <a:t>Customize procurement policy, performance, and compliance indicators</a:t>
            </a:r>
          </a:p>
          <a:p>
            <a:pPr marL="919163" lvl="1" indent="-461963">
              <a:buFont typeface="Wingdings" panose="05000000000000000000" pitchFamily="2" charset="2"/>
              <a:buChar char="Ø"/>
            </a:pPr>
            <a:r>
              <a:rPr lang="en-US" dirty="0"/>
              <a:t>Customize M&amp;E guidance notes/manuals and tools for data collection, verification, and reporting</a:t>
            </a:r>
          </a:p>
          <a:p>
            <a:pPr marL="919163" lvl="1" indent="-461963">
              <a:buFont typeface="Wingdings" panose="05000000000000000000" pitchFamily="2" charset="2"/>
              <a:buChar char="Ø"/>
            </a:pPr>
            <a:r>
              <a:rPr lang="en-US" dirty="0"/>
              <a:t>Provide training to procuring entities.</a:t>
            </a:r>
          </a:p>
          <a:p>
            <a:pPr marL="457200" lvl="1" indent="0">
              <a:buNone/>
            </a:pPr>
            <a:endParaRPr lang="en-US" dirty="0"/>
          </a:p>
          <a:p>
            <a:pPr marL="461963" indent="-461963">
              <a:buFont typeface="+mj-lt"/>
              <a:buAutoNum type="arabicPeriod" startAt="3"/>
            </a:pPr>
            <a:r>
              <a:rPr lang="en-US" sz="2400" b="1" dirty="0"/>
              <a:t>Project Management Support</a:t>
            </a:r>
          </a:p>
          <a:p>
            <a:pPr marL="919163" lvl="1" indent="-461963">
              <a:buFont typeface="Wingdings" panose="05000000000000000000" pitchFamily="2" charset="2"/>
              <a:buChar char="Ø"/>
            </a:pPr>
            <a:r>
              <a:rPr lang="en-US" dirty="0"/>
              <a:t>SADC</a:t>
            </a:r>
          </a:p>
          <a:p>
            <a:pPr marL="919163" lvl="1" indent="-461963">
              <a:buFont typeface="Wingdings" panose="05000000000000000000" pitchFamily="2" charset="2"/>
              <a:buChar char="Ø"/>
            </a:pPr>
            <a:r>
              <a:rPr lang="en-US" dirty="0"/>
              <a:t>World Bank (supervision)</a:t>
            </a:r>
          </a:p>
          <a:p>
            <a:pPr marL="457200" lvl="1" indent="0">
              <a:buNone/>
            </a:pPr>
            <a:endParaRPr lang="en-US" dirty="0"/>
          </a:p>
          <a:p>
            <a:pPr marL="914400" lvl="2" indent="0">
              <a:buNone/>
            </a:pPr>
            <a:endParaRPr lang="en-ZA" dirty="0"/>
          </a:p>
          <a:p>
            <a:pPr marL="914400" lvl="2" indent="0">
              <a:buNone/>
            </a:pPr>
            <a:endParaRPr lang="en-GB" dirty="0"/>
          </a:p>
          <a:p>
            <a:endParaRPr lang="en-GB" dirty="0"/>
          </a:p>
        </p:txBody>
      </p:sp>
      <p:pic>
        <p:nvPicPr>
          <p:cNvPr id="4" name="Picture 3">
            <a:extLst>
              <a:ext uri="{FF2B5EF4-FFF2-40B4-BE49-F238E27FC236}">
                <a16:creationId xmlns:a16="http://schemas.microsoft.com/office/drawing/2014/main" id="{1CD7D559-8DA5-884B-D9CF-C755CFE9216A}"/>
              </a:ext>
            </a:extLst>
          </p:cNvPr>
          <p:cNvPicPr>
            <a:picLocks noChangeAspect="1"/>
          </p:cNvPicPr>
          <p:nvPr/>
        </p:nvPicPr>
        <p:blipFill>
          <a:blip r:embed="rId2"/>
          <a:stretch>
            <a:fillRect/>
          </a:stretch>
        </p:blipFill>
        <p:spPr>
          <a:xfrm rot="1354403">
            <a:off x="9803742" y="-1286414"/>
            <a:ext cx="1184869" cy="1101179"/>
          </a:xfrm>
          <a:prstGeom prst="rect">
            <a:avLst/>
          </a:prstGeom>
        </p:spPr>
      </p:pic>
      <p:pic>
        <p:nvPicPr>
          <p:cNvPr id="5" name="Picture 2">
            <a:extLst>
              <a:ext uri="{FF2B5EF4-FFF2-40B4-BE49-F238E27FC236}">
                <a16:creationId xmlns:a16="http://schemas.microsoft.com/office/drawing/2014/main" id="{6258C011-9FAE-394C-A72B-7B58B83FBA6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6256" y="1"/>
            <a:ext cx="2267744" cy="980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8185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407690"/>
          </a:xfrm>
        </p:spPr>
        <p:txBody>
          <a:bodyPr>
            <a:normAutofit/>
          </a:bodyPr>
          <a:lstStyle/>
          <a:p>
            <a:pPr algn="ctr"/>
            <a:r>
              <a:rPr lang="en-US" b="1" dirty="0"/>
              <a:t>	Project Progress Status </a:t>
            </a:r>
          </a:p>
        </p:txBody>
      </p:sp>
      <p:sp>
        <p:nvSpPr>
          <p:cNvPr id="3" name="Content Placeholder 2"/>
          <p:cNvSpPr>
            <a:spLocks noGrp="1"/>
          </p:cNvSpPr>
          <p:nvPr>
            <p:ph idx="1"/>
          </p:nvPr>
        </p:nvSpPr>
        <p:spPr>
          <a:xfrm>
            <a:off x="1033780" y="1432562"/>
            <a:ext cx="7886700" cy="4744403"/>
          </a:xfrm>
        </p:spPr>
        <p:txBody>
          <a:bodyPr>
            <a:normAutofit fontScale="25000" lnSpcReduction="20000"/>
          </a:bodyPr>
          <a:lstStyle/>
          <a:p>
            <a:pPr lvl="1" algn="just">
              <a:buFont typeface="Wingdings" panose="05000000000000000000" pitchFamily="2" charset="2"/>
              <a:buChar char="Ø"/>
            </a:pPr>
            <a:r>
              <a:rPr lang="en-US" sz="9600" b="1" dirty="0"/>
              <a:t> January 2024 - </a:t>
            </a:r>
            <a:r>
              <a:rPr lang="en-US" sz="9600" dirty="0"/>
              <a:t>The Public Procurement Umbrella M&amp;E Framework successfully developed with 484 KPI’s.</a:t>
            </a:r>
          </a:p>
          <a:p>
            <a:pPr lvl="3" algn="just"/>
            <a:r>
              <a:rPr lang="en-US" sz="9000" dirty="0"/>
              <a:t>In </a:t>
            </a:r>
            <a:r>
              <a:rPr lang="en-US" sz="9000" b="1" dirty="0"/>
              <a:t>February 2024 </a:t>
            </a:r>
            <a:r>
              <a:rPr lang="en-US" sz="9000" dirty="0"/>
              <a:t>review workshop in Johannesburg – South Africa to review the key indicators by the beneficiary MS. </a:t>
            </a:r>
          </a:p>
          <a:p>
            <a:pPr lvl="3" algn="just"/>
            <a:r>
              <a:rPr lang="en-US" sz="9000" dirty="0"/>
              <a:t>In </a:t>
            </a:r>
            <a:r>
              <a:rPr lang="en-US" sz="9000" b="1" dirty="0"/>
              <a:t>April 2024 </a:t>
            </a:r>
            <a:r>
              <a:rPr lang="en-US" sz="9000" dirty="0"/>
              <a:t>the countries met again in Windhoek – Namibia for further review and validation of the indicators, and to discuss the customization and operationalization of the framework for the implementation and development in MS.</a:t>
            </a:r>
          </a:p>
          <a:p>
            <a:pPr lvl="1" algn="just">
              <a:buFont typeface="Wingdings" panose="05000000000000000000" pitchFamily="2" charset="2"/>
              <a:buChar char="Ø"/>
            </a:pPr>
            <a:r>
              <a:rPr lang="en-US" sz="9600" b="1" dirty="0"/>
              <a:t> May – June 2024 </a:t>
            </a:r>
            <a:r>
              <a:rPr lang="en-US" sz="9600" dirty="0"/>
              <a:t>– customization of the Public Proc Umbrella M&amp;E Framework begun (200 – 300 KPIs) and successfully completed for Botswana, Eswatini and Namibia with provision of instruments and tools for data collection.</a:t>
            </a:r>
          </a:p>
          <a:p>
            <a:pPr algn="just"/>
            <a:endParaRPr lang="en-US" dirty="0"/>
          </a:p>
        </p:txBody>
      </p:sp>
      <p:pic>
        <p:nvPicPr>
          <p:cNvPr id="4" name="Picture 2">
            <a:extLst>
              <a:ext uri="{FF2B5EF4-FFF2-40B4-BE49-F238E27FC236}">
                <a16:creationId xmlns:a16="http://schemas.microsoft.com/office/drawing/2014/main" id="{65E77DD5-3D9B-24F3-AD34-7D6C14B7FA7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76256" y="1"/>
            <a:ext cx="2267744" cy="908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84135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A8DB45-E65B-3842-87A4-5EC0F1E58F28}"/>
              </a:ext>
            </a:extLst>
          </p:cNvPr>
          <p:cNvSpPr>
            <a:spLocks noGrp="1"/>
          </p:cNvSpPr>
          <p:nvPr>
            <p:ph type="title"/>
          </p:nvPr>
        </p:nvSpPr>
        <p:spPr>
          <a:xfrm>
            <a:off x="628650" y="365126"/>
            <a:ext cx="7886700" cy="1551706"/>
          </a:xfrm>
        </p:spPr>
        <p:txBody>
          <a:bodyPr/>
          <a:lstStyle/>
          <a:p>
            <a:r>
              <a:rPr lang="en-US" b="1" dirty="0"/>
              <a:t>	Project Progress Status.. cont..</a:t>
            </a:r>
            <a:endParaRPr lang="en-US" dirty="0"/>
          </a:p>
        </p:txBody>
      </p:sp>
      <p:sp>
        <p:nvSpPr>
          <p:cNvPr id="3" name="Content Placeholder 2">
            <a:extLst>
              <a:ext uri="{FF2B5EF4-FFF2-40B4-BE49-F238E27FC236}">
                <a16:creationId xmlns:a16="http://schemas.microsoft.com/office/drawing/2014/main" id="{A9874568-3403-DE10-7134-9C378606E557}"/>
              </a:ext>
            </a:extLst>
          </p:cNvPr>
          <p:cNvSpPr>
            <a:spLocks noGrp="1"/>
          </p:cNvSpPr>
          <p:nvPr>
            <p:ph idx="1"/>
          </p:nvPr>
        </p:nvSpPr>
        <p:spPr/>
        <p:txBody>
          <a:bodyPr>
            <a:normAutofit fontScale="92500" lnSpcReduction="20000"/>
          </a:bodyPr>
          <a:lstStyle/>
          <a:p>
            <a:pPr marL="914400" lvl="2" indent="0">
              <a:buNone/>
            </a:pPr>
            <a:r>
              <a:rPr lang="en-US" sz="2800" b="1" dirty="0"/>
              <a:t>CAPACITY BUILDING:</a:t>
            </a:r>
          </a:p>
          <a:p>
            <a:pPr lvl="2"/>
            <a:r>
              <a:rPr lang="en-US" sz="2800" b="1" dirty="0"/>
              <a:t>In June 2024 </a:t>
            </a:r>
            <a:r>
              <a:rPr lang="en-US" sz="2800" dirty="0"/>
              <a:t>– </a:t>
            </a:r>
            <a:endParaRPr lang="en-US" dirty="0"/>
          </a:p>
          <a:p>
            <a:pPr lvl="2">
              <a:buFont typeface="Wingdings" panose="05000000000000000000" pitchFamily="2" charset="2"/>
              <a:buChar char="Ø"/>
            </a:pPr>
            <a:r>
              <a:rPr lang="en-US" dirty="0"/>
              <a:t>Training of PEs  and Stakeholders of the 4 beneficiary MS on the use of the Framework. </a:t>
            </a:r>
          </a:p>
          <a:p>
            <a:pPr lvl="2">
              <a:buFont typeface="Wingdings" panose="05000000000000000000" pitchFamily="2" charset="2"/>
              <a:buChar char="Ø"/>
            </a:pPr>
            <a:r>
              <a:rPr lang="en-US" dirty="0"/>
              <a:t>MS held various Stakeholder Workshops to sensitize the Stakeholders and solicit buy-in of the M&amp;E Framework - how it was developed, the data collection tools, and the importance of the framework as well as the data that informs evidence- based advice to the government and the procuring entities.</a:t>
            </a:r>
          </a:p>
          <a:p>
            <a:pPr lvl="2">
              <a:buFont typeface="Wingdings" panose="05000000000000000000" pitchFamily="2" charset="2"/>
              <a:buChar char="Ø"/>
            </a:pPr>
            <a:r>
              <a:rPr lang="en-US" dirty="0"/>
              <a:t>PEs staff trainings on M&amp;E and data analysis in Cape-town  (Lesotho &amp; Namibia).</a:t>
            </a:r>
          </a:p>
          <a:p>
            <a:pPr lvl="2">
              <a:buFont typeface="Wingdings" panose="05000000000000000000" pitchFamily="2" charset="2"/>
              <a:buChar char="Ø"/>
            </a:pPr>
            <a:r>
              <a:rPr lang="en-US" dirty="0"/>
              <a:t>PEs staff  and stakeholder trainings on M&amp;E , data analysis and procurement records in Eswatini and Botswana.</a:t>
            </a:r>
          </a:p>
          <a:p>
            <a:pPr lvl="2">
              <a:buFont typeface="Wingdings" panose="05000000000000000000" pitchFamily="2" charset="2"/>
              <a:buChar char="Ø"/>
            </a:pPr>
            <a:r>
              <a:rPr lang="en-US" dirty="0"/>
              <a:t> MS and </a:t>
            </a:r>
            <a:r>
              <a:rPr lang="en-US"/>
              <a:t>SADC Secretariat </a:t>
            </a:r>
            <a:r>
              <a:rPr lang="en-US" dirty="0"/>
              <a:t>staff’s Study tour on best practice of the implementation of the Proc ME Framework in Rome</a:t>
            </a:r>
            <a:r>
              <a:rPr lang="en-US"/>
              <a:t>, Italy (ANAC).</a:t>
            </a:r>
            <a:endParaRPr lang="en-US" dirty="0"/>
          </a:p>
          <a:p>
            <a:pPr lvl="2">
              <a:buFont typeface="Wingdings" panose="05000000000000000000" pitchFamily="2" charset="2"/>
              <a:buChar char="Ø"/>
            </a:pPr>
            <a:r>
              <a:rPr lang="en-US" dirty="0"/>
              <a:t>SADC Staff (Procurement and M&amp;E officers) on management of WB financed projects.</a:t>
            </a:r>
          </a:p>
          <a:p>
            <a:pPr lvl="2"/>
            <a:endParaRPr lang="en-US" dirty="0"/>
          </a:p>
        </p:txBody>
      </p:sp>
      <p:pic>
        <p:nvPicPr>
          <p:cNvPr id="4" name="Picture 2">
            <a:extLst>
              <a:ext uri="{FF2B5EF4-FFF2-40B4-BE49-F238E27FC236}">
                <a16:creationId xmlns:a16="http://schemas.microsoft.com/office/drawing/2014/main" id="{CA010660-8B63-C821-EBC4-9F6643C1BAE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40" y="1"/>
            <a:ext cx="2411760" cy="980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72266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357C336-0C86-1E5B-1D3D-7C5526B12A80}"/>
              </a:ext>
            </a:extLst>
          </p:cNvPr>
          <p:cNvSpPr>
            <a:spLocks noGrp="1"/>
          </p:cNvSpPr>
          <p:nvPr>
            <p:ph type="title"/>
          </p:nvPr>
        </p:nvSpPr>
        <p:spPr>
          <a:xfrm>
            <a:off x="103864" y="365128"/>
            <a:ext cx="8586912" cy="1325563"/>
          </a:xfrm>
        </p:spPr>
        <p:txBody>
          <a:bodyPr/>
          <a:lstStyle/>
          <a:p>
            <a:pPr algn="ctr"/>
            <a:r>
              <a:rPr lang="en-GB" dirty="0"/>
              <a:t>	</a:t>
            </a:r>
            <a:r>
              <a:rPr lang="en-GB" sz="3600" b="1" dirty="0"/>
              <a:t>Recommendations &amp; Way Forward</a:t>
            </a:r>
          </a:p>
        </p:txBody>
      </p:sp>
      <p:sp>
        <p:nvSpPr>
          <p:cNvPr id="5" name="Content Placeholder 4">
            <a:extLst>
              <a:ext uri="{FF2B5EF4-FFF2-40B4-BE49-F238E27FC236}">
                <a16:creationId xmlns:a16="http://schemas.microsoft.com/office/drawing/2014/main" id="{A31E125B-F877-1D61-BA12-058574E63527}"/>
              </a:ext>
            </a:extLst>
          </p:cNvPr>
          <p:cNvSpPr>
            <a:spLocks noGrp="1"/>
          </p:cNvSpPr>
          <p:nvPr>
            <p:ph idx="1"/>
          </p:nvPr>
        </p:nvSpPr>
        <p:spPr>
          <a:xfrm>
            <a:off x="1536192" y="1470992"/>
            <a:ext cx="7154584" cy="4910337"/>
          </a:xfrm>
        </p:spPr>
        <p:txBody>
          <a:bodyPr>
            <a:normAutofit fontScale="77500" lnSpcReduction="20000"/>
          </a:bodyPr>
          <a:lstStyle/>
          <a:p>
            <a:r>
              <a:rPr lang="en-GB" dirty="0"/>
              <a:t>First stage of implementation crucial (</a:t>
            </a:r>
            <a:r>
              <a:rPr lang="en-GB" dirty="0">
                <a:latin typeface="Calibri" panose="020F0502020204030204" pitchFamily="34" charset="0"/>
                <a:ea typeface="Calibri" panose="020F0502020204030204" pitchFamily="34" charset="0"/>
                <a:cs typeface="Arial" panose="020B0604020202020204" pitchFamily="34" charset="0"/>
              </a:rPr>
              <a:t>For the elements of </a:t>
            </a:r>
            <a:r>
              <a:rPr lang="en-GB" dirty="0" err="1">
                <a:latin typeface="Calibri" panose="020F0502020204030204" pitchFamily="34" charset="0"/>
                <a:ea typeface="Calibri" panose="020F0502020204030204" pitchFamily="34" charset="0"/>
                <a:cs typeface="Arial" panose="020B0604020202020204" pitchFamily="34" charset="0"/>
              </a:rPr>
              <a:t>th</a:t>
            </a:r>
            <a:r>
              <a:rPr lang="en-US" dirty="0">
                <a:latin typeface="Calibri" panose="020F0502020204030204" pitchFamily="34" charset="0"/>
                <a:ea typeface="Calibri" panose="020F0502020204030204" pitchFamily="34" charset="0"/>
                <a:cs typeface="Arial" panose="020B0604020202020204" pitchFamily="34" charset="0"/>
              </a:rPr>
              <a:t>is </a:t>
            </a:r>
            <a:r>
              <a:rPr lang="en-GB" dirty="0">
                <a:latin typeface="Calibri" panose="020F0502020204030204" pitchFamily="34" charset="0"/>
                <a:ea typeface="Calibri" panose="020F0502020204030204" pitchFamily="34" charset="0"/>
                <a:cs typeface="Arial" panose="020B0604020202020204" pitchFamily="34" charset="0"/>
              </a:rPr>
              <a:t>Framework to be implemented successfully, there is need for Member States to own the KPIs, approach, and reporting timelines).</a:t>
            </a:r>
            <a:endParaRPr lang="en-GB" dirty="0"/>
          </a:p>
          <a:p>
            <a:r>
              <a:rPr lang="en-GB" dirty="0"/>
              <a:t>Full implementation will take several years.</a:t>
            </a:r>
          </a:p>
          <a:p>
            <a:r>
              <a:rPr lang="en-GB" dirty="0"/>
              <a:t>Maintain and strengthen the network of collaboration </a:t>
            </a:r>
          </a:p>
          <a:p>
            <a:pPr lvl="1"/>
            <a:r>
              <a:rPr lang="en-GB" dirty="0"/>
              <a:t>Annual workshops, especially for 2025</a:t>
            </a:r>
          </a:p>
          <a:p>
            <a:pPr lvl="1"/>
            <a:r>
              <a:rPr lang="en-GB" dirty="0"/>
              <a:t>Update regularly the national M&amp;E Framework Workbooks</a:t>
            </a:r>
          </a:p>
          <a:p>
            <a:pPr lvl="1"/>
            <a:r>
              <a:rPr lang="en-GB" dirty="0"/>
              <a:t>Online library of resources.</a:t>
            </a:r>
          </a:p>
          <a:p>
            <a:r>
              <a:rPr lang="en-GB" dirty="0"/>
              <a:t>SADC Secretariat and World Bank have crucial role for continued support to MS, Sensitisation regionally and globally.</a:t>
            </a:r>
          </a:p>
          <a:p>
            <a:r>
              <a:rPr lang="en-GB" dirty="0"/>
              <a:t> Rolling-out the Framework to the other Member-states.</a:t>
            </a:r>
          </a:p>
          <a:p>
            <a:r>
              <a:rPr lang="en-GB" dirty="0"/>
              <a:t>National Budget commitments and timelines for the introduction of e-Procurement.</a:t>
            </a:r>
          </a:p>
          <a:p>
            <a:r>
              <a:rPr lang="en-GB" dirty="0"/>
              <a:t>Availability of skilled staff within national authorities.</a:t>
            </a:r>
          </a:p>
          <a:p>
            <a:endParaRPr lang="en-GB" dirty="0"/>
          </a:p>
        </p:txBody>
      </p:sp>
    </p:spTree>
    <p:extLst>
      <p:ext uri="{BB962C8B-B14F-4D97-AF65-F5344CB8AC3E}">
        <p14:creationId xmlns:p14="http://schemas.microsoft.com/office/powerpoint/2010/main" val="3220692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686D9-0930-B43B-DA8A-46E44BF930D3}"/>
              </a:ext>
            </a:extLst>
          </p:cNvPr>
          <p:cNvSpPr>
            <a:spLocks noGrp="1"/>
          </p:cNvSpPr>
          <p:nvPr>
            <p:ph type="title"/>
          </p:nvPr>
        </p:nvSpPr>
        <p:spPr>
          <a:xfrm>
            <a:off x="1331640" y="486772"/>
            <a:ext cx="7022604" cy="1325563"/>
          </a:xfrm>
        </p:spPr>
        <p:txBody>
          <a:bodyPr/>
          <a:lstStyle/>
          <a:p>
            <a:endParaRPr lang="en-US" dirty="0"/>
          </a:p>
        </p:txBody>
      </p:sp>
      <p:sp>
        <p:nvSpPr>
          <p:cNvPr id="3" name="Content Placeholder 2">
            <a:extLst>
              <a:ext uri="{FF2B5EF4-FFF2-40B4-BE49-F238E27FC236}">
                <a16:creationId xmlns:a16="http://schemas.microsoft.com/office/drawing/2014/main" id="{74DA3EA7-4225-ABE7-B5A0-44060B578D4E}"/>
              </a:ext>
            </a:extLst>
          </p:cNvPr>
          <p:cNvSpPr>
            <a:spLocks noGrp="1"/>
          </p:cNvSpPr>
          <p:nvPr>
            <p:ph idx="1"/>
          </p:nvPr>
        </p:nvSpPr>
        <p:spPr>
          <a:xfrm>
            <a:off x="1691680" y="1690689"/>
            <a:ext cx="6823670" cy="4486274"/>
          </a:xfrm>
        </p:spPr>
        <p:txBody>
          <a:bodyPr/>
          <a:lstStyle/>
          <a:p>
            <a:endParaRPr lang="en-US" dirty="0"/>
          </a:p>
        </p:txBody>
      </p:sp>
      <p:pic>
        <p:nvPicPr>
          <p:cNvPr id="1026" name="Picture 2">
            <a:extLst>
              <a:ext uri="{FF2B5EF4-FFF2-40B4-BE49-F238E27FC236}">
                <a16:creationId xmlns:a16="http://schemas.microsoft.com/office/drawing/2014/main" id="{7C612F6A-61C8-1F8C-02F9-1213E9D5F0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332658"/>
            <a:ext cx="7884368" cy="5976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0956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1A754-DA35-6997-1A6D-A72BA2E2AD7C}"/>
              </a:ext>
            </a:extLst>
          </p:cNvPr>
          <p:cNvSpPr>
            <a:spLocks noGrp="1"/>
          </p:cNvSpPr>
          <p:nvPr>
            <p:ph type="title"/>
          </p:nvPr>
        </p:nvSpPr>
        <p:spPr/>
        <p:txBody>
          <a:bodyPr/>
          <a:lstStyle/>
          <a:p>
            <a:pPr algn="ctr"/>
            <a:r>
              <a:rPr lang="en-US" dirty="0"/>
              <a:t>    </a:t>
            </a:r>
            <a:r>
              <a:rPr lang="en-US" b="1" dirty="0"/>
              <a:t>SADC Vision 2050 </a:t>
            </a:r>
          </a:p>
        </p:txBody>
      </p:sp>
      <p:sp>
        <p:nvSpPr>
          <p:cNvPr id="3" name="Content Placeholder 2">
            <a:extLst>
              <a:ext uri="{FF2B5EF4-FFF2-40B4-BE49-F238E27FC236}">
                <a16:creationId xmlns:a16="http://schemas.microsoft.com/office/drawing/2014/main" id="{45D25A5C-C744-8709-AB47-10B2BC4D0E73}"/>
              </a:ext>
            </a:extLst>
          </p:cNvPr>
          <p:cNvSpPr>
            <a:spLocks noGrp="1"/>
          </p:cNvSpPr>
          <p:nvPr>
            <p:ph idx="1"/>
          </p:nvPr>
        </p:nvSpPr>
        <p:spPr/>
        <p:txBody>
          <a:bodyPr>
            <a:normAutofit lnSpcReduction="10000"/>
          </a:bodyPr>
          <a:lstStyle/>
          <a:p>
            <a:pPr lvl="2"/>
            <a:r>
              <a:rPr lang="en-US" b="1" dirty="0"/>
              <a:t>SADC Vision 2050 </a:t>
            </a:r>
            <a:r>
              <a:rPr lang="en-US" dirty="0"/>
              <a:t>is derived from the letter and spirit of SADC’s founding Treaty, which aspires towards a common future and a peaceful, inclusive and industrialized region where all citizens enjoy sustainable economic well being, justice and freedom. </a:t>
            </a:r>
          </a:p>
          <a:p>
            <a:pPr lvl="2">
              <a:buFontTx/>
              <a:buChar char="-"/>
            </a:pPr>
            <a:r>
              <a:rPr lang="en-US" dirty="0"/>
              <a:t>SADC Vision 2050 is expressed in three Pillars (</a:t>
            </a:r>
            <a:r>
              <a:rPr lang="en-US" dirty="0">
                <a:hlinkClick r:id="rId2"/>
              </a:rPr>
              <a:t>www.sadc.int</a:t>
            </a:r>
            <a:r>
              <a:rPr lang="en-US" dirty="0"/>
              <a:t>)</a:t>
            </a:r>
          </a:p>
          <a:p>
            <a:pPr lvl="2">
              <a:buFontTx/>
              <a:buChar char="-"/>
            </a:pPr>
            <a:endParaRPr lang="en-US" dirty="0"/>
          </a:p>
          <a:p>
            <a:pPr lvl="2">
              <a:buFontTx/>
              <a:buChar char="-"/>
            </a:pPr>
            <a:r>
              <a:rPr lang="en-US" b="1" dirty="0"/>
              <a:t>Mission and Objectives of the SADC are to:</a:t>
            </a:r>
          </a:p>
          <a:p>
            <a:pPr lvl="2"/>
            <a:r>
              <a:rPr lang="en-US" dirty="0"/>
              <a:t>Create a conducive environment to foster regional cooperation and integration</a:t>
            </a:r>
          </a:p>
          <a:p>
            <a:pPr lvl="2"/>
            <a:r>
              <a:rPr lang="en-US" dirty="0"/>
              <a:t>Accelerate the mobilization of resources</a:t>
            </a:r>
          </a:p>
          <a:p>
            <a:pPr lvl="2"/>
            <a:r>
              <a:rPr lang="en-US" dirty="0"/>
              <a:t>Improve Implementation of SADC Policies &amp; Programmes</a:t>
            </a:r>
          </a:p>
          <a:p>
            <a:pPr lvl="2"/>
            <a:r>
              <a:rPr lang="en-US" dirty="0"/>
              <a:t>Strengthen Compliance of MS through the implementation of effective compliance monitoring and assurance mechanism to track progress in implementation of SADC Programmes and compliance with its protocols and legal instruments.</a:t>
            </a:r>
          </a:p>
        </p:txBody>
      </p:sp>
    </p:spTree>
    <p:extLst>
      <p:ext uri="{BB962C8B-B14F-4D97-AF65-F5344CB8AC3E}">
        <p14:creationId xmlns:p14="http://schemas.microsoft.com/office/powerpoint/2010/main" val="903100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260649"/>
            <a:ext cx="7702624" cy="1224136"/>
          </a:xfrm>
        </p:spPr>
        <p:txBody>
          <a:bodyPr>
            <a:normAutofit fontScale="90000"/>
          </a:bodyPr>
          <a:lstStyle/>
          <a:p>
            <a:r>
              <a:rPr lang="en-GB" sz="3600" b="1" dirty="0">
                <a:solidFill>
                  <a:schemeClr val="tx2">
                    <a:lumMod val="75000"/>
                  </a:schemeClr>
                </a:solidFill>
              </a:rPr>
              <a:t>Basis for SADC Plans, Monitoring, Evaluation &amp; Reporting Strategies, Policies &amp; Guideline</a:t>
            </a:r>
            <a:r>
              <a:rPr lang="en-GB" sz="3200" b="1" dirty="0">
                <a:solidFill>
                  <a:schemeClr val="tx2">
                    <a:lumMod val="75000"/>
                  </a:schemeClr>
                </a:solidFill>
              </a:rPr>
              <a:t>s</a:t>
            </a:r>
            <a:br>
              <a:rPr lang="en-GB" sz="3200" dirty="0">
                <a:solidFill>
                  <a:schemeClr val="tx2">
                    <a:lumMod val="75000"/>
                  </a:schemeClr>
                </a:solidFill>
              </a:rPr>
            </a:br>
            <a:endParaRPr lang="en-ZA" sz="3200" dirty="0"/>
          </a:p>
        </p:txBody>
      </p:sp>
      <p:sp>
        <p:nvSpPr>
          <p:cNvPr id="3" name="Subtitle 2"/>
          <p:cNvSpPr>
            <a:spLocks noGrp="1"/>
          </p:cNvSpPr>
          <p:nvPr>
            <p:ph type="subTitle" idx="1"/>
          </p:nvPr>
        </p:nvSpPr>
        <p:spPr>
          <a:xfrm>
            <a:off x="1331640" y="1628802"/>
            <a:ext cx="5400600" cy="4608511"/>
          </a:xfrm>
        </p:spPr>
        <p:txBody>
          <a:bodyPr>
            <a:normAutofit lnSpcReduction="10000"/>
          </a:bodyPr>
          <a:lstStyle/>
          <a:p>
            <a:endParaRPr lang="en-GB" sz="1500" b="1" dirty="0">
              <a:solidFill>
                <a:srgbClr val="0707D7"/>
              </a:solidFill>
            </a:endParaRPr>
          </a:p>
          <a:p>
            <a:pPr>
              <a:buFont typeface="Wingdings" panose="05000000000000000000" pitchFamily="2" charset="2"/>
              <a:buChar char="q"/>
            </a:pPr>
            <a:r>
              <a:rPr lang="en-GB" sz="1500" b="1" dirty="0">
                <a:solidFill>
                  <a:srgbClr val="0707D7"/>
                </a:solidFill>
              </a:rPr>
              <a:t>The SADC Policy on Strategy Development, Planning, Monitoring &amp; Evaluation (SPME Policy)</a:t>
            </a:r>
            <a:r>
              <a:rPr lang="en-GB" sz="1500" b="1" dirty="0"/>
              <a:t>: </a:t>
            </a:r>
          </a:p>
          <a:p>
            <a:pPr lvl="1" algn="just">
              <a:lnSpc>
                <a:spcPct val="80000"/>
              </a:lnSpc>
              <a:buFont typeface="Wingdings" panose="05000000000000000000" pitchFamily="2" charset="2"/>
              <a:buChar char="§"/>
              <a:defRPr/>
            </a:pPr>
            <a:endParaRPr lang="en-US" sz="1500" dirty="0">
              <a:solidFill>
                <a:prstClr val="black"/>
              </a:solidFill>
              <a:latin typeface="Arial"/>
              <a:ea typeface="Calibri"/>
            </a:endParaRPr>
          </a:p>
          <a:p>
            <a:pPr lvl="1" algn="just">
              <a:lnSpc>
                <a:spcPct val="80000"/>
              </a:lnSpc>
              <a:buFont typeface="Wingdings" panose="05000000000000000000" pitchFamily="2" charset="2"/>
              <a:buChar char="§"/>
              <a:defRPr/>
            </a:pPr>
            <a:r>
              <a:rPr lang="en-US" sz="1500" dirty="0">
                <a:latin typeface="Arial"/>
                <a:ea typeface="Calibri"/>
              </a:rPr>
              <a:t>purpose of the Policy is to: </a:t>
            </a:r>
          </a:p>
          <a:p>
            <a:pPr lvl="1" algn="just">
              <a:lnSpc>
                <a:spcPct val="80000"/>
              </a:lnSpc>
              <a:buFont typeface="Wingdings" panose="05000000000000000000" pitchFamily="2" charset="2"/>
              <a:buChar char="§"/>
              <a:defRPr/>
            </a:pPr>
            <a:endParaRPr lang="en-US" sz="1500" i="1" dirty="0">
              <a:latin typeface="Arial"/>
              <a:ea typeface="Calibri"/>
            </a:endParaRPr>
          </a:p>
          <a:p>
            <a:pPr marL="1023938" lvl="3" indent="-341313" algn="just">
              <a:lnSpc>
                <a:spcPct val="80000"/>
              </a:lnSpc>
              <a:buFont typeface="Wingdings" panose="05000000000000000000" pitchFamily="2" charset="2"/>
              <a:buChar char="§"/>
              <a:defRPr/>
            </a:pPr>
            <a:r>
              <a:rPr lang="en-US" sz="1500" i="1" dirty="0">
                <a:latin typeface="Arial"/>
                <a:ea typeface="Calibri"/>
              </a:rPr>
              <a:t>strengthen SADC’s decision-making process regarding:</a:t>
            </a:r>
          </a:p>
          <a:p>
            <a:pPr marL="1441450" lvl="2" indent="-285750" algn="just">
              <a:lnSpc>
                <a:spcPct val="80000"/>
              </a:lnSpc>
              <a:defRPr/>
            </a:pPr>
            <a:r>
              <a:rPr lang="en-US" sz="1500" i="1" dirty="0">
                <a:latin typeface="Arial"/>
                <a:ea typeface="Calibri"/>
              </a:rPr>
              <a:t>   priority setting</a:t>
            </a:r>
          </a:p>
          <a:p>
            <a:pPr marL="1441450" lvl="2" indent="-285750" algn="just">
              <a:lnSpc>
                <a:spcPct val="80000"/>
              </a:lnSpc>
              <a:defRPr/>
            </a:pPr>
            <a:r>
              <a:rPr lang="en-US" sz="1500" i="1" dirty="0">
                <a:latin typeface="Arial"/>
                <a:ea typeface="Calibri"/>
              </a:rPr>
              <a:t>   resource allocation </a:t>
            </a:r>
          </a:p>
          <a:p>
            <a:pPr marL="1441450" lvl="2" indent="-285750" algn="just">
              <a:lnSpc>
                <a:spcPct val="80000"/>
              </a:lnSpc>
              <a:defRPr/>
            </a:pPr>
            <a:r>
              <a:rPr lang="en-US" sz="1500" i="1" dirty="0">
                <a:latin typeface="Arial"/>
                <a:ea typeface="Calibri"/>
              </a:rPr>
              <a:t>   </a:t>
            </a:r>
            <a:r>
              <a:rPr lang="en-US" sz="1500" i="1" dirty="0" err="1">
                <a:latin typeface="Arial"/>
                <a:ea typeface="Calibri"/>
              </a:rPr>
              <a:t>programme</a:t>
            </a:r>
            <a:r>
              <a:rPr lang="en-US" sz="1500" i="1" dirty="0">
                <a:latin typeface="Arial"/>
                <a:ea typeface="Calibri"/>
              </a:rPr>
              <a:t> management</a:t>
            </a:r>
          </a:p>
          <a:p>
            <a:pPr marL="342900" indent="-342900" algn="just">
              <a:lnSpc>
                <a:spcPct val="80000"/>
              </a:lnSpc>
              <a:buClr>
                <a:srgbClr val="3891A7"/>
              </a:buClr>
              <a:buFont typeface="Wingdings 2"/>
              <a:buChar char=""/>
              <a:defRPr/>
            </a:pPr>
            <a:endParaRPr lang="en-US" sz="1500" i="1" dirty="0">
              <a:latin typeface="Arial"/>
              <a:ea typeface="Calibri"/>
            </a:endParaRPr>
          </a:p>
          <a:p>
            <a:pPr marL="1023938" lvl="2" indent="-341313" algn="just">
              <a:lnSpc>
                <a:spcPct val="80000"/>
              </a:lnSpc>
              <a:buFont typeface="Wingdings" panose="05000000000000000000" pitchFamily="2" charset="2"/>
              <a:buChar char="§"/>
              <a:defRPr/>
            </a:pPr>
            <a:r>
              <a:rPr lang="en-US" sz="1500" i="1" dirty="0">
                <a:latin typeface="Arial"/>
                <a:ea typeface="Calibri"/>
              </a:rPr>
              <a:t>improve performance towards meeting SADC’s  objectives</a:t>
            </a:r>
            <a:endParaRPr lang="en-US" altLang="en-US" sz="1500" dirty="0">
              <a:latin typeface="Arial" charset="0"/>
              <a:cs typeface="Arial" charset="0"/>
            </a:endParaRPr>
          </a:p>
          <a:p>
            <a:pPr>
              <a:buFont typeface="Wingdings" panose="05000000000000000000" pitchFamily="2" charset="2"/>
              <a:buChar char="q"/>
            </a:pPr>
            <a:r>
              <a:rPr lang="en-GB" sz="1500" b="1" dirty="0">
                <a:solidFill>
                  <a:srgbClr val="0707D7"/>
                </a:solidFill>
              </a:rPr>
              <a:t>The SADC Planning Manual and Guidelines</a:t>
            </a:r>
            <a:endParaRPr lang="en-GB" sz="1500" b="1" dirty="0"/>
          </a:p>
          <a:p>
            <a:pPr>
              <a:buFont typeface="Wingdings" panose="05000000000000000000" pitchFamily="2" charset="2"/>
              <a:buChar char="q"/>
            </a:pPr>
            <a:r>
              <a:rPr lang="en-GB" sz="1500" b="1" dirty="0">
                <a:solidFill>
                  <a:srgbClr val="0707D7"/>
                </a:solidFill>
              </a:rPr>
              <a:t>The Resource Mobilisation Strategy &amp; Guidelines</a:t>
            </a:r>
            <a:endParaRPr lang="en-GB" sz="1500" b="1" dirty="0"/>
          </a:p>
          <a:p>
            <a:pPr>
              <a:buFont typeface="Wingdings" panose="05000000000000000000" pitchFamily="2" charset="2"/>
              <a:buChar char="q"/>
            </a:pPr>
            <a:r>
              <a:rPr lang="en-GB" sz="1500" b="1" dirty="0">
                <a:solidFill>
                  <a:srgbClr val="0707D7"/>
                </a:solidFill>
              </a:rPr>
              <a:t>The Budgeting Manual &amp; Guidelines</a:t>
            </a:r>
            <a:endParaRPr lang="en-GB" sz="1500" b="1" dirty="0"/>
          </a:p>
          <a:p>
            <a:pPr>
              <a:buFont typeface="Wingdings" panose="05000000000000000000" pitchFamily="2" charset="2"/>
              <a:buChar char="q"/>
            </a:pPr>
            <a:r>
              <a:rPr lang="en-GB" sz="1500" b="1" dirty="0">
                <a:solidFill>
                  <a:srgbClr val="0707D7"/>
                </a:solidFill>
              </a:rPr>
              <a:t>The Procurement Policy &amp; Guidelines</a:t>
            </a:r>
          </a:p>
          <a:p>
            <a:endParaRPr lang="en-ZA" dirty="0"/>
          </a:p>
        </p:txBody>
      </p:sp>
      <p:pic>
        <p:nvPicPr>
          <p:cNvPr id="4" name="Content Placeholder 9"/>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6948264" y="1628800"/>
            <a:ext cx="1988840" cy="3024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30957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t>	SADC M&amp;E MANDATE</a:t>
            </a:r>
          </a:p>
        </p:txBody>
      </p:sp>
      <p:sp>
        <p:nvSpPr>
          <p:cNvPr id="3" name="Content Placeholder 2"/>
          <p:cNvSpPr>
            <a:spLocks noGrp="1"/>
          </p:cNvSpPr>
          <p:nvPr>
            <p:ph idx="1"/>
          </p:nvPr>
        </p:nvSpPr>
        <p:spPr>
          <a:xfrm>
            <a:off x="1619672" y="1844825"/>
            <a:ext cx="6895678" cy="4332138"/>
          </a:xfrm>
        </p:spPr>
        <p:txBody>
          <a:bodyPr>
            <a:normAutofit fontScale="85000" lnSpcReduction="10000"/>
          </a:bodyPr>
          <a:lstStyle/>
          <a:p>
            <a:pPr algn="just"/>
            <a:r>
              <a:rPr lang="en-ZA" dirty="0"/>
              <a:t>As guided by the SPMER Policy, SADC Secretariat monitors Implementation Plans on the approved Annual Corporate Plans  and record analytical progress towards the achievement of the objectives of SADC  as set out in the Strategic Plans </a:t>
            </a:r>
            <a:r>
              <a:rPr lang="en-ZA" i="1" dirty="0"/>
              <a:t>– </a:t>
            </a:r>
            <a:r>
              <a:rPr lang="en-ZA" b="1" i="1" dirty="0"/>
              <a:t>RISDP, SIPO and other Strategic Policies such as Protocols as </a:t>
            </a:r>
            <a:r>
              <a:rPr lang="en-ZA" dirty="0"/>
              <a:t>agreed by SADC Member States.</a:t>
            </a:r>
          </a:p>
          <a:p>
            <a:pPr algn="just"/>
            <a:r>
              <a:rPr lang="en-ZA" dirty="0"/>
              <a:t>Council Decision 2012, further guides the SADC M&amp;E to use the </a:t>
            </a:r>
            <a:r>
              <a:rPr lang="en-ZA" b="1" dirty="0"/>
              <a:t>Results Based Management Approach (RBM) as a strategic setting, implementation of SADC programmes, M&amp;E, Reporting, Learning and PM</a:t>
            </a:r>
            <a:r>
              <a:rPr lang="en-ZA" dirty="0"/>
              <a:t> through the </a:t>
            </a:r>
            <a:r>
              <a:rPr lang="en-ZA" b="1" dirty="0"/>
              <a:t>Online M&amp;E System</a:t>
            </a:r>
            <a:r>
              <a:rPr lang="en-ZA" dirty="0"/>
              <a:t> as a data collection and analytical tool.</a:t>
            </a:r>
            <a:endParaRPr lang="en-ZA" sz="4000" b="1" dirty="0"/>
          </a:p>
          <a:p>
            <a:endParaRPr lang="en-GB" dirty="0"/>
          </a:p>
        </p:txBody>
      </p:sp>
    </p:spTree>
    <p:extLst>
      <p:ext uri="{BB962C8B-B14F-4D97-AF65-F5344CB8AC3E}">
        <p14:creationId xmlns:p14="http://schemas.microsoft.com/office/powerpoint/2010/main" val="5739900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91680" y="692698"/>
            <a:ext cx="7272808" cy="576063"/>
          </a:xfrm>
        </p:spPr>
        <p:txBody>
          <a:bodyPr>
            <a:normAutofit/>
          </a:bodyPr>
          <a:lstStyle/>
          <a:p>
            <a:r>
              <a:rPr lang="en-GB" sz="2800" b="1" dirty="0">
                <a:solidFill>
                  <a:schemeClr val="tx2">
                    <a:lumMod val="75000"/>
                  </a:schemeClr>
                </a:solidFill>
              </a:rPr>
              <a:t>How We Plan and Monitor: The Results Chain</a:t>
            </a:r>
            <a:endParaRPr lang="en-ZA" sz="2800" b="1" dirty="0"/>
          </a:p>
        </p:txBody>
      </p:sp>
      <p:sp>
        <p:nvSpPr>
          <p:cNvPr id="3" name="Subtitle 2"/>
          <p:cNvSpPr>
            <a:spLocks noGrp="1"/>
          </p:cNvSpPr>
          <p:nvPr>
            <p:ph type="subTitle" idx="1"/>
          </p:nvPr>
        </p:nvSpPr>
        <p:spPr>
          <a:xfrm>
            <a:off x="971601" y="2912171"/>
            <a:ext cx="4608512" cy="3024336"/>
          </a:xfrm>
        </p:spPr>
        <p:txBody>
          <a:bodyPr>
            <a:normAutofit fontScale="55000" lnSpcReduction="20000"/>
          </a:bodyPr>
          <a:lstStyle/>
          <a:p>
            <a:r>
              <a:rPr lang="en-GB" dirty="0">
                <a:solidFill>
                  <a:srgbClr val="000000"/>
                </a:solidFill>
                <a:latin typeface="Arial" panose="020B0604020202020204" pitchFamily="34" charset="0"/>
                <a:cs typeface="Arial" panose="020B0604020202020204" pitchFamily="34" charset="0"/>
              </a:rPr>
              <a:t>Result is a </a:t>
            </a:r>
            <a:r>
              <a:rPr lang="en-GB" b="1" i="1" u="sng" dirty="0">
                <a:solidFill>
                  <a:srgbClr val="000000"/>
                </a:solidFill>
                <a:latin typeface="Arial" panose="020B0604020202020204" pitchFamily="34" charset="0"/>
                <a:cs typeface="Arial" panose="020B0604020202020204" pitchFamily="34" charset="0"/>
              </a:rPr>
              <a:t>describable</a:t>
            </a:r>
            <a:r>
              <a:rPr lang="en-GB" dirty="0">
                <a:solidFill>
                  <a:srgbClr val="000000"/>
                </a:solidFill>
                <a:latin typeface="Arial" panose="020B0604020202020204" pitchFamily="34" charset="0"/>
                <a:cs typeface="Arial" panose="020B0604020202020204" pitchFamily="34" charset="0"/>
              </a:rPr>
              <a:t> or </a:t>
            </a:r>
            <a:r>
              <a:rPr lang="en-GB" b="1" i="1" u="sng" dirty="0">
                <a:solidFill>
                  <a:srgbClr val="000000"/>
                </a:solidFill>
                <a:latin typeface="Arial" panose="020B0604020202020204" pitchFamily="34" charset="0"/>
                <a:cs typeface="Arial" panose="020B0604020202020204" pitchFamily="34" charset="0"/>
              </a:rPr>
              <a:t>measurable</a:t>
            </a:r>
            <a:r>
              <a:rPr lang="en-GB" dirty="0">
                <a:solidFill>
                  <a:srgbClr val="000000"/>
                </a:solidFill>
                <a:latin typeface="Arial" panose="020B0604020202020204" pitchFamily="34" charset="0"/>
                <a:cs typeface="Arial" panose="020B0604020202020204" pitchFamily="34" charset="0"/>
              </a:rPr>
              <a:t> change derived from a cause-and-effect relationship.</a:t>
            </a:r>
          </a:p>
          <a:p>
            <a:pPr algn="just">
              <a:lnSpc>
                <a:spcPct val="107000"/>
              </a:lnSpc>
            </a:pPr>
            <a:r>
              <a:rPr lang="en-ZA" dirty="0">
                <a:latin typeface="Arial" panose="020B0604020202020204" pitchFamily="34" charset="0"/>
                <a:ea typeface="Calibri" panose="020F0502020204030204" pitchFamily="34" charset="0"/>
                <a:cs typeface="Arial" panose="020B0604020202020204" pitchFamily="34" charset="0"/>
              </a:rPr>
              <a:t>The results chain is a visual tool to show </a:t>
            </a:r>
            <a:r>
              <a:rPr lang="en-ZA" b="1" dirty="0">
                <a:latin typeface="Arial" panose="020B0604020202020204" pitchFamily="34" charset="0"/>
                <a:ea typeface="Calibri" panose="020F0502020204030204" pitchFamily="34" charset="0"/>
                <a:cs typeface="Arial" panose="020B0604020202020204" pitchFamily="34" charset="0"/>
              </a:rPr>
              <a:t>what</a:t>
            </a:r>
            <a:r>
              <a:rPr lang="en-ZA" dirty="0">
                <a:latin typeface="Arial" panose="020B0604020202020204" pitchFamily="34" charset="0"/>
                <a:ea typeface="Calibri" panose="020F0502020204030204" pitchFamily="34" charset="0"/>
                <a:cs typeface="Arial" panose="020B0604020202020204" pitchFamily="34" charset="0"/>
              </a:rPr>
              <a:t> the programme is doing, and </a:t>
            </a:r>
            <a:r>
              <a:rPr lang="en-ZA" b="1" dirty="0">
                <a:latin typeface="Arial" panose="020B0604020202020204" pitchFamily="34" charset="0"/>
                <a:ea typeface="Calibri" panose="020F0502020204030204" pitchFamily="34" charset="0"/>
                <a:cs typeface="Arial" panose="020B0604020202020204" pitchFamily="34" charset="0"/>
              </a:rPr>
              <a:t>why</a:t>
            </a:r>
            <a:r>
              <a:rPr lang="en-ZA" dirty="0">
                <a:latin typeface="Arial" panose="020B0604020202020204" pitchFamily="34" charset="0"/>
                <a:ea typeface="Calibri" panose="020F0502020204030204" pitchFamily="34" charset="0"/>
                <a:cs typeface="Arial" panose="020B0604020202020204" pitchFamily="34" charset="0"/>
              </a:rPr>
              <a:t>. </a:t>
            </a:r>
          </a:p>
          <a:p>
            <a:pPr algn="just">
              <a:lnSpc>
                <a:spcPct val="107000"/>
              </a:lnSpc>
            </a:pPr>
            <a:endParaRPr lang="en-ZA"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pPr>
            <a:r>
              <a:rPr lang="en-ZA" dirty="0">
                <a:latin typeface="Arial" panose="020B0604020202020204" pitchFamily="34" charset="0"/>
                <a:ea typeface="Calibri" panose="020F0502020204030204" pitchFamily="34" charset="0"/>
                <a:cs typeface="Arial" panose="020B0604020202020204" pitchFamily="34" charset="0"/>
              </a:rPr>
              <a:t>Clarify the ‘</a:t>
            </a:r>
            <a:r>
              <a:rPr lang="en-ZA" b="1" dirty="0">
                <a:latin typeface="Arial" panose="020B0604020202020204" pitchFamily="34" charset="0"/>
                <a:ea typeface="Calibri" panose="020F0502020204030204" pitchFamily="34" charset="0"/>
                <a:cs typeface="Arial" panose="020B0604020202020204" pitchFamily="34" charset="0"/>
              </a:rPr>
              <a:t>logic</a:t>
            </a:r>
            <a:r>
              <a:rPr lang="en-ZA" dirty="0">
                <a:latin typeface="Arial" panose="020B0604020202020204" pitchFamily="34" charset="0"/>
                <a:ea typeface="Calibri" panose="020F0502020204030204" pitchFamily="34" charset="0"/>
                <a:cs typeface="Arial" panose="020B0604020202020204" pitchFamily="34" charset="0"/>
              </a:rPr>
              <a:t>’ of the programme, by showing how activities will lead to outputs, outcomes, and eventually development impact</a:t>
            </a:r>
          </a:p>
          <a:p>
            <a:pPr algn="just">
              <a:lnSpc>
                <a:spcPct val="107000"/>
              </a:lnSpc>
            </a:pPr>
            <a:endParaRPr lang="en-ZA"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pPr>
            <a:r>
              <a:rPr lang="en-ZA" b="1" dirty="0">
                <a:latin typeface="Arial" panose="020B0604020202020204" pitchFamily="34" charset="0"/>
                <a:ea typeface="Calibri" panose="020F0502020204030204" pitchFamily="34" charset="0"/>
                <a:cs typeface="Arial" panose="020B0604020202020204" pitchFamily="34" charset="0"/>
              </a:rPr>
              <a:t>Approach used in the development of the RISDP 2015 – 2020 and </a:t>
            </a:r>
            <a:r>
              <a:rPr lang="en-ZA" b="1" dirty="0">
                <a:solidFill>
                  <a:srgbClr val="0707D7"/>
                </a:solidFill>
                <a:latin typeface="Arial" panose="020B0604020202020204" pitchFamily="34" charset="0"/>
                <a:ea typeface="Calibri" panose="020F0502020204030204" pitchFamily="34" charset="0"/>
                <a:cs typeface="Arial" panose="020B0604020202020204" pitchFamily="34" charset="0"/>
              </a:rPr>
              <a:t>SIPO 2016 – 2021 and lately RISDP 2020-30</a:t>
            </a:r>
            <a:endParaRPr lang="en-ZA" dirty="0">
              <a:latin typeface="Arial" panose="020B0604020202020204" pitchFamily="34" charset="0"/>
              <a:ea typeface="Calibri" panose="020F0502020204030204" pitchFamily="34" charset="0"/>
              <a:cs typeface="Arial" panose="020B0604020202020204" pitchFamily="34" charset="0"/>
            </a:endParaRPr>
          </a:p>
          <a:p>
            <a:endParaRPr lang="en-ZA" dirty="0"/>
          </a:p>
        </p:txBody>
      </p:sp>
      <p:sp>
        <p:nvSpPr>
          <p:cNvPr id="5" name="Rectangle 4"/>
          <p:cNvSpPr/>
          <p:nvPr/>
        </p:nvSpPr>
        <p:spPr>
          <a:xfrm>
            <a:off x="1763688" y="1628800"/>
            <a:ext cx="3600400" cy="923330"/>
          </a:xfrm>
          <a:prstGeom prst="rect">
            <a:avLst/>
          </a:prstGeom>
        </p:spPr>
        <p:txBody>
          <a:bodyPr wrap="square">
            <a:spAutoFit/>
          </a:bodyPr>
          <a:lstStyle/>
          <a:p>
            <a:pPr algn="just"/>
            <a:r>
              <a:rPr lang="en-GB" dirty="0">
                <a:solidFill>
                  <a:srgbClr val="000000"/>
                </a:solidFill>
                <a:latin typeface="Arial" panose="020B0604020202020204" pitchFamily="34" charset="0"/>
                <a:cs typeface="Arial" panose="020B0604020202020204" pitchFamily="34" charset="0"/>
              </a:rPr>
              <a:t>Result is a </a:t>
            </a:r>
            <a:r>
              <a:rPr lang="en-GB" b="1" i="1" u="sng" dirty="0">
                <a:solidFill>
                  <a:srgbClr val="000000"/>
                </a:solidFill>
                <a:latin typeface="Arial" panose="020B0604020202020204" pitchFamily="34" charset="0"/>
                <a:cs typeface="Arial" panose="020B0604020202020204" pitchFamily="34" charset="0"/>
              </a:rPr>
              <a:t>describable</a:t>
            </a:r>
            <a:r>
              <a:rPr lang="en-GB" dirty="0">
                <a:solidFill>
                  <a:srgbClr val="000000"/>
                </a:solidFill>
                <a:latin typeface="Arial" panose="020B0604020202020204" pitchFamily="34" charset="0"/>
                <a:cs typeface="Arial" panose="020B0604020202020204" pitchFamily="34" charset="0"/>
              </a:rPr>
              <a:t> or </a:t>
            </a:r>
            <a:r>
              <a:rPr lang="en-GB" b="1" i="1" u="sng" dirty="0">
                <a:solidFill>
                  <a:srgbClr val="000000"/>
                </a:solidFill>
                <a:latin typeface="Arial" panose="020B0604020202020204" pitchFamily="34" charset="0"/>
                <a:cs typeface="Arial" panose="020B0604020202020204" pitchFamily="34" charset="0"/>
              </a:rPr>
              <a:t>measurable</a:t>
            </a:r>
            <a:r>
              <a:rPr lang="en-GB" dirty="0">
                <a:solidFill>
                  <a:srgbClr val="000000"/>
                </a:solidFill>
                <a:latin typeface="Arial" panose="020B0604020202020204" pitchFamily="34" charset="0"/>
                <a:cs typeface="Arial" panose="020B0604020202020204" pitchFamily="34" charset="0"/>
              </a:rPr>
              <a:t> change derived from a cause-and-effect relationship. </a:t>
            </a:r>
            <a:endParaRPr lang="en-ZA" dirty="0">
              <a:latin typeface="Arial" panose="020B0604020202020204" pitchFamily="34" charset="0"/>
              <a:cs typeface="Arial" panose="020B0604020202020204" pitchFamily="34" charset="0"/>
            </a:endParaRPr>
          </a:p>
        </p:txBody>
      </p:sp>
      <p:grpSp>
        <p:nvGrpSpPr>
          <p:cNvPr id="6" name="Group 5"/>
          <p:cNvGrpSpPr/>
          <p:nvPr/>
        </p:nvGrpSpPr>
        <p:grpSpPr>
          <a:xfrm>
            <a:off x="5470556" y="1268760"/>
            <a:ext cx="3493932" cy="5288408"/>
            <a:chOff x="0" y="0"/>
            <a:chExt cx="6094476" cy="6842824"/>
          </a:xfrm>
        </p:grpSpPr>
        <p:sp>
          <p:nvSpPr>
            <p:cNvPr id="7" name="Shape 2109"/>
            <p:cNvSpPr/>
            <p:nvPr/>
          </p:nvSpPr>
          <p:spPr>
            <a:xfrm>
              <a:off x="1363980" y="2456751"/>
              <a:ext cx="2802636" cy="196596"/>
            </a:xfrm>
            <a:custGeom>
              <a:avLst/>
              <a:gdLst/>
              <a:ahLst/>
              <a:cxnLst/>
              <a:rect l="0" t="0" r="0" b="0"/>
              <a:pathLst>
                <a:path w="2802636" h="196596">
                  <a:moveTo>
                    <a:pt x="1805940" y="0"/>
                  </a:moveTo>
                  <a:lnTo>
                    <a:pt x="2025396" y="0"/>
                  </a:lnTo>
                  <a:lnTo>
                    <a:pt x="2423160" y="15240"/>
                  </a:lnTo>
                  <a:lnTo>
                    <a:pt x="2590800" y="33528"/>
                  </a:lnTo>
                  <a:lnTo>
                    <a:pt x="2729484" y="57912"/>
                  </a:lnTo>
                  <a:lnTo>
                    <a:pt x="2763012" y="118872"/>
                  </a:lnTo>
                  <a:lnTo>
                    <a:pt x="2791968" y="147828"/>
                  </a:lnTo>
                  <a:lnTo>
                    <a:pt x="2802636" y="164592"/>
                  </a:lnTo>
                  <a:lnTo>
                    <a:pt x="2801112" y="175260"/>
                  </a:lnTo>
                  <a:lnTo>
                    <a:pt x="2767584" y="190500"/>
                  </a:lnTo>
                  <a:lnTo>
                    <a:pt x="2723388" y="196596"/>
                  </a:lnTo>
                  <a:lnTo>
                    <a:pt x="2671572" y="196596"/>
                  </a:lnTo>
                  <a:lnTo>
                    <a:pt x="2613660" y="193548"/>
                  </a:lnTo>
                  <a:lnTo>
                    <a:pt x="2500884" y="181356"/>
                  </a:lnTo>
                  <a:lnTo>
                    <a:pt x="2450592" y="176784"/>
                  </a:lnTo>
                  <a:lnTo>
                    <a:pt x="2426208" y="175260"/>
                  </a:lnTo>
                  <a:lnTo>
                    <a:pt x="2406396" y="175260"/>
                  </a:lnTo>
                  <a:lnTo>
                    <a:pt x="2058924" y="182880"/>
                  </a:lnTo>
                  <a:lnTo>
                    <a:pt x="1921764" y="182880"/>
                  </a:lnTo>
                  <a:lnTo>
                    <a:pt x="1758696" y="181356"/>
                  </a:lnTo>
                  <a:lnTo>
                    <a:pt x="1461516" y="175260"/>
                  </a:lnTo>
                  <a:lnTo>
                    <a:pt x="862584" y="149352"/>
                  </a:lnTo>
                  <a:lnTo>
                    <a:pt x="0" y="135636"/>
                  </a:lnTo>
                  <a:lnTo>
                    <a:pt x="91440" y="114300"/>
                  </a:lnTo>
                  <a:lnTo>
                    <a:pt x="333756" y="83820"/>
                  </a:lnTo>
                  <a:lnTo>
                    <a:pt x="690372" y="53340"/>
                  </a:lnTo>
                  <a:lnTo>
                    <a:pt x="1117092" y="24384"/>
                  </a:lnTo>
                  <a:lnTo>
                    <a:pt x="1577340" y="4572"/>
                  </a:lnTo>
                  <a:lnTo>
                    <a:pt x="1805940" y="0"/>
                  </a:lnTo>
                  <a:close/>
                </a:path>
              </a:pathLst>
            </a:custGeom>
            <a:ln w="1524" cap="rnd">
              <a:round/>
            </a:ln>
          </p:spPr>
          <p:style>
            <a:lnRef idx="1">
              <a:srgbClr val="C0C0C0"/>
            </a:lnRef>
            <a:fillRef idx="1">
              <a:srgbClr val="C0C0C0"/>
            </a:fillRef>
            <a:effectRef idx="0">
              <a:scrgbClr r="0" g="0" b="0"/>
            </a:effectRef>
            <a:fontRef idx="none"/>
          </p:style>
          <p:txBody>
            <a:bodyPr/>
            <a:lstStyle/>
            <a:p>
              <a:endParaRPr lang="en-ZA"/>
            </a:p>
          </p:txBody>
        </p:sp>
        <p:sp>
          <p:nvSpPr>
            <p:cNvPr id="8" name="Shape 2110"/>
            <p:cNvSpPr/>
            <p:nvPr/>
          </p:nvSpPr>
          <p:spPr>
            <a:xfrm>
              <a:off x="1874520" y="1059243"/>
              <a:ext cx="1723644" cy="178309"/>
            </a:xfrm>
            <a:custGeom>
              <a:avLst/>
              <a:gdLst/>
              <a:ahLst/>
              <a:cxnLst/>
              <a:rect l="0" t="0" r="0" b="0"/>
              <a:pathLst>
                <a:path w="1723644" h="178309">
                  <a:moveTo>
                    <a:pt x="1114044" y="0"/>
                  </a:moveTo>
                  <a:lnTo>
                    <a:pt x="1310640" y="9144"/>
                  </a:lnTo>
                  <a:lnTo>
                    <a:pt x="1385316" y="12192"/>
                  </a:lnTo>
                  <a:lnTo>
                    <a:pt x="1452372" y="12192"/>
                  </a:lnTo>
                  <a:lnTo>
                    <a:pt x="1524000" y="6097"/>
                  </a:lnTo>
                  <a:lnTo>
                    <a:pt x="1539240" y="4573"/>
                  </a:lnTo>
                  <a:lnTo>
                    <a:pt x="1552956" y="4573"/>
                  </a:lnTo>
                  <a:lnTo>
                    <a:pt x="1577340" y="12192"/>
                  </a:lnTo>
                  <a:lnTo>
                    <a:pt x="1615440" y="39624"/>
                  </a:lnTo>
                  <a:lnTo>
                    <a:pt x="1638300" y="68580"/>
                  </a:lnTo>
                  <a:lnTo>
                    <a:pt x="1644396" y="83820"/>
                  </a:lnTo>
                  <a:lnTo>
                    <a:pt x="1723644" y="163068"/>
                  </a:lnTo>
                  <a:lnTo>
                    <a:pt x="1459992" y="173736"/>
                  </a:lnTo>
                  <a:lnTo>
                    <a:pt x="1205484" y="178309"/>
                  </a:lnTo>
                  <a:lnTo>
                    <a:pt x="947928" y="173736"/>
                  </a:lnTo>
                  <a:lnTo>
                    <a:pt x="897636" y="172212"/>
                  </a:lnTo>
                  <a:lnTo>
                    <a:pt x="870204" y="170688"/>
                  </a:lnTo>
                  <a:lnTo>
                    <a:pt x="705612" y="170688"/>
                  </a:lnTo>
                  <a:lnTo>
                    <a:pt x="396240" y="172212"/>
                  </a:lnTo>
                  <a:lnTo>
                    <a:pt x="356616" y="173736"/>
                  </a:lnTo>
                  <a:lnTo>
                    <a:pt x="248412" y="173736"/>
                  </a:lnTo>
                  <a:lnTo>
                    <a:pt x="126492" y="172212"/>
                  </a:lnTo>
                  <a:lnTo>
                    <a:pt x="0" y="167640"/>
                  </a:lnTo>
                  <a:lnTo>
                    <a:pt x="48768" y="115824"/>
                  </a:lnTo>
                  <a:lnTo>
                    <a:pt x="74676" y="97536"/>
                  </a:lnTo>
                  <a:lnTo>
                    <a:pt x="74676" y="91440"/>
                  </a:lnTo>
                  <a:lnTo>
                    <a:pt x="77724" y="83820"/>
                  </a:lnTo>
                  <a:lnTo>
                    <a:pt x="117348" y="39624"/>
                  </a:lnTo>
                  <a:lnTo>
                    <a:pt x="144780" y="16764"/>
                  </a:lnTo>
                  <a:lnTo>
                    <a:pt x="155448" y="9144"/>
                  </a:lnTo>
                  <a:lnTo>
                    <a:pt x="166116" y="6097"/>
                  </a:lnTo>
                  <a:lnTo>
                    <a:pt x="381000" y="12192"/>
                  </a:lnTo>
                  <a:lnTo>
                    <a:pt x="699516" y="10668"/>
                  </a:lnTo>
                  <a:lnTo>
                    <a:pt x="1114044" y="0"/>
                  </a:lnTo>
                  <a:close/>
                </a:path>
              </a:pathLst>
            </a:custGeom>
            <a:ln w="1524" cap="rnd">
              <a:round/>
            </a:ln>
          </p:spPr>
          <p:style>
            <a:lnRef idx="1">
              <a:srgbClr val="000000"/>
            </a:lnRef>
            <a:fillRef idx="1">
              <a:srgbClr val="BFBF00"/>
            </a:fillRef>
            <a:effectRef idx="0">
              <a:scrgbClr r="0" g="0" b="0"/>
            </a:effectRef>
            <a:fontRef idx="none"/>
          </p:style>
          <p:txBody>
            <a:bodyPr/>
            <a:lstStyle/>
            <a:p>
              <a:endParaRPr lang="en-ZA"/>
            </a:p>
          </p:txBody>
        </p:sp>
        <p:sp>
          <p:nvSpPr>
            <p:cNvPr id="9" name="Shape 2111"/>
            <p:cNvSpPr/>
            <p:nvPr/>
          </p:nvSpPr>
          <p:spPr>
            <a:xfrm>
              <a:off x="1636776" y="1464628"/>
              <a:ext cx="2228088" cy="320039"/>
            </a:xfrm>
            <a:custGeom>
              <a:avLst/>
              <a:gdLst/>
              <a:ahLst/>
              <a:cxnLst/>
              <a:rect l="0" t="0" r="0" b="0"/>
              <a:pathLst>
                <a:path w="2228088" h="320039">
                  <a:moveTo>
                    <a:pt x="382524" y="0"/>
                  </a:moveTo>
                  <a:lnTo>
                    <a:pt x="527304" y="0"/>
                  </a:lnTo>
                  <a:lnTo>
                    <a:pt x="883920" y="9144"/>
                  </a:lnTo>
                  <a:lnTo>
                    <a:pt x="1342644" y="27432"/>
                  </a:lnTo>
                  <a:lnTo>
                    <a:pt x="1399032" y="30480"/>
                  </a:lnTo>
                  <a:lnTo>
                    <a:pt x="1456944" y="32003"/>
                  </a:lnTo>
                  <a:lnTo>
                    <a:pt x="1522476" y="32003"/>
                  </a:lnTo>
                  <a:lnTo>
                    <a:pt x="1645920" y="22860"/>
                  </a:lnTo>
                  <a:lnTo>
                    <a:pt x="1688592" y="15239"/>
                  </a:lnTo>
                  <a:lnTo>
                    <a:pt x="1703832" y="1524"/>
                  </a:lnTo>
                  <a:lnTo>
                    <a:pt x="1862328" y="12192"/>
                  </a:lnTo>
                  <a:lnTo>
                    <a:pt x="2028444" y="27432"/>
                  </a:lnTo>
                  <a:lnTo>
                    <a:pt x="2093976" y="111251"/>
                  </a:lnTo>
                  <a:lnTo>
                    <a:pt x="2171700" y="210312"/>
                  </a:lnTo>
                  <a:lnTo>
                    <a:pt x="2228088" y="275844"/>
                  </a:lnTo>
                  <a:lnTo>
                    <a:pt x="2211324" y="300227"/>
                  </a:lnTo>
                  <a:lnTo>
                    <a:pt x="2186940" y="295656"/>
                  </a:lnTo>
                  <a:lnTo>
                    <a:pt x="2112264" y="295656"/>
                  </a:lnTo>
                  <a:lnTo>
                    <a:pt x="1847088" y="297180"/>
                  </a:lnTo>
                  <a:lnTo>
                    <a:pt x="1679448" y="298703"/>
                  </a:lnTo>
                  <a:lnTo>
                    <a:pt x="1501140" y="298703"/>
                  </a:lnTo>
                  <a:lnTo>
                    <a:pt x="1155192" y="289560"/>
                  </a:lnTo>
                  <a:lnTo>
                    <a:pt x="1124712" y="288036"/>
                  </a:lnTo>
                  <a:lnTo>
                    <a:pt x="1091184" y="288036"/>
                  </a:lnTo>
                  <a:lnTo>
                    <a:pt x="1018032" y="289560"/>
                  </a:lnTo>
                  <a:lnTo>
                    <a:pt x="848868" y="295656"/>
                  </a:lnTo>
                  <a:lnTo>
                    <a:pt x="475488" y="313944"/>
                  </a:lnTo>
                  <a:lnTo>
                    <a:pt x="300228" y="320039"/>
                  </a:lnTo>
                  <a:lnTo>
                    <a:pt x="220980" y="320039"/>
                  </a:lnTo>
                  <a:lnTo>
                    <a:pt x="152400" y="316992"/>
                  </a:lnTo>
                  <a:lnTo>
                    <a:pt x="47244" y="301751"/>
                  </a:lnTo>
                  <a:lnTo>
                    <a:pt x="15240" y="288036"/>
                  </a:lnTo>
                  <a:lnTo>
                    <a:pt x="0" y="272796"/>
                  </a:lnTo>
                  <a:lnTo>
                    <a:pt x="59436" y="222503"/>
                  </a:lnTo>
                  <a:lnTo>
                    <a:pt x="106680" y="175260"/>
                  </a:lnTo>
                  <a:lnTo>
                    <a:pt x="156972" y="132588"/>
                  </a:lnTo>
                  <a:lnTo>
                    <a:pt x="185928" y="108203"/>
                  </a:lnTo>
                  <a:lnTo>
                    <a:pt x="256032" y="25908"/>
                  </a:lnTo>
                  <a:lnTo>
                    <a:pt x="280416" y="7620"/>
                  </a:lnTo>
                  <a:lnTo>
                    <a:pt x="382524" y="0"/>
                  </a:lnTo>
                  <a:close/>
                </a:path>
              </a:pathLst>
            </a:custGeom>
            <a:ln w="13716" cap="rnd">
              <a:round/>
            </a:ln>
          </p:spPr>
          <p:style>
            <a:lnRef idx="1">
              <a:srgbClr val="000000"/>
            </a:lnRef>
            <a:fillRef idx="1">
              <a:srgbClr val="BFBF00"/>
            </a:fillRef>
            <a:effectRef idx="0">
              <a:scrgbClr r="0" g="0" b="0"/>
            </a:effectRef>
            <a:fontRef idx="none"/>
          </p:style>
          <p:txBody>
            <a:bodyPr/>
            <a:lstStyle/>
            <a:p>
              <a:endParaRPr lang="en-ZA"/>
            </a:p>
          </p:txBody>
        </p:sp>
        <p:sp>
          <p:nvSpPr>
            <p:cNvPr id="10" name="Shape 2112"/>
            <p:cNvSpPr/>
            <p:nvPr/>
          </p:nvSpPr>
          <p:spPr>
            <a:xfrm>
              <a:off x="1411224" y="1967547"/>
              <a:ext cx="2642616" cy="332232"/>
            </a:xfrm>
            <a:custGeom>
              <a:avLst/>
              <a:gdLst/>
              <a:ahLst/>
              <a:cxnLst/>
              <a:rect l="0" t="0" r="0" b="0"/>
              <a:pathLst>
                <a:path w="2642616" h="332232">
                  <a:moveTo>
                    <a:pt x="390144" y="0"/>
                  </a:moveTo>
                  <a:lnTo>
                    <a:pt x="568452" y="0"/>
                  </a:lnTo>
                  <a:lnTo>
                    <a:pt x="1008888" y="10668"/>
                  </a:lnTo>
                  <a:lnTo>
                    <a:pt x="1578864" y="33528"/>
                  </a:lnTo>
                  <a:lnTo>
                    <a:pt x="1825752" y="44196"/>
                  </a:lnTo>
                  <a:lnTo>
                    <a:pt x="1917192" y="44196"/>
                  </a:lnTo>
                  <a:lnTo>
                    <a:pt x="1997964" y="41148"/>
                  </a:lnTo>
                  <a:lnTo>
                    <a:pt x="2054352" y="33528"/>
                  </a:lnTo>
                  <a:lnTo>
                    <a:pt x="2078736" y="24384"/>
                  </a:lnTo>
                  <a:lnTo>
                    <a:pt x="2261616" y="28956"/>
                  </a:lnTo>
                  <a:lnTo>
                    <a:pt x="2458212" y="36576"/>
                  </a:lnTo>
                  <a:lnTo>
                    <a:pt x="2478024" y="56388"/>
                  </a:lnTo>
                  <a:lnTo>
                    <a:pt x="2499360" y="85344"/>
                  </a:lnTo>
                  <a:lnTo>
                    <a:pt x="2538984" y="137160"/>
                  </a:lnTo>
                  <a:lnTo>
                    <a:pt x="2583180" y="196596"/>
                  </a:lnTo>
                  <a:lnTo>
                    <a:pt x="2596896" y="228600"/>
                  </a:lnTo>
                  <a:lnTo>
                    <a:pt x="2630424" y="265176"/>
                  </a:lnTo>
                  <a:lnTo>
                    <a:pt x="2642616" y="295656"/>
                  </a:lnTo>
                  <a:lnTo>
                    <a:pt x="2613660" y="292608"/>
                  </a:lnTo>
                  <a:lnTo>
                    <a:pt x="2523744" y="292608"/>
                  </a:lnTo>
                  <a:lnTo>
                    <a:pt x="2206752" y="295656"/>
                  </a:lnTo>
                  <a:lnTo>
                    <a:pt x="2002536" y="297180"/>
                  </a:lnTo>
                  <a:lnTo>
                    <a:pt x="1784604" y="297180"/>
                  </a:lnTo>
                  <a:lnTo>
                    <a:pt x="1362456" y="291084"/>
                  </a:lnTo>
                  <a:lnTo>
                    <a:pt x="1283208" y="291084"/>
                  </a:lnTo>
                  <a:lnTo>
                    <a:pt x="1194816" y="292608"/>
                  </a:lnTo>
                  <a:lnTo>
                    <a:pt x="993648" y="298704"/>
                  </a:lnTo>
                  <a:lnTo>
                    <a:pt x="553212" y="321564"/>
                  </a:lnTo>
                  <a:lnTo>
                    <a:pt x="347472" y="332232"/>
                  </a:lnTo>
                  <a:lnTo>
                    <a:pt x="176784" y="332232"/>
                  </a:lnTo>
                  <a:lnTo>
                    <a:pt x="54864" y="321564"/>
                  </a:lnTo>
                  <a:lnTo>
                    <a:pt x="16764" y="312420"/>
                  </a:lnTo>
                  <a:lnTo>
                    <a:pt x="0" y="298704"/>
                  </a:lnTo>
                  <a:lnTo>
                    <a:pt x="59436" y="240792"/>
                  </a:lnTo>
                  <a:lnTo>
                    <a:pt x="96012" y="210312"/>
                  </a:lnTo>
                  <a:lnTo>
                    <a:pt x="129540" y="140208"/>
                  </a:lnTo>
                  <a:lnTo>
                    <a:pt x="158496" y="108204"/>
                  </a:lnTo>
                  <a:lnTo>
                    <a:pt x="182880" y="83820"/>
                  </a:lnTo>
                  <a:lnTo>
                    <a:pt x="211836" y="51816"/>
                  </a:lnTo>
                  <a:lnTo>
                    <a:pt x="239268" y="19812"/>
                  </a:lnTo>
                  <a:lnTo>
                    <a:pt x="266700" y="6096"/>
                  </a:lnTo>
                  <a:lnTo>
                    <a:pt x="390144" y="0"/>
                  </a:lnTo>
                  <a:close/>
                </a:path>
              </a:pathLst>
            </a:custGeom>
            <a:ln w="13716" cap="rnd">
              <a:round/>
            </a:ln>
          </p:spPr>
          <p:style>
            <a:lnRef idx="1">
              <a:srgbClr val="000000"/>
            </a:lnRef>
            <a:fillRef idx="1">
              <a:srgbClr val="BFBF00"/>
            </a:fillRef>
            <a:effectRef idx="0">
              <a:scrgbClr r="0" g="0" b="0"/>
            </a:effectRef>
            <a:fontRef idx="none"/>
          </p:style>
          <p:txBody>
            <a:bodyPr/>
            <a:lstStyle/>
            <a:p>
              <a:endParaRPr lang="en-ZA"/>
            </a:p>
          </p:txBody>
        </p:sp>
        <p:sp>
          <p:nvSpPr>
            <p:cNvPr id="11" name="Shape 2113"/>
            <p:cNvSpPr/>
            <p:nvPr/>
          </p:nvSpPr>
          <p:spPr>
            <a:xfrm>
              <a:off x="1933956" y="1194893"/>
              <a:ext cx="1734312" cy="277368"/>
            </a:xfrm>
            <a:custGeom>
              <a:avLst/>
              <a:gdLst/>
              <a:ahLst/>
              <a:cxnLst/>
              <a:rect l="0" t="0" r="0" b="0"/>
              <a:pathLst>
                <a:path w="1734312" h="277368">
                  <a:moveTo>
                    <a:pt x="701040" y="0"/>
                  </a:moveTo>
                  <a:lnTo>
                    <a:pt x="1725168" y="0"/>
                  </a:lnTo>
                  <a:lnTo>
                    <a:pt x="1729740" y="16764"/>
                  </a:lnTo>
                  <a:lnTo>
                    <a:pt x="1729740" y="27432"/>
                  </a:lnTo>
                  <a:lnTo>
                    <a:pt x="1728216" y="38100"/>
                  </a:lnTo>
                  <a:lnTo>
                    <a:pt x="1725168" y="82296"/>
                  </a:lnTo>
                  <a:lnTo>
                    <a:pt x="1725168" y="114300"/>
                  </a:lnTo>
                  <a:lnTo>
                    <a:pt x="1723644" y="124968"/>
                  </a:lnTo>
                  <a:lnTo>
                    <a:pt x="1729740" y="198120"/>
                  </a:lnTo>
                  <a:lnTo>
                    <a:pt x="1734312" y="245364"/>
                  </a:lnTo>
                  <a:lnTo>
                    <a:pt x="1734312" y="260603"/>
                  </a:lnTo>
                  <a:lnTo>
                    <a:pt x="1728216" y="266700"/>
                  </a:lnTo>
                  <a:lnTo>
                    <a:pt x="1437132" y="277368"/>
                  </a:lnTo>
                  <a:lnTo>
                    <a:pt x="1161288" y="277368"/>
                  </a:lnTo>
                  <a:lnTo>
                    <a:pt x="848868" y="275844"/>
                  </a:lnTo>
                  <a:lnTo>
                    <a:pt x="7620" y="265176"/>
                  </a:lnTo>
                  <a:lnTo>
                    <a:pt x="9144" y="230124"/>
                  </a:lnTo>
                  <a:lnTo>
                    <a:pt x="9144" y="202692"/>
                  </a:lnTo>
                  <a:lnTo>
                    <a:pt x="7620" y="192024"/>
                  </a:lnTo>
                  <a:lnTo>
                    <a:pt x="3048" y="141732"/>
                  </a:lnTo>
                  <a:lnTo>
                    <a:pt x="6096" y="103632"/>
                  </a:lnTo>
                  <a:lnTo>
                    <a:pt x="6096" y="92964"/>
                  </a:lnTo>
                  <a:lnTo>
                    <a:pt x="4572" y="82296"/>
                  </a:lnTo>
                  <a:lnTo>
                    <a:pt x="3048" y="60960"/>
                  </a:lnTo>
                  <a:lnTo>
                    <a:pt x="0" y="22860"/>
                  </a:lnTo>
                  <a:lnTo>
                    <a:pt x="0" y="1524"/>
                  </a:lnTo>
                  <a:lnTo>
                    <a:pt x="701040" y="0"/>
                  </a:lnTo>
                  <a:close/>
                </a:path>
              </a:pathLst>
            </a:custGeom>
            <a:ln w="1524" cap="rnd">
              <a:round/>
            </a:ln>
          </p:spPr>
          <p:style>
            <a:lnRef idx="1">
              <a:srgbClr val="000000"/>
            </a:lnRef>
            <a:fillRef idx="1">
              <a:srgbClr val="E1E140"/>
            </a:fillRef>
            <a:effectRef idx="0">
              <a:scrgbClr r="0" g="0" b="0"/>
            </a:effectRef>
            <a:fontRef idx="none"/>
          </p:style>
          <p:txBody>
            <a:bodyPr/>
            <a:lstStyle/>
            <a:p>
              <a:endParaRPr lang="en-ZA"/>
            </a:p>
          </p:txBody>
        </p:sp>
        <p:sp>
          <p:nvSpPr>
            <p:cNvPr id="12" name="Shape 2114"/>
            <p:cNvSpPr/>
            <p:nvPr/>
          </p:nvSpPr>
          <p:spPr>
            <a:xfrm>
              <a:off x="1632204" y="1734376"/>
              <a:ext cx="2249424" cy="288036"/>
            </a:xfrm>
            <a:custGeom>
              <a:avLst/>
              <a:gdLst/>
              <a:ahLst/>
              <a:cxnLst/>
              <a:rect l="0" t="0" r="0" b="0"/>
              <a:pathLst>
                <a:path w="2249424" h="288036">
                  <a:moveTo>
                    <a:pt x="6096" y="0"/>
                  </a:moveTo>
                  <a:lnTo>
                    <a:pt x="149352" y="10668"/>
                  </a:lnTo>
                  <a:lnTo>
                    <a:pt x="414528" y="16764"/>
                  </a:lnTo>
                  <a:lnTo>
                    <a:pt x="1133856" y="16764"/>
                  </a:lnTo>
                  <a:lnTo>
                    <a:pt x="1847088" y="7620"/>
                  </a:lnTo>
                  <a:lnTo>
                    <a:pt x="2103120" y="4572"/>
                  </a:lnTo>
                  <a:lnTo>
                    <a:pt x="2238756" y="4572"/>
                  </a:lnTo>
                  <a:lnTo>
                    <a:pt x="2247900" y="128015"/>
                  </a:lnTo>
                  <a:lnTo>
                    <a:pt x="2249424" y="214884"/>
                  </a:lnTo>
                  <a:lnTo>
                    <a:pt x="2249424" y="257556"/>
                  </a:lnTo>
                  <a:lnTo>
                    <a:pt x="2244852" y="277368"/>
                  </a:lnTo>
                  <a:lnTo>
                    <a:pt x="2244852" y="274320"/>
                  </a:lnTo>
                  <a:lnTo>
                    <a:pt x="2237232" y="274320"/>
                  </a:lnTo>
                  <a:lnTo>
                    <a:pt x="2075688" y="280415"/>
                  </a:lnTo>
                  <a:lnTo>
                    <a:pt x="1879092" y="280415"/>
                  </a:lnTo>
                  <a:lnTo>
                    <a:pt x="1818132" y="278892"/>
                  </a:lnTo>
                  <a:lnTo>
                    <a:pt x="1792224" y="281940"/>
                  </a:lnTo>
                  <a:lnTo>
                    <a:pt x="1735836" y="286512"/>
                  </a:lnTo>
                  <a:lnTo>
                    <a:pt x="1665732" y="286512"/>
                  </a:lnTo>
                  <a:lnTo>
                    <a:pt x="1652016" y="288036"/>
                  </a:lnTo>
                  <a:lnTo>
                    <a:pt x="1540764" y="278892"/>
                  </a:lnTo>
                  <a:lnTo>
                    <a:pt x="1072896" y="283464"/>
                  </a:lnTo>
                  <a:lnTo>
                    <a:pt x="574548" y="278892"/>
                  </a:lnTo>
                  <a:lnTo>
                    <a:pt x="18288" y="266700"/>
                  </a:lnTo>
                  <a:lnTo>
                    <a:pt x="13716" y="179832"/>
                  </a:lnTo>
                  <a:lnTo>
                    <a:pt x="7620" y="100584"/>
                  </a:lnTo>
                  <a:lnTo>
                    <a:pt x="1524" y="64008"/>
                  </a:lnTo>
                  <a:lnTo>
                    <a:pt x="0" y="33528"/>
                  </a:lnTo>
                  <a:lnTo>
                    <a:pt x="6096" y="0"/>
                  </a:lnTo>
                  <a:close/>
                </a:path>
              </a:pathLst>
            </a:custGeom>
            <a:ln w="13716" cap="rnd">
              <a:round/>
            </a:ln>
          </p:spPr>
          <p:style>
            <a:lnRef idx="1">
              <a:srgbClr val="000000"/>
            </a:lnRef>
            <a:fillRef idx="1">
              <a:srgbClr val="E1E140"/>
            </a:fillRef>
            <a:effectRef idx="0">
              <a:scrgbClr r="0" g="0" b="0"/>
            </a:effectRef>
            <a:fontRef idx="none"/>
          </p:style>
          <p:txBody>
            <a:bodyPr/>
            <a:lstStyle/>
            <a:p>
              <a:endParaRPr lang="en-ZA"/>
            </a:p>
          </p:txBody>
        </p:sp>
        <p:sp>
          <p:nvSpPr>
            <p:cNvPr id="13" name="Shape 2115"/>
            <p:cNvSpPr/>
            <p:nvPr/>
          </p:nvSpPr>
          <p:spPr>
            <a:xfrm>
              <a:off x="1808988" y="1482916"/>
              <a:ext cx="1984248" cy="245363"/>
            </a:xfrm>
            <a:custGeom>
              <a:avLst/>
              <a:gdLst/>
              <a:ahLst/>
              <a:cxnLst/>
              <a:rect l="0" t="0" r="0" b="0"/>
              <a:pathLst>
                <a:path w="1984248" h="245363">
                  <a:moveTo>
                    <a:pt x="111252" y="0"/>
                  </a:moveTo>
                  <a:lnTo>
                    <a:pt x="121920" y="0"/>
                  </a:lnTo>
                  <a:lnTo>
                    <a:pt x="243840" y="15239"/>
                  </a:lnTo>
                  <a:lnTo>
                    <a:pt x="486156" y="21336"/>
                  </a:lnTo>
                  <a:lnTo>
                    <a:pt x="931164" y="22860"/>
                  </a:lnTo>
                  <a:lnTo>
                    <a:pt x="1712976" y="28956"/>
                  </a:lnTo>
                  <a:lnTo>
                    <a:pt x="1837944" y="30480"/>
                  </a:lnTo>
                  <a:lnTo>
                    <a:pt x="1862328" y="67056"/>
                  </a:lnTo>
                  <a:lnTo>
                    <a:pt x="1918716" y="131063"/>
                  </a:lnTo>
                  <a:lnTo>
                    <a:pt x="1967484" y="198120"/>
                  </a:lnTo>
                  <a:lnTo>
                    <a:pt x="1982724" y="222503"/>
                  </a:lnTo>
                  <a:lnTo>
                    <a:pt x="1984248" y="230124"/>
                  </a:lnTo>
                  <a:lnTo>
                    <a:pt x="1982724" y="236220"/>
                  </a:lnTo>
                  <a:lnTo>
                    <a:pt x="1965960" y="245363"/>
                  </a:lnTo>
                  <a:lnTo>
                    <a:pt x="1938528" y="245363"/>
                  </a:lnTo>
                  <a:lnTo>
                    <a:pt x="1859280" y="239268"/>
                  </a:lnTo>
                  <a:lnTo>
                    <a:pt x="1778508" y="227075"/>
                  </a:lnTo>
                  <a:lnTo>
                    <a:pt x="1743456" y="224027"/>
                  </a:lnTo>
                  <a:lnTo>
                    <a:pt x="1720596" y="224027"/>
                  </a:lnTo>
                  <a:lnTo>
                    <a:pt x="1648968" y="231648"/>
                  </a:lnTo>
                  <a:lnTo>
                    <a:pt x="1469136" y="236220"/>
                  </a:lnTo>
                  <a:lnTo>
                    <a:pt x="1449324" y="234696"/>
                  </a:lnTo>
                  <a:lnTo>
                    <a:pt x="1376172" y="234696"/>
                  </a:lnTo>
                  <a:lnTo>
                    <a:pt x="1252728" y="231648"/>
                  </a:lnTo>
                  <a:lnTo>
                    <a:pt x="970788" y="220980"/>
                  </a:lnTo>
                  <a:lnTo>
                    <a:pt x="620268" y="196596"/>
                  </a:lnTo>
                  <a:lnTo>
                    <a:pt x="592836" y="187451"/>
                  </a:lnTo>
                  <a:lnTo>
                    <a:pt x="519684" y="179832"/>
                  </a:lnTo>
                  <a:lnTo>
                    <a:pt x="303276" y="163068"/>
                  </a:lnTo>
                  <a:lnTo>
                    <a:pt x="88392" y="144780"/>
                  </a:lnTo>
                  <a:lnTo>
                    <a:pt x="21336" y="135636"/>
                  </a:lnTo>
                  <a:lnTo>
                    <a:pt x="0" y="126492"/>
                  </a:lnTo>
                  <a:lnTo>
                    <a:pt x="60960" y="45720"/>
                  </a:lnTo>
                  <a:lnTo>
                    <a:pt x="96012" y="9144"/>
                  </a:lnTo>
                  <a:lnTo>
                    <a:pt x="111252" y="0"/>
                  </a:lnTo>
                  <a:close/>
                </a:path>
              </a:pathLst>
            </a:custGeom>
            <a:ln w="0" cap="rnd">
              <a:round/>
            </a:ln>
          </p:spPr>
          <p:style>
            <a:lnRef idx="0">
              <a:srgbClr val="000000">
                <a:alpha val="0"/>
              </a:srgbClr>
            </a:lnRef>
            <a:fillRef idx="1">
              <a:srgbClr val="BFBF00"/>
            </a:fillRef>
            <a:effectRef idx="0">
              <a:scrgbClr r="0" g="0" b="0"/>
            </a:effectRef>
            <a:fontRef idx="none"/>
          </p:style>
          <p:txBody>
            <a:bodyPr/>
            <a:lstStyle/>
            <a:p>
              <a:endParaRPr lang="en-ZA"/>
            </a:p>
          </p:txBody>
        </p:sp>
        <p:sp>
          <p:nvSpPr>
            <p:cNvPr id="14" name="Shape 2116"/>
            <p:cNvSpPr/>
            <p:nvPr/>
          </p:nvSpPr>
          <p:spPr>
            <a:xfrm>
              <a:off x="1562100" y="2025459"/>
              <a:ext cx="2447544" cy="225552"/>
            </a:xfrm>
            <a:custGeom>
              <a:avLst/>
              <a:gdLst/>
              <a:ahLst/>
              <a:cxnLst/>
              <a:rect l="0" t="0" r="0" b="0"/>
              <a:pathLst>
                <a:path w="2447544" h="225552">
                  <a:moveTo>
                    <a:pt x="149352" y="0"/>
                  </a:moveTo>
                  <a:lnTo>
                    <a:pt x="155448" y="1524"/>
                  </a:lnTo>
                  <a:lnTo>
                    <a:pt x="306324" y="9144"/>
                  </a:lnTo>
                  <a:lnTo>
                    <a:pt x="598932" y="10668"/>
                  </a:lnTo>
                  <a:lnTo>
                    <a:pt x="918972" y="9144"/>
                  </a:lnTo>
                  <a:lnTo>
                    <a:pt x="1144524" y="9144"/>
                  </a:lnTo>
                  <a:lnTo>
                    <a:pt x="1748028" y="10668"/>
                  </a:lnTo>
                  <a:lnTo>
                    <a:pt x="2110740" y="15240"/>
                  </a:lnTo>
                  <a:lnTo>
                    <a:pt x="2267712" y="35052"/>
                  </a:lnTo>
                  <a:lnTo>
                    <a:pt x="2296668" y="67056"/>
                  </a:lnTo>
                  <a:lnTo>
                    <a:pt x="2365248" y="124968"/>
                  </a:lnTo>
                  <a:lnTo>
                    <a:pt x="2427732" y="184404"/>
                  </a:lnTo>
                  <a:lnTo>
                    <a:pt x="2446020" y="205740"/>
                  </a:lnTo>
                  <a:lnTo>
                    <a:pt x="2447544" y="213360"/>
                  </a:lnTo>
                  <a:lnTo>
                    <a:pt x="2446020" y="216408"/>
                  </a:lnTo>
                  <a:lnTo>
                    <a:pt x="2423160" y="224028"/>
                  </a:lnTo>
                  <a:lnTo>
                    <a:pt x="2389632" y="225552"/>
                  </a:lnTo>
                  <a:lnTo>
                    <a:pt x="2295144" y="219456"/>
                  </a:lnTo>
                  <a:lnTo>
                    <a:pt x="2194560" y="210312"/>
                  </a:lnTo>
                  <a:lnTo>
                    <a:pt x="2154936" y="207264"/>
                  </a:lnTo>
                  <a:lnTo>
                    <a:pt x="2125980" y="207264"/>
                  </a:lnTo>
                  <a:lnTo>
                    <a:pt x="2034540" y="213360"/>
                  </a:lnTo>
                  <a:lnTo>
                    <a:pt x="1812036" y="216408"/>
                  </a:lnTo>
                  <a:lnTo>
                    <a:pt x="1697736" y="216408"/>
                  </a:lnTo>
                  <a:lnTo>
                    <a:pt x="1545336" y="214884"/>
                  </a:lnTo>
                  <a:lnTo>
                    <a:pt x="1196340" y="204216"/>
                  </a:lnTo>
                  <a:lnTo>
                    <a:pt x="762000" y="181356"/>
                  </a:lnTo>
                  <a:lnTo>
                    <a:pt x="640080" y="167640"/>
                  </a:lnTo>
                  <a:lnTo>
                    <a:pt x="373380" y="152400"/>
                  </a:lnTo>
                  <a:lnTo>
                    <a:pt x="109728" y="137160"/>
                  </a:lnTo>
                  <a:lnTo>
                    <a:pt x="0" y="121920"/>
                  </a:lnTo>
                  <a:lnTo>
                    <a:pt x="76200" y="45720"/>
                  </a:lnTo>
                  <a:lnTo>
                    <a:pt x="120396" y="10668"/>
                  </a:lnTo>
                  <a:lnTo>
                    <a:pt x="141732" y="1524"/>
                  </a:lnTo>
                  <a:lnTo>
                    <a:pt x="149352" y="0"/>
                  </a:lnTo>
                  <a:close/>
                </a:path>
              </a:pathLst>
            </a:custGeom>
            <a:ln w="0" cap="rnd">
              <a:round/>
            </a:ln>
          </p:spPr>
          <p:style>
            <a:lnRef idx="0">
              <a:srgbClr val="000000">
                <a:alpha val="0"/>
              </a:srgbClr>
            </a:lnRef>
            <a:fillRef idx="1">
              <a:srgbClr val="BFBF00"/>
            </a:fillRef>
            <a:effectRef idx="0">
              <a:scrgbClr r="0" g="0" b="0"/>
            </a:effectRef>
            <a:fontRef idx="none"/>
          </p:style>
          <p:txBody>
            <a:bodyPr/>
            <a:lstStyle/>
            <a:p>
              <a:endParaRPr lang="en-ZA"/>
            </a:p>
          </p:txBody>
        </p:sp>
        <p:sp>
          <p:nvSpPr>
            <p:cNvPr id="15" name="Shape 2117"/>
            <p:cNvSpPr/>
            <p:nvPr/>
          </p:nvSpPr>
          <p:spPr>
            <a:xfrm>
              <a:off x="2013204" y="1082104"/>
              <a:ext cx="1531620" cy="99060"/>
            </a:xfrm>
            <a:custGeom>
              <a:avLst/>
              <a:gdLst/>
              <a:ahLst/>
              <a:cxnLst/>
              <a:rect l="0" t="0" r="0" b="0"/>
              <a:pathLst>
                <a:path w="1531620" h="99060">
                  <a:moveTo>
                    <a:pt x="86868" y="0"/>
                  </a:moveTo>
                  <a:lnTo>
                    <a:pt x="97536" y="0"/>
                  </a:lnTo>
                  <a:lnTo>
                    <a:pt x="374904" y="4572"/>
                  </a:lnTo>
                  <a:lnTo>
                    <a:pt x="402336" y="3048"/>
                  </a:lnTo>
                  <a:lnTo>
                    <a:pt x="716280" y="3048"/>
                  </a:lnTo>
                  <a:lnTo>
                    <a:pt x="1322832" y="6096"/>
                  </a:lnTo>
                  <a:lnTo>
                    <a:pt x="1415796" y="12192"/>
                  </a:lnTo>
                  <a:lnTo>
                    <a:pt x="1476756" y="53339"/>
                  </a:lnTo>
                  <a:lnTo>
                    <a:pt x="1531620" y="92963"/>
                  </a:lnTo>
                  <a:lnTo>
                    <a:pt x="1493520" y="99060"/>
                  </a:lnTo>
                  <a:lnTo>
                    <a:pt x="1434084" y="96012"/>
                  </a:lnTo>
                  <a:lnTo>
                    <a:pt x="1371600" y="92963"/>
                  </a:lnTo>
                  <a:lnTo>
                    <a:pt x="1357884" y="91439"/>
                  </a:lnTo>
                  <a:lnTo>
                    <a:pt x="1327404" y="91439"/>
                  </a:lnTo>
                  <a:lnTo>
                    <a:pt x="1135380" y="92963"/>
                  </a:lnTo>
                  <a:lnTo>
                    <a:pt x="967740" y="92963"/>
                  </a:lnTo>
                  <a:lnTo>
                    <a:pt x="749808" y="89915"/>
                  </a:lnTo>
                  <a:lnTo>
                    <a:pt x="480060" y="83820"/>
                  </a:lnTo>
                  <a:lnTo>
                    <a:pt x="400812" y="73151"/>
                  </a:lnTo>
                  <a:lnTo>
                    <a:pt x="68580" y="57912"/>
                  </a:lnTo>
                  <a:lnTo>
                    <a:pt x="0" y="50292"/>
                  </a:lnTo>
                  <a:lnTo>
                    <a:pt x="44196" y="19812"/>
                  </a:lnTo>
                  <a:lnTo>
                    <a:pt x="73152" y="3048"/>
                  </a:lnTo>
                  <a:lnTo>
                    <a:pt x="86868" y="0"/>
                  </a:lnTo>
                  <a:close/>
                </a:path>
              </a:pathLst>
            </a:custGeom>
            <a:ln w="0" cap="rnd">
              <a:round/>
            </a:ln>
          </p:spPr>
          <p:style>
            <a:lnRef idx="0">
              <a:srgbClr val="000000">
                <a:alpha val="0"/>
              </a:srgbClr>
            </a:lnRef>
            <a:fillRef idx="1">
              <a:srgbClr val="BFBF00"/>
            </a:fillRef>
            <a:effectRef idx="0">
              <a:scrgbClr r="0" g="0" b="0"/>
            </a:effectRef>
            <a:fontRef idx="none"/>
          </p:style>
          <p:txBody>
            <a:bodyPr/>
            <a:lstStyle/>
            <a:p>
              <a:endParaRPr lang="en-ZA"/>
            </a:p>
          </p:txBody>
        </p:sp>
        <p:sp>
          <p:nvSpPr>
            <p:cNvPr id="16" name="Shape 2118"/>
            <p:cNvSpPr/>
            <p:nvPr/>
          </p:nvSpPr>
          <p:spPr>
            <a:xfrm>
              <a:off x="2278380" y="727011"/>
              <a:ext cx="222504" cy="187452"/>
            </a:xfrm>
            <a:custGeom>
              <a:avLst/>
              <a:gdLst/>
              <a:ahLst/>
              <a:cxnLst/>
              <a:rect l="0" t="0" r="0" b="0"/>
              <a:pathLst>
                <a:path w="222504" h="187452">
                  <a:moveTo>
                    <a:pt x="141732" y="0"/>
                  </a:moveTo>
                  <a:lnTo>
                    <a:pt x="152400" y="0"/>
                  </a:lnTo>
                  <a:lnTo>
                    <a:pt x="166116" y="3048"/>
                  </a:lnTo>
                  <a:lnTo>
                    <a:pt x="193548" y="13716"/>
                  </a:lnTo>
                  <a:lnTo>
                    <a:pt x="222504" y="33528"/>
                  </a:lnTo>
                  <a:lnTo>
                    <a:pt x="216408" y="54864"/>
                  </a:lnTo>
                  <a:lnTo>
                    <a:pt x="213360" y="91440"/>
                  </a:lnTo>
                  <a:lnTo>
                    <a:pt x="219456" y="126492"/>
                  </a:lnTo>
                  <a:lnTo>
                    <a:pt x="199644" y="144780"/>
                  </a:lnTo>
                  <a:lnTo>
                    <a:pt x="188976" y="137160"/>
                  </a:lnTo>
                  <a:lnTo>
                    <a:pt x="178308" y="118872"/>
                  </a:lnTo>
                  <a:lnTo>
                    <a:pt x="169164" y="100584"/>
                  </a:lnTo>
                  <a:lnTo>
                    <a:pt x="160020" y="91440"/>
                  </a:lnTo>
                  <a:lnTo>
                    <a:pt x="126492" y="109728"/>
                  </a:lnTo>
                  <a:lnTo>
                    <a:pt x="94488" y="132588"/>
                  </a:lnTo>
                  <a:lnTo>
                    <a:pt x="80772" y="161544"/>
                  </a:lnTo>
                  <a:lnTo>
                    <a:pt x="64008" y="178308"/>
                  </a:lnTo>
                  <a:lnTo>
                    <a:pt x="39624" y="187452"/>
                  </a:lnTo>
                  <a:lnTo>
                    <a:pt x="27432" y="182880"/>
                  </a:lnTo>
                  <a:lnTo>
                    <a:pt x="30480" y="175260"/>
                  </a:lnTo>
                  <a:lnTo>
                    <a:pt x="27432" y="166116"/>
                  </a:lnTo>
                  <a:lnTo>
                    <a:pt x="30480" y="155448"/>
                  </a:lnTo>
                  <a:lnTo>
                    <a:pt x="42672" y="134112"/>
                  </a:lnTo>
                  <a:lnTo>
                    <a:pt x="57912" y="114300"/>
                  </a:lnTo>
                  <a:lnTo>
                    <a:pt x="60960" y="105156"/>
                  </a:lnTo>
                  <a:lnTo>
                    <a:pt x="39624" y="126492"/>
                  </a:lnTo>
                  <a:lnTo>
                    <a:pt x="22860" y="140208"/>
                  </a:lnTo>
                  <a:lnTo>
                    <a:pt x="12192" y="146304"/>
                  </a:lnTo>
                  <a:lnTo>
                    <a:pt x="6096" y="121920"/>
                  </a:lnTo>
                  <a:lnTo>
                    <a:pt x="25908" y="96012"/>
                  </a:lnTo>
                  <a:lnTo>
                    <a:pt x="41148" y="76200"/>
                  </a:lnTo>
                  <a:lnTo>
                    <a:pt x="18288" y="92964"/>
                  </a:lnTo>
                  <a:lnTo>
                    <a:pt x="3048" y="96012"/>
                  </a:lnTo>
                  <a:lnTo>
                    <a:pt x="0" y="89916"/>
                  </a:lnTo>
                  <a:lnTo>
                    <a:pt x="0" y="80772"/>
                  </a:lnTo>
                  <a:lnTo>
                    <a:pt x="15240" y="54864"/>
                  </a:lnTo>
                  <a:lnTo>
                    <a:pt x="42672" y="36576"/>
                  </a:lnTo>
                  <a:lnTo>
                    <a:pt x="80772" y="22860"/>
                  </a:lnTo>
                  <a:lnTo>
                    <a:pt x="109728" y="7620"/>
                  </a:lnTo>
                  <a:lnTo>
                    <a:pt x="141732" y="0"/>
                  </a:lnTo>
                  <a:close/>
                </a:path>
              </a:pathLst>
            </a:custGeom>
            <a:ln w="6096" cap="rnd">
              <a:round/>
            </a:ln>
          </p:spPr>
          <p:style>
            <a:lnRef idx="1">
              <a:srgbClr val="000000"/>
            </a:lnRef>
            <a:fillRef idx="1">
              <a:srgbClr val="FFC281"/>
            </a:fillRef>
            <a:effectRef idx="0">
              <a:scrgbClr r="0" g="0" b="0"/>
            </a:effectRef>
            <a:fontRef idx="none"/>
          </p:style>
          <p:txBody>
            <a:bodyPr/>
            <a:lstStyle/>
            <a:p>
              <a:endParaRPr lang="en-ZA"/>
            </a:p>
          </p:txBody>
        </p:sp>
        <p:sp>
          <p:nvSpPr>
            <p:cNvPr id="17" name="Shape 2119"/>
            <p:cNvSpPr/>
            <p:nvPr/>
          </p:nvSpPr>
          <p:spPr>
            <a:xfrm>
              <a:off x="3133344" y="80835"/>
              <a:ext cx="167640" cy="220980"/>
            </a:xfrm>
            <a:custGeom>
              <a:avLst/>
              <a:gdLst/>
              <a:ahLst/>
              <a:cxnLst/>
              <a:rect l="0" t="0" r="0" b="0"/>
              <a:pathLst>
                <a:path w="167640" h="220980">
                  <a:moveTo>
                    <a:pt x="67056" y="0"/>
                  </a:moveTo>
                  <a:lnTo>
                    <a:pt x="77724" y="3048"/>
                  </a:lnTo>
                  <a:lnTo>
                    <a:pt x="79248" y="7620"/>
                  </a:lnTo>
                  <a:lnTo>
                    <a:pt x="73152" y="27432"/>
                  </a:lnTo>
                  <a:lnTo>
                    <a:pt x="70104" y="41148"/>
                  </a:lnTo>
                  <a:lnTo>
                    <a:pt x="71628" y="44196"/>
                  </a:lnTo>
                  <a:lnTo>
                    <a:pt x="118872" y="13716"/>
                  </a:lnTo>
                  <a:lnTo>
                    <a:pt x="128016" y="24384"/>
                  </a:lnTo>
                  <a:lnTo>
                    <a:pt x="128016" y="38100"/>
                  </a:lnTo>
                  <a:lnTo>
                    <a:pt x="111252" y="56388"/>
                  </a:lnTo>
                  <a:lnTo>
                    <a:pt x="105156" y="74676"/>
                  </a:lnTo>
                  <a:lnTo>
                    <a:pt x="121920" y="71628"/>
                  </a:lnTo>
                  <a:lnTo>
                    <a:pt x="134112" y="67056"/>
                  </a:lnTo>
                  <a:lnTo>
                    <a:pt x="146304" y="65532"/>
                  </a:lnTo>
                  <a:lnTo>
                    <a:pt x="160020" y="73152"/>
                  </a:lnTo>
                  <a:lnTo>
                    <a:pt x="167640" y="80772"/>
                  </a:lnTo>
                  <a:lnTo>
                    <a:pt x="167640" y="89916"/>
                  </a:lnTo>
                  <a:lnTo>
                    <a:pt x="117348" y="115824"/>
                  </a:lnTo>
                  <a:lnTo>
                    <a:pt x="91440" y="134112"/>
                  </a:lnTo>
                  <a:lnTo>
                    <a:pt x="80772" y="146304"/>
                  </a:lnTo>
                  <a:lnTo>
                    <a:pt x="89916" y="164592"/>
                  </a:lnTo>
                  <a:lnTo>
                    <a:pt x="103632" y="181356"/>
                  </a:lnTo>
                  <a:lnTo>
                    <a:pt x="105156" y="196596"/>
                  </a:lnTo>
                  <a:lnTo>
                    <a:pt x="105156" y="214884"/>
                  </a:lnTo>
                  <a:lnTo>
                    <a:pt x="88392" y="220980"/>
                  </a:lnTo>
                  <a:lnTo>
                    <a:pt x="79248" y="220980"/>
                  </a:lnTo>
                  <a:lnTo>
                    <a:pt x="54864" y="193548"/>
                  </a:lnTo>
                  <a:lnTo>
                    <a:pt x="32004" y="164592"/>
                  </a:lnTo>
                  <a:lnTo>
                    <a:pt x="16764" y="150876"/>
                  </a:lnTo>
                  <a:lnTo>
                    <a:pt x="3048" y="105156"/>
                  </a:lnTo>
                  <a:lnTo>
                    <a:pt x="0" y="83820"/>
                  </a:lnTo>
                  <a:lnTo>
                    <a:pt x="0" y="65532"/>
                  </a:lnTo>
                  <a:lnTo>
                    <a:pt x="25908" y="42672"/>
                  </a:lnTo>
                  <a:lnTo>
                    <a:pt x="54864" y="6096"/>
                  </a:lnTo>
                  <a:lnTo>
                    <a:pt x="67056" y="0"/>
                  </a:lnTo>
                  <a:close/>
                </a:path>
              </a:pathLst>
            </a:custGeom>
            <a:ln w="6096" cap="rnd">
              <a:round/>
            </a:ln>
          </p:spPr>
          <p:style>
            <a:lnRef idx="1">
              <a:srgbClr val="000000"/>
            </a:lnRef>
            <a:fillRef idx="1">
              <a:srgbClr val="FFC281"/>
            </a:fillRef>
            <a:effectRef idx="0">
              <a:scrgbClr r="0" g="0" b="0"/>
            </a:effectRef>
            <a:fontRef idx="none"/>
          </p:style>
          <p:txBody>
            <a:bodyPr/>
            <a:lstStyle/>
            <a:p>
              <a:endParaRPr lang="en-ZA"/>
            </a:p>
          </p:txBody>
        </p:sp>
        <p:sp>
          <p:nvSpPr>
            <p:cNvPr id="18" name="Shape 2120"/>
            <p:cNvSpPr/>
            <p:nvPr/>
          </p:nvSpPr>
          <p:spPr>
            <a:xfrm>
              <a:off x="2959608" y="611187"/>
              <a:ext cx="399288" cy="557784"/>
            </a:xfrm>
            <a:custGeom>
              <a:avLst/>
              <a:gdLst/>
              <a:ahLst/>
              <a:cxnLst/>
              <a:rect l="0" t="0" r="0" b="0"/>
              <a:pathLst>
                <a:path w="399288" h="557784">
                  <a:moveTo>
                    <a:pt x="79248" y="0"/>
                  </a:moveTo>
                  <a:lnTo>
                    <a:pt x="150876" y="138684"/>
                  </a:lnTo>
                  <a:lnTo>
                    <a:pt x="193548" y="233172"/>
                  </a:lnTo>
                  <a:lnTo>
                    <a:pt x="214884" y="289560"/>
                  </a:lnTo>
                  <a:lnTo>
                    <a:pt x="219456" y="301752"/>
                  </a:lnTo>
                  <a:lnTo>
                    <a:pt x="219456" y="312420"/>
                  </a:lnTo>
                  <a:lnTo>
                    <a:pt x="217932" y="326136"/>
                  </a:lnTo>
                  <a:lnTo>
                    <a:pt x="233172" y="347472"/>
                  </a:lnTo>
                  <a:lnTo>
                    <a:pt x="254508" y="374903"/>
                  </a:lnTo>
                  <a:lnTo>
                    <a:pt x="271272" y="381000"/>
                  </a:lnTo>
                  <a:lnTo>
                    <a:pt x="286512" y="394716"/>
                  </a:lnTo>
                  <a:lnTo>
                    <a:pt x="315468" y="437388"/>
                  </a:lnTo>
                  <a:lnTo>
                    <a:pt x="356616" y="457200"/>
                  </a:lnTo>
                  <a:lnTo>
                    <a:pt x="385572" y="492252"/>
                  </a:lnTo>
                  <a:lnTo>
                    <a:pt x="396240" y="515112"/>
                  </a:lnTo>
                  <a:lnTo>
                    <a:pt x="397764" y="524256"/>
                  </a:lnTo>
                  <a:lnTo>
                    <a:pt x="396240" y="531876"/>
                  </a:lnTo>
                  <a:lnTo>
                    <a:pt x="399288" y="542544"/>
                  </a:lnTo>
                  <a:lnTo>
                    <a:pt x="396240" y="557784"/>
                  </a:lnTo>
                  <a:lnTo>
                    <a:pt x="367284" y="541020"/>
                  </a:lnTo>
                  <a:lnTo>
                    <a:pt x="336804" y="516636"/>
                  </a:lnTo>
                  <a:lnTo>
                    <a:pt x="280416" y="470916"/>
                  </a:lnTo>
                  <a:lnTo>
                    <a:pt x="228600" y="448056"/>
                  </a:lnTo>
                  <a:lnTo>
                    <a:pt x="160020" y="416052"/>
                  </a:lnTo>
                  <a:lnTo>
                    <a:pt x="120396" y="405384"/>
                  </a:lnTo>
                  <a:lnTo>
                    <a:pt x="120396" y="396240"/>
                  </a:lnTo>
                  <a:lnTo>
                    <a:pt x="123444" y="387096"/>
                  </a:lnTo>
                  <a:lnTo>
                    <a:pt x="135636" y="370332"/>
                  </a:lnTo>
                  <a:lnTo>
                    <a:pt x="144780" y="353568"/>
                  </a:lnTo>
                  <a:lnTo>
                    <a:pt x="144780" y="341376"/>
                  </a:lnTo>
                  <a:lnTo>
                    <a:pt x="128016" y="315468"/>
                  </a:lnTo>
                  <a:lnTo>
                    <a:pt x="114300" y="275844"/>
                  </a:lnTo>
                  <a:lnTo>
                    <a:pt x="94488" y="202692"/>
                  </a:lnTo>
                  <a:lnTo>
                    <a:pt x="32004" y="109728"/>
                  </a:lnTo>
                  <a:lnTo>
                    <a:pt x="13716" y="85344"/>
                  </a:lnTo>
                  <a:lnTo>
                    <a:pt x="0" y="71628"/>
                  </a:lnTo>
                  <a:lnTo>
                    <a:pt x="0" y="56388"/>
                  </a:lnTo>
                  <a:lnTo>
                    <a:pt x="7620" y="44196"/>
                  </a:lnTo>
                  <a:lnTo>
                    <a:pt x="32004" y="21336"/>
                  </a:lnTo>
                  <a:lnTo>
                    <a:pt x="79248" y="0"/>
                  </a:lnTo>
                  <a:close/>
                </a:path>
              </a:pathLst>
            </a:custGeom>
            <a:ln w="6096" cap="rnd">
              <a:round/>
            </a:ln>
          </p:spPr>
          <p:style>
            <a:lnRef idx="1">
              <a:srgbClr val="000000"/>
            </a:lnRef>
            <a:fillRef idx="1">
              <a:srgbClr val="C0C0C0"/>
            </a:fillRef>
            <a:effectRef idx="0">
              <a:scrgbClr r="0" g="0" b="0"/>
            </a:effectRef>
            <a:fontRef idx="none"/>
          </p:style>
          <p:txBody>
            <a:bodyPr/>
            <a:lstStyle/>
            <a:p>
              <a:endParaRPr lang="en-ZA"/>
            </a:p>
          </p:txBody>
        </p:sp>
        <p:sp>
          <p:nvSpPr>
            <p:cNvPr id="19" name="Shape 2121"/>
            <p:cNvSpPr/>
            <p:nvPr/>
          </p:nvSpPr>
          <p:spPr>
            <a:xfrm>
              <a:off x="2671572" y="678243"/>
              <a:ext cx="274320" cy="537973"/>
            </a:xfrm>
            <a:custGeom>
              <a:avLst/>
              <a:gdLst/>
              <a:ahLst/>
              <a:cxnLst/>
              <a:rect l="0" t="0" r="0" b="0"/>
              <a:pathLst>
                <a:path w="274320" h="537973">
                  <a:moveTo>
                    <a:pt x="227076" y="0"/>
                  </a:moveTo>
                  <a:lnTo>
                    <a:pt x="239268" y="1524"/>
                  </a:lnTo>
                  <a:lnTo>
                    <a:pt x="224028" y="254509"/>
                  </a:lnTo>
                  <a:lnTo>
                    <a:pt x="239268" y="294132"/>
                  </a:lnTo>
                  <a:lnTo>
                    <a:pt x="248412" y="359664"/>
                  </a:lnTo>
                  <a:lnTo>
                    <a:pt x="259080" y="411480"/>
                  </a:lnTo>
                  <a:lnTo>
                    <a:pt x="271272" y="423673"/>
                  </a:lnTo>
                  <a:lnTo>
                    <a:pt x="274320" y="438912"/>
                  </a:lnTo>
                  <a:lnTo>
                    <a:pt x="268224" y="448056"/>
                  </a:lnTo>
                  <a:lnTo>
                    <a:pt x="252984" y="455676"/>
                  </a:lnTo>
                  <a:lnTo>
                    <a:pt x="224028" y="464820"/>
                  </a:lnTo>
                  <a:lnTo>
                    <a:pt x="184404" y="483109"/>
                  </a:lnTo>
                  <a:lnTo>
                    <a:pt x="153924" y="499873"/>
                  </a:lnTo>
                  <a:lnTo>
                    <a:pt x="121920" y="515112"/>
                  </a:lnTo>
                  <a:lnTo>
                    <a:pt x="74676" y="527304"/>
                  </a:lnTo>
                  <a:lnTo>
                    <a:pt x="28956" y="537973"/>
                  </a:lnTo>
                  <a:lnTo>
                    <a:pt x="0" y="537973"/>
                  </a:lnTo>
                  <a:lnTo>
                    <a:pt x="39624" y="481585"/>
                  </a:lnTo>
                  <a:lnTo>
                    <a:pt x="67056" y="470916"/>
                  </a:lnTo>
                  <a:lnTo>
                    <a:pt x="92964" y="464820"/>
                  </a:lnTo>
                  <a:lnTo>
                    <a:pt x="120396" y="438912"/>
                  </a:lnTo>
                  <a:lnTo>
                    <a:pt x="144780" y="419100"/>
                  </a:lnTo>
                  <a:lnTo>
                    <a:pt x="163068" y="406909"/>
                  </a:lnTo>
                  <a:lnTo>
                    <a:pt x="160020" y="399288"/>
                  </a:lnTo>
                  <a:lnTo>
                    <a:pt x="141732" y="294132"/>
                  </a:lnTo>
                  <a:lnTo>
                    <a:pt x="137160" y="268224"/>
                  </a:lnTo>
                  <a:lnTo>
                    <a:pt x="137160" y="242316"/>
                  </a:lnTo>
                  <a:lnTo>
                    <a:pt x="144780" y="202692"/>
                  </a:lnTo>
                  <a:lnTo>
                    <a:pt x="134112" y="181356"/>
                  </a:lnTo>
                  <a:lnTo>
                    <a:pt x="132588" y="158497"/>
                  </a:lnTo>
                  <a:lnTo>
                    <a:pt x="132588" y="86868"/>
                  </a:lnTo>
                  <a:lnTo>
                    <a:pt x="134112" y="70104"/>
                  </a:lnTo>
                  <a:lnTo>
                    <a:pt x="141732" y="42673"/>
                  </a:lnTo>
                  <a:lnTo>
                    <a:pt x="149352" y="16764"/>
                  </a:lnTo>
                  <a:lnTo>
                    <a:pt x="195072" y="4573"/>
                  </a:lnTo>
                  <a:lnTo>
                    <a:pt x="227076" y="0"/>
                  </a:lnTo>
                  <a:close/>
                </a:path>
              </a:pathLst>
            </a:custGeom>
            <a:ln w="6096" cap="rnd">
              <a:round/>
            </a:ln>
          </p:spPr>
          <p:style>
            <a:lnRef idx="1">
              <a:srgbClr val="000000"/>
            </a:lnRef>
            <a:fillRef idx="1">
              <a:srgbClr val="C0C0C0"/>
            </a:fillRef>
            <a:effectRef idx="0">
              <a:scrgbClr r="0" g="0" b="0"/>
            </a:effectRef>
            <a:fontRef idx="none"/>
          </p:style>
          <p:txBody>
            <a:bodyPr/>
            <a:lstStyle/>
            <a:p>
              <a:endParaRPr lang="en-ZA"/>
            </a:p>
          </p:txBody>
        </p:sp>
        <p:sp>
          <p:nvSpPr>
            <p:cNvPr id="20" name="Shape 2122"/>
            <p:cNvSpPr/>
            <p:nvPr/>
          </p:nvSpPr>
          <p:spPr>
            <a:xfrm>
              <a:off x="2410968" y="120459"/>
              <a:ext cx="751332" cy="672084"/>
            </a:xfrm>
            <a:custGeom>
              <a:avLst/>
              <a:gdLst/>
              <a:ahLst/>
              <a:cxnLst/>
              <a:rect l="0" t="0" r="0" b="0"/>
              <a:pathLst>
                <a:path w="751332" h="672084">
                  <a:moveTo>
                    <a:pt x="568452" y="0"/>
                  </a:moveTo>
                  <a:lnTo>
                    <a:pt x="661416" y="0"/>
                  </a:lnTo>
                  <a:lnTo>
                    <a:pt x="713232" y="9144"/>
                  </a:lnTo>
                  <a:lnTo>
                    <a:pt x="716280" y="16764"/>
                  </a:lnTo>
                  <a:lnTo>
                    <a:pt x="728472" y="16764"/>
                  </a:lnTo>
                  <a:lnTo>
                    <a:pt x="751332" y="126492"/>
                  </a:lnTo>
                  <a:lnTo>
                    <a:pt x="729996" y="132588"/>
                  </a:lnTo>
                  <a:lnTo>
                    <a:pt x="711708" y="134112"/>
                  </a:lnTo>
                  <a:lnTo>
                    <a:pt x="694944" y="132588"/>
                  </a:lnTo>
                  <a:lnTo>
                    <a:pt x="662940" y="123444"/>
                  </a:lnTo>
                  <a:lnTo>
                    <a:pt x="638556" y="117348"/>
                  </a:lnTo>
                  <a:lnTo>
                    <a:pt x="557784" y="132588"/>
                  </a:lnTo>
                  <a:lnTo>
                    <a:pt x="505968" y="132588"/>
                  </a:lnTo>
                  <a:lnTo>
                    <a:pt x="466344" y="135636"/>
                  </a:lnTo>
                  <a:lnTo>
                    <a:pt x="478536" y="153924"/>
                  </a:lnTo>
                  <a:lnTo>
                    <a:pt x="510540" y="175260"/>
                  </a:lnTo>
                  <a:lnTo>
                    <a:pt x="568452" y="210312"/>
                  </a:lnTo>
                  <a:lnTo>
                    <a:pt x="608076" y="259080"/>
                  </a:lnTo>
                  <a:lnTo>
                    <a:pt x="643128" y="306324"/>
                  </a:lnTo>
                  <a:lnTo>
                    <a:pt x="713232" y="379476"/>
                  </a:lnTo>
                  <a:lnTo>
                    <a:pt x="690372" y="408432"/>
                  </a:lnTo>
                  <a:lnTo>
                    <a:pt x="672084" y="449580"/>
                  </a:lnTo>
                  <a:lnTo>
                    <a:pt x="614172" y="509016"/>
                  </a:lnTo>
                  <a:lnTo>
                    <a:pt x="547116" y="559308"/>
                  </a:lnTo>
                  <a:lnTo>
                    <a:pt x="475488" y="601980"/>
                  </a:lnTo>
                  <a:lnTo>
                    <a:pt x="467868" y="605028"/>
                  </a:lnTo>
                  <a:lnTo>
                    <a:pt x="463296" y="605028"/>
                  </a:lnTo>
                  <a:lnTo>
                    <a:pt x="458724" y="595884"/>
                  </a:lnTo>
                  <a:lnTo>
                    <a:pt x="457200" y="580644"/>
                  </a:lnTo>
                  <a:lnTo>
                    <a:pt x="417576" y="591312"/>
                  </a:lnTo>
                  <a:lnTo>
                    <a:pt x="393192" y="594360"/>
                  </a:lnTo>
                  <a:lnTo>
                    <a:pt x="377952" y="594360"/>
                  </a:lnTo>
                  <a:lnTo>
                    <a:pt x="353568" y="598932"/>
                  </a:lnTo>
                  <a:lnTo>
                    <a:pt x="332232" y="601980"/>
                  </a:lnTo>
                  <a:lnTo>
                    <a:pt x="310896" y="568452"/>
                  </a:lnTo>
                  <a:lnTo>
                    <a:pt x="297180" y="537972"/>
                  </a:lnTo>
                  <a:lnTo>
                    <a:pt x="277368" y="498348"/>
                  </a:lnTo>
                  <a:lnTo>
                    <a:pt x="245364" y="449580"/>
                  </a:lnTo>
                  <a:lnTo>
                    <a:pt x="195072" y="370332"/>
                  </a:lnTo>
                  <a:lnTo>
                    <a:pt x="155448" y="429768"/>
                  </a:lnTo>
                  <a:lnTo>
                    <a:pt x="153924" y="440436"/>
                  </a:lnTo>
                  <a:lnTo>
                    <a:pt x="153924" y="448056"/>
                  </a:lnTo>
                  <a:lnTo>
                    <a:pt x="156972" y="467868"/>
                  </a:lnTo>
                  <a:lnTo>
                    <a:pt x="156972" y="486156"/>
                  </a:lnTo>
                  <a:lnTo>
                    <a:pt x="155448" y="501396"/>
                  </a:lnTo>
                  <a:lnTo>
                    <a:pt x="137160" y="513588"/>
                  </a:lnTo>
                  <a:lnTo>
                    <a:pt x="138684" y="521208"/>
                  </a:lnTo>
                  <a:lnTo>
                    <a:pt x="138684" y="528828"/>
                  </a:lnTo>
                  <a:lnTo>
                    <a:pt x="135636" y="547116"/>
                  </a:lnTo>
                  <a:lnTo>
                    <a:pt x="124968" y="594360"/>
                  </a:lnTo>
                  <a:lnTo>
                    <a:pt x="102108" y="672084"/>
                  </a:lnTo>
                  <a:lnTo>
                    <a:pt x="67056" y="655320"/>
                  </a:lnTo>
                  <a:lnTo>
                    <a:pt x="39624" y="630936"/>
                  </a:lnTo>
                  <a:lnTo>
                    <a:pt x="15240" y="611124"/>
                  </a:lnTo>
                  <a:lnTo>
                    <a:pt x="3048" y="598932"/>
                  </a:lnTo>
                  <a:lnTo>
                    <a:pt x="0" y="588264"/>
                  </a:lnTo>
                  <a:lnTo>
                    <a:pt x="16764" y="554736"/>
                  </a:lnTo>
                  <a:lnTo>
                    <a:pt x="33528" y="515112"/>
                  </a:lnTo>
                  <a:lnTo>
                    <a:pt x="38100" y="493776"/>
                  </a:lnTo>
                  <a:lnTo>
                    <a:pt x="39624" y="472440"/>
                  </a:lnTo>
                  <a:lnTo>
                    <a:pt x="57912" y="432816"/>
                  </a:lnTo>
                  <a:lnTo>
                    <a:pt x="79248" y="388620"/>
                  </a:lnTo>
                  <a:lnTo>
                    <a:pt x="120396" y="284988"/>
                  </a:lnTo>
                  <a:lnTo>
                    <a:pt x="152400" y="211836"/>
                  </a:lnTo>
                  <a:lnTo>
                    <a:pt x="195072" y="205740"/>
                  </a:lnTo>
                  <a:lnTo>
                    <a:pt x="219456" y="196596"/>
                  </a:lnTo>
                  <a:lnTo>
                    <a:pt x="231648" y="181356"/>
                  </a:lnTo>
                  <a:lnTo>
                    <a:pt x="236220" y="164592"/>
                  </a:lnTo>
                  <a:lnTo>
                    <a:pt x="242316" y="124968"/>
                  </a:lnTo>
                  <a:lnTo>
                    <a:pt x="251460" y="103632"/>
                  </a:lnTo>
                  <a:lnTo>
                    <a:pt x="269748" y="83820"/>
                  </a:lnTo>
                  <a:lnTo>
                    <a:pt x="336804" y="51816"/>
                  </a:lnTo>
                  <a:lnTo>
                    <a:pt x="384048" y="41148"/>
                  </a:lnTo>
                  <a:lnTo>
                    <a:pt x="408432" y="27432"/>
                  </a:lnTo>
                  <a:lnTo>
                    <a:pt x="426720" y="15240"/>
                  </a:lnTo>
                  <a:lnTo>
                    <a:pt x="448056" y="15240"/>
                  </a:lnTo>
                  <a:lnTo>
                    <a:pt x="496824" y="24384"/>
                  </a:lnTo>
                  <a:lnTo>
                    <a:pt x="512064" y="24384"/>
                  </a:lnTo>
                  <a:lnTo>
                    <a:pt x="568452" y="0"/>
                  </a:lnTo>
                  <a:close/>
                </a:path>
              </a:pathLst>
            </a:custGeom>
            <a:ln w="6096" cap="rnd">
              <a:round/>
            </a:ln>
          </p:spPr>
          <p:style>
            <a:lnRef idx="1">
              <a:srgbClr val="000000"/>
            </a:lnRef>
            <a:fillRef idx="1">
              <a:srgbClr val="C0C0C0"/>
            </a:fillRef>
            <a:effectRef idx="0">
              <a:scrgbClr r="0" g="0" b="0"/>
            </a:effectRef>
            <a:fontRef idx="none"/>
          </p:style>
          <p:txBody>
            <a:bodyPr/>
            <a:lstStyle/>
            <a:p>
              <a:endParaRPr lang="en-ZA"/>
            </a:p>
          </p:txBody>
        </p:sp>
        <p:sp>
          <p:nvSpPr>
            <p:cNvPr id="21" name="Shape 2123"/>
            <p:cNvSpPr/>
            <p:nvPr/>
          </p:nvSpPr>
          <p:spPr>
            <a:xfrm>
              <a:off x="2484120" y="125031"/>
              <a:ext cx="251460" cy="220980"/>
            </a:xfrm>
            <a:custGeom>
              <a:avLst/>
              <a:gdLst/>
              <a:ahLst/>
              <a:cxnLst/>
              <a:rect l="0" t="0" r="0" b="0"/>
              <a:pathLst>
                <a:path w="251460" h="220980">
                  <a:moveTo>
                    <a:pt x="131064" y="0"/>
                  </a:moveTo>
                  <a:lnTo>
                    <a:pt x="147828" y="22860"/>
                  </a:lnTo>
                  <a:lnTo>
                    <a:pt x="164592" y="33528"/>
                  </a:lnTo>
                  <a:lnTo>
                    <a:pt x="172212" y="36576"/>
                  </a:lnTo>
                  <a:lnTo>
                    <a:pt x="182880" y="36576"/>
                  </a:lnTo>
                  <a:lnTo>
                    <a:pt x="202692" y="27432"/>
                  </a:lnTo>
                  <a:lnTo>
                    <a:pt x="225552" y="21336"/>
                  </a:lnTo>
                  <a:lnTo>
                    <a:pt x="234696" y="36576"/>
                  </a:lnTo>
                  <a:lnTo>
                    <a:pt x="246888" y="41148"/>
                  </a:lnTo>
                  <a:lnTo>
                    <a:pt x="251460" y="54864"/>
                  </a:lnTo>
                  <a:lnTo>
                    <a:pt x="249936" y="68580"/>
                  </a:lnTo>
                  <a:lnTo>
                    <a:pt x="242316" y="100585"/>
                  </a:lnTo>
                  <a:lnTo>
                    <a:pt x="224028" y="164592"/>
                  </a:lnTo>
                  <a:lnTo>
                    <a:pt x="193548" y="199644"/>
                  </a:lnTo>
                  <a:lnTo>
                    <a:pt x="170688" y="216409"/>
                  </a:lnTo>
                  <a:lnTo>
                    <a:pt x="156972" y="220980"/>
                  </a:lnTo>
                  <a:lnTo>
                    <a:pt x="114300" y="220980"/>
                  </a:lnTo>
                  <a:lnTo>
                    <a:pt x="88392" y="214885"/>
                  </a:lnTo>
                  <a:lnTo>
                    <a:pt x="76200" y="205740"/>
                  </a:lnTo>
                  <a:lnTo>
                    <a:pt x="70104" y="202692"/>
                  </a:lnTo>
                  <a:lnTo>
                    <a:pt x="59436" y="202692"/>
                  </a:lnTo>
                  <a:lnTo>
                    <a:pt x="53340" y="198120"/>
                  </a:lnTo>
                  <a:lnTo>
                    <a:pt x="30480" y="204216"/>
                  </a:lnTo>
                  <a:lnTo>
                    <a:pt x="18288" y="220980"/>
                  </a:lnTo>
                  <a:lnTo>
                    <a:pt x="13716" y="214885"/>
                  </a:lnTo>
                  <a:lnTo>
                    <a:pt x="3048" y="207264"/>
                  </a:lnTo>
                  <a:lnTo>
                    <a:pt x="0" y="199644"/>
                  </a:lnTo>
                  <a:lnTo>
                    <a:pt x="4572" y="195073"/>
                  </a:lnTo>
                  <a:lnTo>
                    <a:pt x="3048" y="184404"/>
                  </a:lnTo>
                  <a:lnTo>
                    <a:pt x="7620" y="166116"/>
                  </a:lnTo>
                  <a:lnTo>
                    <a:pt x="12192" y="152400"/>
                  </a:lnTo>
                  <a:lnTo>
                    <a:pt x="16764" y="123444"/>
                  </a:lnTo>
                  <a:lnTo>
                    <a:pt x="15240" y="80773"/>
                  </a:lnTo>
                  <a:lnTo>
                    <a:pt x="18288" y="50292"/>
                  </a:lnTo>
                  <a:lnTo>
                    <a:pt x="38100" y="30480"/>
                  </a:lnTo>
                  <a:lnTo>
                    <a:pt x="57912" y="3048"/>
                  </a:lnTo>
                  <a:lnTo>
                    <a:pt x="131064" y="0"/>
                  </a:lnTo>
                  <a:close/>
                </a:path>
              </a:pathLst>
            </a:custGeom>
            <a:ln w="0" cap="rnd">
              <a:round/>
            </a:ln>
          </p:spPr>
          <p:style>
            <a:lnRef idx="0">
              <a:srgbClr val="000000">
                <a:alpha val="0"/>
              </a:srgbClr>
            </a:lnRef>
            <a:fillRef idx="1">
              <a:srgbClr val="FFC281"/>
            </a:fillRef>
            <a:effectRef idx="0">
              <a:scrgbClr r="0" g="0" b="0"/>
            </a:effectRef>
            <a:fontRef idx="none"/>
          </p:style>
          <p:txBody>
            <a:bodyPr/>
            <a:lstStyle/>
            <a:p>
              <a:endParaRPr lang="en-ZA"/>
            </a:p>
          </p:txBody>
        </p:sp>
        <p:sp>
          <p:nvSpPr>
            <p:cNvPr id="22" name="Shape 2124"/>
            <p:cNvSpPr/>
            <p:nvPr/>
          </p:nvSpPr>
          <p:spPr>
            <a:xfrm>
              <a:off x="2487168" y="63"/>
              <a:ext cx="243840" cy="190500"/>
            </a:xfrm>
            <a:custGeom>
              <a:avLst/>
              <a:gdLst/>
              <a:ahLst/>
              <a:cxnLst/>
              <a:rect l="0" t="0" r="0" b="0"/>
              <a:pathLst>
                <a:path w="243840" h="190500">
                  <a:moveTo>
                    <a:pt x="152400" y="0"/>
                  </a:moveTo>
                  <a:lnTo>
                    <a:pt x="192938" y="0"/>
                  </a:lnTo>
                  <a:lnTo>
                    <a:pt x="192024" y="4572"/>
                  </a:lnTo>
                  <a:lnTo>
                    <a:pt x="196596" y="21336"/>
                  </a:lnTo>
                  <a:lnTo>
                    <a:pt x="199644" y="47244"/>
                  </a:lnTo>
                  <a:lnTo>
                    <a:pt x="201168" y="79248"/>
                  </a:lnTo>
                  <a:lnTo>
                    <a:pt x="201168" y="103632"/>
                  </a:lnTo>
                  <a:lnTo>
                    <a:pt x="199644" y="114300"/>
                  </a:lnTo>
                  <a:lnTo>
                    <a:pt x="230124" y="123444"/>
                  </a:lnTo>
                  <a:lnTo>
                    <a:pt x="234696" y="137160"/>
                  </a:lnTo>
                  <a:lnTo>
                    <a:pt x="234696" y="147827"/>
                  </a:lnTo>
                  <a:lnTo>
                    <a:pt x="243840" y="160020"/>
                  </a:lnTo>
                  <a:lnTo>
                    <a:pt x="240792" y="156972"/>
                  </a:lnTo>
                  <a:lnTo>
                    <a:pt x="219456" y="147827"/>
                  </a:lnTo>
                  <a:lnTo>
                    <a:pt x="184404" y="166115"/>
                  </a:lnTo>
                  <a:lnTo>
                    <a:pt x="161544" y="167640"/>
                  </a:lnTo>
                  <a:lnTo>
                    <a:pt x="143256" y="164592"/>
                  </a:lnTo>
                  <a:lnTo>
                    <a:pt x="138684" y="155448"/>
                  </a:lnTo>
                  <a:lnTo>
                    <a:pt x="120396" y="144780"/>
                  </a:lnTo>
                  <a:lnTo>
                    <a:pt x="103632" y="124968"/>
                  </a:lnTo>
                  <a:lnTo>
                    <a:pt x="86868" y="144780"/>
                  </a:lnTo>
                  <a:lnTo>
                    <a:pt x="54864" y="166115"/>
                  </a:lnTo>
                  <a:lnTo>
                    <a:pt x="42672" y="173736"/>
                  </a:lnTo>
                  <a:lnTo>
                    <a:pt x="33528" y="176784"/>
                  </a:lnTo>
                  <a:lnTo>
                    <a:pt x="16764" y="176784"/>
                  </a:lnTo>
                  <a:lnTo>
                    <a:pt x="15240" y="190500"/>
                  </a:lnTo>
                  <a:lnTo>
                    <a:pt x="3048" y="170688"/>
                  </a:lnTo>
                  <a:lnTo>
                    <a:pt x="0" y="158496"/>
                  </a:lnTo>
                  <a:lnTo>
                    <a:pt x="13716" y="144780"/>
                  </a:lnTo>
                  <a:lnTo>
                    <a:pt x="16764" y="135636"/>
                  </a:lnTo>
                  <a:lnTo>
                    <a:pt x="22860" y="132588"/>
                  </a:lnTo>
                  <a:lnTo>
                    <a:pt x="33528" y="115824"/>
                  </a:lnTo>
                  <a:lnTo>
                    <a:pt x="35052" y="105156"/>
                  </a:lnTo>
                  <a:lnTo>
                    <a:pt x="33528" y="91440"/>
                  </a:lnTo>
                  <a:lnTo>
                    <a:pt x="48768" y="79248"/>
                  </a:lnTo>
                  <a:lnTo>
                    <a:pt x="60960" y="70103"/>
                  </a:lnTo>
                  <a:lnTo>
                    <a:pt x="77724" y="68580"/>
                  </a:lnTo>
                  <a:lnTo>
                    <a:pt x="97536" y="68580"/>
                  </a:lnTo>
                  <a:lnTo>
                    <a:pt x="112776" y="65532"/>
                  </a:lnTo>
                  <a:lnTo>
                    <a:pt x="132588" y="56388"/>
                  </a:lnTo>
                  <a:lnTo>
                    <a:pt x="144780" y="38100"/>
                  </a:lnTo>
                  <a:lnTo>
                    <a:pt x="150876" y="30480"/>
                  </a:lnTo>
                  <a:lnTo>
                    <a:pt x="150876" y="16764"/>
                  </a:lnTo>
                  <a:lnTo>
                    <a:pt x="149352" y="4572"/>
                  </a:lnTo>
                  <a:lnTo>
                    <a:pt x="152400" y="0"/>
                  </a:lnTo>
                  <a:close/>
                </a:path>
              </a:pathLst>
            </a:custGeom>
            <a:ln w="0" cap="rnd">
              <a:round/>
            </a:ln>
          </p:spPr>
          <p:style>
            <a:lnRef idx="0">
              <a:srgbClr val="000000">
                <a:alpha val="0"/>
              </a:srgbClr>
            </a:lnRef>
            <a:fillRef idx="1">
              <a:srgbClr val="BF4100"/>
            </a:fillRef>
            <a:effectRef idx="0">
              <a:scrgbClr r="0" g="0" b="0"/>
            </a:effectRef>
            <a:fontRef idx="none"/>
          </p:style>
          <p:txBody>
            <a:bodyPr/>
            <a:lstStyle/>
            <a:p>
              <a:endParaRPr lang="en-ZA"/>
            </a:p>
          </p:txBody>
        </p:sp>
        <p:sp>
          <p:nvSpPr>
            <p:cNvPr id="23" name="Shape 2125"/>
            <p:cNvSpPr/>
            <p:nvPr/>
          </p:nvSpPr>
          <p:spPr>
            <a:xfrm>
              <a:off x="2916936" y="509079"/>
              <a:ext cx="120396" cy="39625"/>
            </a:xfrm>
            <a:custGeom>
              <a:avLst/>
              <a:gdLst/>
              <a:ahLst/>
              <a:cxnLst/>
              <a:rect l="0" t="0" r="0" b="0"/>
              <a:pathLst>
                <a:path w="120396" h="39625">
                  <a:moveTo>
                    <a:pt x="0" y="39625"/>
                  </a:moveTo>
                  <a:lnTo>
                    <a:pt x="28956" y="38100"/>
                  </a:lnTo>
                  <a:lnTo>
                    <a:pt x="74676" y="10668"/>
                  </a:lnTo>
                  <a:lnTo>
                    <a:pt x="120396" y="0"/>
                  </a:lnTo>
                </a:path>
              </a:pathLst>
            </a:custGeom>
            <a:ln w="6096" cap="rnd">
              <a:round/>
            </a:ln>
          </p:spPr>
          <p:style>
            <a:lnRef idx="1">
              <a:srgbClr val="000000"/>
            </a:lnRef>
            <a:fillRef idx="0">
              <a:srgbClr val="000000">
                <a:alpha val="0"/>
              </a:srgbClr>
            </a:fillRef>
            <a:effectRef idx="0">
              <a:scrgbClr r="0" g="0" b="0"/>
            </a:effectRef>
            <a:fontRef idx="none"/>
          </p:style>
          <p:txBody>
            <a:bodyPr/>
            <a:lstStyle/>
            <a:p>
              <a:endParaRPr lang="en-ZA"/>
            </a:p>
          </p:txBody>
        </p:sp>
        <p:sp>
          <p:nvSpPr>
            <p:cNvPr id="24" name="Shape 2126"/>
            <p:cNvSpPr/>
            <p:nvPr/>
          </p:nvSpPr>
          <p:spPr>
            <a:xfrm>
              <a:off x="2561844" y="198183"/>
              <a:ext cx="19812" cy="16764"/>
            </a:xfrm>
            <a:custGeom>
              <a:avLst/>
              <a:gdLst/>
              <a:ahLst/>
              <a:cxnLst/>
              <a:rect l="0" t="0" r="0" b="0"/>
              <a:pathLst>
                <a:path w="19812" h="16764">
                  <a:moveTo>
                    <a:pt x="6096" y="0"/>
                  </a:moveTo>
                  <a:lnTo>
                    <a:pt x="13716" y="0"/>
                  </a:lnTo>
                  <a:lnTo>
                    <a:pt x="13716" y="1524"/>
                  </a:lnTo>
                  <a:lnTo>
                    <a:pt x="16764" y="1524"/>
                  </a:lnTo>
                  <a:lnTo>
                    <a:pt x="16764" y="3048"/>
                  </a:lnTo>
                  <a:lnTo>
                    <a:pt x="18288" y="3048"/>
                  </a:lnTo>
                  <a:lnTo>
                    <a:pt x="18288" y="6096"/>
                  </a:lnTo>
                  <a:lnTo>
                    <a:pt x="19812" y="6096"/>
                  </a:lnTo>
                  <a:lnTo>
                    <a:pt x="19812" y="12192"/>
                  </a:lnTo>
                  <a:lnTo>
                    <a:pt x="18288" y="12192"/>
                  </a:lnTo>
                  <a:lnTo>
                    <a:pt x="18288" y="13716"/>
                  </a:lnTo>
                  <a:lnTo>
                    <a:pt x="16764" y="13716"/>
                  </a:lnTo>
                  <a:lnTo>
                    <a:pt x="16764" y="15240"/>
                  </a:lnTo>
                  <a:lnTo>
                    <a:pt x="15240" y="15240"/>
                  </a:lnTo>
                  <a:lnTo>
                    <a:pt x="15240" y="16764"/>
                  </a:lnTo>
                  <a:lnTo>
                    <a:pt x="3048" y="16764"/>
                  </a:lnTo>
                  <a:lnTo>
                    <a:pt x="3048" y="15240"/>
                  </a:lnTo>
                  <a:lnTo>
                    <a:pt x="1524" y="15240"/>
                  </a:lnTo>
                  <a:lnTo>
                    <a:pt x="1524" y="13716"/>
                  </a:lnTo>
                  <a:lnTo>
                    <a:pt x="0" y="13716"/>
                  </a:lnTo>
                  <a:lnTo>
                    <a:pt x="0" y="9144"/>
                  </a:lnTo>
                  <a:lnTo>
                    <a:pt x="0" y="6096"/>
                  </a:lnTo>
                  <a:lnTo>
                    <a:pt x="0" y="4572"/>
                  </a:lnTo>
                  <a:lnTo>
                    <a:pt x="1524" y="4572"/>
                  </a:lnTo>
                  <a:lnTo>
                    <a:pt x="1524" y="3048"/>
                  </a:lnTo>
                  <a:lnTo>
                    <a:pt x="3048" y="3048"/>
                  </a:lnTo>
                  <a:lnTo>
                    <a:pt x="3048" y="1524"/>
                  </a:lnTo>
                  <a:lnTo>
                    <a:pt x="4572" y="1524"/>
                  </a:lnTo>
                  <a:lnTo>
                    <a:pt x="6096" y="0"/>
                  </a:lnTo>
                  <a:close/>
                </a:path>
              </a:pathLst>
            </a:custGeom>
            <a:ln w="1524" cap="rnd">
              <a:round/>
            </a:ln>
          </p:spPr>
          <p:style>
            <a:lnRef idx="1">
              <a:srgbClr val="000000"/>
            </a:lnRef>
            <a:fillRef idx="1">
              <a:srgbClr val="000000"/>
            </a:fillRef>
            <a:effectRef idx="0">
              <a:scrgbClr r="0" g="0" b="0"/>
            </a:effectRef>
            <a:fontRef idx="none"/>
          </p:style>
          <p:txBody>
            <a:bodyPr/>
            <a:lstStyle/>
            <a:p>
              <a:endParaRPr lang="en-ZA"/>
            </a:p>
          </p:txBody>
        </p:sp>
        <p:sp>
          <p:nvSpPr>
            <p:cNvPr id="25" name="Shape 2127"/>
            <p:cNvSpPr/>
            <p:nvPr/>
          </p:nvSpPr>
          <p:spPr>
            <a:xfrm>
              <a:off x="2484120" y="0"/>
              <a:ext cx="158517" cy="167704"/>
            </a:xfrm>
            <a:custGeom>
              <a:avLst/>
              <a:gdLst/>
              <a:ahLst/>
              <a:cxnLst/>
              <a:rect l="0" t="0" r="0" b="0"/>
              <a:pathLst>
                <a:path w="158517" h="167704">
                  <a:moveTo>
                    <a:pt x="6096" y="167704"/>
                  </a:moveTo>
                  <a:lnTo>
                    <a:pt x="0" y="157035"/>
                  </a:lnTo>
                  <a:lnTo>
                    <a:pt x="36576" y="123507"/>
                  </a:lnTo>
                  <a:lnTo>
                    <a:pt x="36576" y="97599"/>
                  </a:lnTo>
                  <a:lnTo>
                    <a:pt x="41148" y="85407"/>
                  </a:lnTo>
                  <a:lnTo>
                    <a:pt x="48768" y="79311"/>
                  </a:lnTo>
                  <a:lnTo>
                    <a:pt x="86868" y="68643"/>
                  </a:lnTo>
                  <a:lnTo>
                    <a:pt x="131064" y="64071"/>
                  </a:lnTo>
                  <a:lnTo>
                    <a:pt x="144780" y="42735"/>
                  </a:lnTo>
                  <a:lnTo>
                    <a:pt x="147828" y="22923"/>
                  </a:lnTo>
                  <a:lnTo>
                    <a:pt x="156972" y="4635"/>
                  </a:lnTo>
                  <a:lnTo>
                    <a:pt x="158517" y="0"/>
                  </a:lnTo>
                </a:path>
              </a:pathLst>
            </a:custGeom>
            <a:ln w="6096" cap="rnd">
              <a:round/>
            </a:ln>
          </p:spPr>
          <p:style>
            <a:lnRef idx="1">
              <a:srgbClr val="000000"/>
            </a:lnRef>
            <a:fillRef idx="0">
              <a:srgbClr val="000000">
                <a:alpha val="0"/>
              </a:srgbClr>
            </a:fillRef>
            <a:effectRef idx="0">
              <a:scrgbClr r="0" g="0" b="0"/>
            </a:effectRef>
            <a:fontRef idx="none"/>
          </p:style>
          <p:txBody>
            <a:bodyPr/>
            <a:lstStyle/>
            <a:p>
              <a:endParaRPr lang="en-ZA"/>
            </a:p>
          </p:txBody>
        </p:sp>
        <p:sp>
          <p:nvSpPr>
            <p:cNvPr id="26" name="Shape 2128"/>
            <p:cNvSpPr/>
            <p:nvPr/>
          </p:nvSpPr>
          <p:spPr>
            <a:xfrm>
              <a:off x="2682240" y="6159"/>
              <a:ext cx="47244" cy="141732"/>
            </a:xfrm>
            <a:custGeom>
              <a:avLst/>
              <a:gdLst/>
              <a:ahLst/>
              <a:cxnLst/>
              <a:rect l="0" t="0" r="0" b="0"/>
              <a:pathLst>
                <a:path w="47244" h="141732">
                  <a:moveTo>
                    <a:pt x="7620" y="0"/>
                  </a:moveTo>
                  <a:lnTo>
                    <a:pt x="1524" y="27432"/>
                  </a:lnTo>
                  <a:lnTo>
                    <a:pt x="0" y="39624"/>
                  </a:lnTo>
                  <a:lnTo>
                    <a:pt x="0" y="50292"/>
                  </a:lnTo>
                  <a:lnTo>
                    <a:pt x="6096" y="65532"/>
                  </a:lnTo>
                  <a:lnTo>
                    <a:pt x="0" y="80772"/>
                  </a:lnTo>
                  <a:lnTo>
                    <a:pt x="6096" y="108204"/>
                  </a:lnTo>
                  <a:lnTo>
                    <a:pt x="28956" y="112776"/>
                  </a:lnTo>
                  <a:lnTo>
                    <a:pt x="39624" y="118872"/>
                  </a:lnTo>
                  <a:lnTo>
                    <a:pt x="44196" y="129540"/>
                  </a:lnTo>
                  <a:lnTo>
                    <a:pt x="47244" y="141732"/>
                  </a:lnTo>
                </a:path>
              </a:pathLst>
            </a:custGeom>
            <a:ln w="6096" cap="rnd">
              <a:round/>
            </a:ln>
          </p:spPr>
          <p:style>
            <a:lnRef idx="1">
              <a:srgbClr val="000000"/>
            </a:lnRef>
            <a:fillRef idx="0">
              <a:srgbClr val="000000">
                <a:alpha val="0"/>
              </a:srgbClr>
            </a:fillRef>
            <a:effectRef idx="0">
              <a:scrgbClr r="0" g="0" b="0"/>
            </a:effectRef>
            <a:fontRef idx="none"/>
          </p:style>
          <p:txBody>
            <a:bodyPr/>
            <a:lstStyle/>
            <a:p>
              <a:endParaRPr lang="en-ZA"/>
            </a:p>
          </p:txBody>
        </p:sp>
        <p:sp>
          <p:nvSpPr>
            <p:cNvPr id="27" name="Shape 2129"/>
            <p:cNvSpPr/>
            <p:nvPr/>
          </p:nvSpPr>
          <p:spPr>
            <a:xfrm>
              <a:off x="2548128" y="126555"/>
              <a:ext cx="120396" cy="41149"/>
            </a:xfrm>
            <a:custGeom>
              <a:avLst/>
              <a:gdLst/>
              <a:ahLst/>
              <a:cxnLst/>
              <a:rect l="0" t="0" r="0" b="0"/>
              <a:pathLst>
                <a:path w="120396" h="41149">
                  <a:moveTo>
                    <a:pt x="0" y="35052"/>
                  </a:moveTo>
                  <a:lnTo>
                    <a:pt x="16764" y="18288"/>
                  </a:lnTo>
                  <a:lnTo>
                    <a:pt x="39624" y="0"/>
                  </a:lnTo>
                  <a:lnTo>
                    <a:pt x="53340" y="1524"/>
                  </a:lnTo>
                  <a:lnTo>
                    <a:pt x="62484" y="7620"/>
                  </a:lnTo>
                  <a:lnTo>
                    <a:pt x="73152" y="21336"/>
                  </a:lnTo>
                  <a:lnTo>
                    <a:pt x="89916" y="36576"/>
                  </a:lnTo>
                  <a:lnTo>
                    <a:pt x="97536" y="41149"/>
                  </a:lnTo>
                  <a:lnTo>
                    <a:pt x="108204" y="41149"/>
                  </a:lnTo>
                  <a:lnTo>
                    <a:pt x="120396" y="38100"/>
                  </a:lnTo>
                </a:path>
              </a:pathLst>
            </a:custGeom>
            <a:ln w="6096" cap="rnd">
              <a:round/>
            </a:ln>
          </p:spPr>
          <p:style>
            <a:lnRef idx="1">
              <a:srgbClr val="000000"/>
            </a:lnRef>
            <a:fillRef idx="0">
              <a:srgbClr val="000000">
                <a:alpha val="0"/>
              </a:srgbClr>
            </a:fillRef>
            <a:effectRef idx="0">
              <a:scrgbClr r="0" g="0" b="0"/>
            </a:effectRef>
            <a:fontRef idx="none"/>
          </p:style>
          <p:txBody>
            <a:bodyPr/>
            <a:lstStyle/>
            <a:p>
              <a:endParaRPr lang="en-ZA"/>
            </a:p>
          </p:txBody>
        </p:sp>
        <p:sp>
          <p:nvSpPr>
            <p:cNvPr id="28" name="Shape 2130"/>
            <p:cNvSpPr/>
            <p:nvPr/>
          </p:nvSpPr>
          <p:spPr>
            <a:xfrm>
              <a:off x="2628900" y="249999"/>
              <a:ext cx="36576" cy="6096"/>
            </a:xfrm>
            <a:custGeom>
              <a:avLst/>
              <a:gdLst/>
              <a:ahLst/>
              <a:cxnLst/>
              <a:rect l="0" t="0" r="0" b="0"/>
              <a:pathLst>
                <a:path w="36576" h="6096">
                  <a:moveTo>
                    <a:pt x="0" y="0"/>
                  </a:moveTo>
                  <a:lnTo>
                    <a:pt x="21336" y="6096"/>
                  </a:lnTo>
                  <a:lnTo>
                    <a:pt x="36576" y="6096"/>
                  </a:lnTo>
                </a:path>
              </a:pathLst>
            </a:custGeom>
            <a:ln w="6096" cap="rnd">
              <a:round/>
            </a:ln>
          </p:spPr>
          <p:style>
            <a:lnRef idx="1">
              <a:srgbClr val="000000"/>
            </a:lnRef>
            <a:fillRef idx="0">
              <a:srgbClr val="000000">
                <a:alpha val="0"/>
              </a:srgbClr>
            </a:fillRef>
            <a:effectRef idx="0">
              <a:scrgbClr r="0" g="0" b="0"/>
            </a:effectRef>
            <a:fontRef idx="none"/>
          </p:style>
          <p:txBody>
            <a:bodyPr/>
            <a:lstStyle/>
            <a:p>
              <a:endParaRPr lang="en-ZA"/>
            </a:p>
          </p:txBody>
        </p:sp>
        <p:sp>
          <p:nvSpPr>
            <p:cNvPr id="29" name="Shape 2131"/>
            <p:cNvSpPr/>
            <p:nvPr/>
          </p:nvSpPr>
          <p:spPr>
            <a:xfrm>
              <a:off x="2630424" y="256095"/>
              <a:ext cx="18288" cy="21336"/>
            </a:xfrm>
            <a:custGeom>
              <a:avLst/>
              <a:gdLst/>
              <a:ahLst/>
              <a:cxnLst/>
              <a:rect l="0" t="0" r="0" b="0"/>
              <a:pathLst>
                <a:path w="18288" h="21336">
                  <a:moveTo>
                    <a:pt x="18288" y="0"/>
                  </a:moveTo>
                  <a:lnTo>
                    <a:pt x="13716" y="18288"/>
                  </a:lnTo>
                  <a:lnTo>
                    <a:pt x="0" y="21336"/>
                  </a:lnTo>
                </a:path>
              </a:pathLst>
            </a:custGeom>
            <a:ln w="6096" cap="rnd">
              <a:round/>
            </a:ln>
          </p:spPr>
          <p:style>
            <a:lnRef idx="1">
              <a:srgbClr val="000000"/>
            </a:lnRef>
            <a:fillRef idx="0">
              <a:srgbClr val="000000">
                <a:alpha val="0"/>
              </a:srgbClr>
            </a:fillRef>
            <a:effectRef idx="0">
              <a:scrgbClr r="0" g="0" b="0"/>
            </a:effectRef>
            <a:fontRef idx="none"/>
          </p:style>
          <p:txBody>
            <a:bodyPr/>
            <a:lstStyle/>
            <a:p>
              <a:endParaRPr lang="en-ZA"/>
            </a:p>
          </p:txBody>
        </p:sp>
        <p:sp>
          <p:nvSpPr>
            <p:cNvPr id="30" name="Shape 2132"/>
            <p:cNvSpPr/>
            <p:nvPr/>
          </p:nvSpPr>
          <p:spPr>
            <a:xfrm>
              <a:off x="2496312" y="233235"/>
              <a:ext cx="22860" cy="53340"/>
            </a:xfrm>
            <a:custGeom>
              <a:avLst/>
              <a:gdLst/>
              <a:ahLst/>
              <a:cxnLst/>
              <a:rect l="0" t="0" r="0" b="0"/>
              <a:pathLst>
                <a:path w="22860" h="53340">
                  <a:moveTo>
                    <a:pt x="0" y="53340"/>
                  </a:moveTo>
                  <a:lnTo>
                    <a:pt x="0" y="24384"/>
                  </a:lnTo>
                  <a:lnTo>
                    <a:pt x="22860" y="0"/>
                  </a:lnTo>
                </a:path>
              </a:pathLst>
            </a:custGeom>
            <a:ln w="6096" cap="rnd">
              <a:round/>
            </a:ln>
          </p:spPr>
          <p:style>
            <a:lnRef idx="1">
              <a:srgbClr val="000000"/>
            </a:lnRef>
            <a:fillRef idx="0">
              <a:srgbClr val="000000">
                <a:alpha val="0"/>
              </a:srgbClr>
            </a:fillRef>
            <a:effectRef idx="0">
              <a:scrgbClr r="0" g="0" b="0"/>
            </a:effectRef>
            <a:fontRef idx="none"/>
          </p:style>
          <p:txBody>
            <a:bodyPr/>
            <a:lstStyle/>
            <a:p>
              <a:endParaRPr lang="en-ZA"/>
            </a:p>
          </p:txBody>
        </p:sp>
        <p:sp>
          <p:nvSpPr>
            <p:cNvPr id="31" name="Shape 2133"/>
            <p:cNvSpPr/>
            <p:nvPr/>
          </p:nvSpPr>
          <p:spPr>
            <a:xfrm>
              <a:off x="2481072" y="288099"/>
              <a:ext cx="85344" cy="53340"/>
            </a:xfrm>
            <a:custGeom>
              <a:avLst/>
              <a:gdLst/>
              <a:ahLst/>
              <a:cxnLst/>
              <a:rect l="0" t="0" r="0" b="0"/>
              <a:pathLst>
                <a:path w="85344" h="53340">
                  <a:moveTo>
                    <a:pt x="13716" y="0"/>
                  </a:moveTo>
                  <a:lnTo>
                    <a:pt x="4572" y="13716"/>
                  </a:lnTo>
                  <a:lnTo>
                    <a:pt x="0" y="30480"/>
                  </a:lnTo>
                  <a:lnTo>
                    <a:pt x="3048" y="42672"/>
                  </a:lnTo>
                  <a:lnTo>
                    <a:pt x="10668" y="53340"/>
                  </a:lnTo>
                  <a:lnTo>
                    <a:pt x="22860" y="53340"/>
                  </a:lnTo>
                  <a:lnTo>
                    <a:pt x="36576" y="41148"/>
                  </a:lnTo>
                  <a:lnTo>
                    <a:pt x="67056" y="16764"/>
                  </a:lnTo>
                  <a:lnTo>
                    <a:pt x="85344" y="10668"/>
                  </a:lnTo>
                </a:path>
              </a:pathLst>
            </a:custGeom>
            <a:ln w="6096" cap="rnd">
              <a:round/>
            </a:ln>
          </p:spPr>
          <p:style>
            <a:lnRef idx="1">
              <a:srgbClr val="000000"/>
            </a:lnRef>
            <a:fillRef idx="0">
              <a:srgbClr val="000000">
                <a:alpha val="0"/>
              </a:srgbClr>
            </a:fillRef>
            <a:effectRef idx="0">
              <a:scrgbClr r="0" g="0" b="0"/>
            </a:effectRef>
            <a:fontRef idx="none"/>
          </p:style>
          <p:txBody>
            <a:bodyPr/>
            <a:lstStyle/>
            <a:p>
              <a:endParaRPr lang="en-ZA"/>
            </a:p>
          </p:txBody>
        </p:sp>
        <p:sp>
          <p:nvSpPr>
            <p:cNvPr id="32" name="Shape 2134"/>
            <p:cNvSpPr/>
            <p:nvPr/>
          </p:nvSpPr>
          <p:spPr>
            <a:xfrm>
              <a:off x="2602992" y="176847"/>
              <a:ext cx="164592" cy="289560"/>
            </a:xfrm>
            <a:custGeom>
              <a:avLst/>
              <a:gdLst/>
              <a:ahLst/>
              <a:cxnLst/>
              <a:rect l="0" t="0" r="0" b="0"/>
              <a:pathLst>
                <a:path w="164592" h="289560">
                  <a:moveTo>
                    <a:pt x="135636" y="0"/>
                  </a:moveTo>
                  <a:lnTo>
                    <a:pt x="137160" y="30480"/>
                  </a:lnTo>
                  <a:lnTo>
                    <a:pt x="149352" y="68580"/>
                  </a:lnTo>
                  <a:lnTo>
                    <a:pt x="153924" y="100584"/>
                  </a:lnTo>
                  <a:lnTo>
                    <a:pt x="164592" y="184404"/>
                  </a:lnTo>
                  <a:lnTo>
                    <a:pt x="161544" y="233172"/>
                  </a:lnTo>
                  <a:lnTo>
                    <a:pt x="152400" y="289560"/>
                  </a:lnTo>
                  <a:lnTo>
                    <a:pt x="115824" y="243840"/>
                  </a:lnTo>
                  <a:lnTo>
                    <a:pt x="83820" y="230124"/>
                  </a:lnTo>
                  <a:lnTo>
                    <a:pt x="47244" y="220980"/>
                  </a:lnTo>
                  <a:lnTo>
                    <a:pt x="10668" y="188976"/>
                  </a:lnTo>
                  <a:lnTo>
                    <a:pt x="0" y="169164"/>
                  </a:lnTo>
                  <a:lnTo>
                    <a:pt x="83820" y="156972"/>
                  </a:lnTo>
                  <a:lnTo>
                    <a:pt x="100584" y="111252"/>
                  </a:lnTo>
                  <a:lnTo>
                    <a:pt x="112776" y="73152"/>
                  </a:lnTo>
                  <a:lnTo>
                    <a:pt x="126492" y="36576"/>
                  </a:lnTo>
                  <a:lnTo>
                    <a:pt x="135636" y="0"/>
                  </a:lnTo>
                  <a:close/>
                </a:path>
              </a:pathLst>
            </a:custGeom>
            <a:ln w="1524" cap="rnd">
              <a:round/>
            </a:ln>
          </p:spPr>
          <p:style>
            <a:lnRef idx="1">
              <a:srgbClr val="FFFFFF"/>
            </a:lnRef>
            <a:fillRef idx="1">
              <a:srgbClr val="FFFFFF"/>
            </a:fillRef>
            <a:effectRef idx="0">
              <a:scrgbClr r="0" g="0" b="0"/>
            </a:effectRef>
            <a:fontRef idx="none"/>
          </p:style>
          <p:txBody>
            <a:bodyPr/>
            <a:lstStyle/>
            <a:p>
              <a:endParaRPr lang="en-ZA"/>
            </a:p>
          </p:txBody>
        </p:sp>
        <p:sp>
          <p:nvSpPr>
            <p:cNvPr id="33" name="Shape 2135"/>
            <p:cNvSpPr/>
            <p:nvPr/>
          </p:nvSpPr>
          <p:spPr>
            <a:xfrm>
              <a:off x="2610612" y="350583"/>
              <a:ext cx="56585" cy="39624"/>
            </a:xfrm>
            <a:custGeom>
              <a:avLst/>
              <a:gdLst/>
              <a:ahLst/>
              <a:cxnLst/>
              <a:rect l="0" t="0" r="0" b="0"/>
              <a:pathLst>
                <a:path w="56585" h="39624">
                  <a:moveTo>
                    <a:pt x="44196" y="0"/>
                  </a:moveTo>
                  <a:lnTo>
                    <a:pt x="56585" y="1475"/>
                  </a:lnTo>
                  <a:lnTo>
                    <a:pt x="51816" y="39624"/>
                  </a:lnTo>
                  <a:lnTo>
                    <a:pt x="0" y="7620"/>
                  </a:lnTo>
                  <a:lnTo>
                    <a:pt x="44196" y="0"/>
                  </a:lnTo>
                  <a:close/>
                </a:path>
              </a:pathLst>
            </a:custGeom>
            <a:ln w="6096" cap="rnd">
              <a:round/>
            </a:ln>
          </p:spPr>
          <p:style>
            <a:lnRef idx="1">
              <a:srgbClr val="000000"/>
            </a:lnRef>
            <a:fillRef idx="1">
              <a:srgbClr val="A0004C"/>
            </a:fillRef>
            <a:effectRef idx="0">
              <a:scrgbClr r="0" g="0" b="0"/>
            </a:effectRef>
            <a:fontRef idx="none"/>
          </p:style>
          <p:txBody>
            <a:bodyPr/>
            <a:lstStyle/>
            <a:p>
              <a:endParaRPr lang="en-ZA"/>
            </a:p>
          </p:txBody>
        </p:sp>
        <p:sp>
          <p:nvSpPr>
            <p:cNvPr id="34" name="Shape 2136"/>
            <p:cNvSpPr/>
            <p:nvPr/>
          </p:nvSpPr>
          <p:spPr>
            <a:xfrm>
              <a:off x="2667197" y="292671"/>
              <a:ext cx="51619" cy="65532"/>
            </a:xfrm>
            <a:custGeom>
              <a:avLst/>
              <a:gdLst/>
              <a:ahLst/>
              <a:cxnLst/>
              <a:rect l="0" t="0" r="0" b="0"/>
              <a:pathLst>
                <a:path w="51619" h="65532">
                  <a:moveTo>
                    <a:pt x="7423" y="0"/>
                  </a:moveTo>
                  <a:lnTo>
                    <a:pt x="51619" y="65532"/>
                  </a:lnTo>
                  <a:lnTo>
                    <a:pt x="0" y="59387"/>
                  </a:lnTo>
                  <a:lnTo>
                    <a:pt x="7423" y="0"/>
                  </a:lnTo>
                  <a:close/>
                </a:path>
              </a:pathLst>
            </a:custGeom>
            <a:ln w="6096" cap="rnd">
              <a:round/>
            </a:ln>
          </p:spPr>
          <p:style>
            <a:lnRef idx="1">
              <a:srgbClr val="000000"/>
            </a:lnRef>
            <a:fillRef idx="1">
              <a:srgbClr val="A0004C"/>
            </a:fillRef>
            <a:effectRef idx="0">
              <a:scrgbClr r="0" g="0" b="0"/>
            </a:effectRef>
            <a:fontRef idx="none"/>
          </p:style>
          <p:txBody>
            <a:bodyPr/>
            <a:lstStyle/>
            <a:p>
              <a:endParaRPr lang="en-ZA"/>
            </a:p>
          </p:txBody>
        </p:sp>
        <p:sp>
          <p:nvSpPr>
            <p:cNvPr id="35" name="Shape 2137"/>
            <p:cNvSpPr/>
            <p:nvPr/>
          </p:nvSpPr>
          <p:spPr>
            <a:xfrm>
              <a:off x="2679192" y="153987"/>
              <a:ext cx="57912" cy="56388"/>
            </a:xfrm>
            <a:custGeom>
              <a:avLst/>
              <a:gdLst/>
              <a:ahLst/>
              <a:cxnLst/>
              <a:rect l="0" t="0" r="0" b="0"/>
              <a:pathLst>
                <a:path w="57912" h="56388">
                  <a:moveTo>
                    <a:pt x="0" y="12192"/>
                  </a:moveTo>
                  <a:lnTo>
                    <a:pt x="13716" y="0"/>
                  </a:lnTo>
                  <a:lnTo>
                    <a:pt x="36576" y="0"/>
                  </a:lnTo>
                  <a:lnTo>
                    <a:pt x="54864" y="12192"/>
                  </a:lnTo>
                  <a:lnTo>
                    <a:pt x="57912" y="27432"/>
                  </a:lnTo>
                  <a:lnTo>
                    <a:pt x="57912" y="44196"/>
                  </a:lnTo>
                  <a:lnTo>
                    <a:pt x="51816" y="53340"/>
                  </a:lnTo>
                  <a:lnTo>
                    <a:pt x="45720" y="56388"/>
                  </a:lnTo>
                </a:path>
              </a:pathLst>
            </a:custGeom>
            <a:ln w="6096" cap="rnd">
              <a:round/>
            </a:ln>
          </p:spPr>
          <p:style>
            <a:lnRef idx="1">
              <a:srgbClr val="000000"/>
            </a:lnRef>
            <a:fillRef idx="0">
              <a:srgbClr val="000000">
                <a:alpha val="0"/>
              </a:srgbClr>
            </a:fillRef>
            <a:effectRef idx="0">
              <a:scrgbClr r="0" g="0" b="0"/>
            </a:effectRef>
            <a:fontRef idx="none"/>
          </p:style>
          <p:txBody>
            <a:bodyPr/>
            <a:lstStyle/>
            <a:p>
              <a:endParaRPr lang="en-ZA"/>
            </a:p>
          </p:txBody>
        </p:sp>
        <p:sp>
          <p:nvSpPr>
            <p:cNvPr id="36" name="Shape 2138"/>
            <p:cNvSpPr/>
            <p:nvPr/>
          </p:nvSpPr>
          <p:spPr>
            <a:xfrm>
              <a:off x="2543556" y="327723"/>
              <a:ext cx="102108" cy="15240"/>
            </a:xfrm>
            <a:custGeom>
              <a:avLst/>
              <a:gdLst/>
              <a:ahLst/>
              <a:cxnLst/>
              <a:rect l="0" t="0" r="0" b="0"/>
              <a:pathLst>
                <a:path w="102108" h="15240">
                  <a:moveTo>
                    <a:pt x="0" y="0"/>
                  </a:moveTo>
                  <a:lnTo>
                    <a:pt x="21336" y="6096"/>
                  </a:lnTo>
                  <a:lnTo>
                    <a:pt x="30480" y="7620"/>
                  </a:lnTo>
                  <a:lnTo>
                    <a:pt x="42672" y="12192"/>
                  </a:lnTo>
                  <a:lnTo>
                    <a:pt x="64008" y="15240"/>
                  </a:lnTo>
                  <a:lnTo>
                    <a:pt x="82296" y="12192"/>
                  </a:lnTo>
                  <a:lnTo>
                    <a:pt x="102108" y="15240"/>
                  </a:lnTo>
                </a:path>
              </a:pathLst>
            </a:custGeom>
            <a:ln w="6096" cap="rnd">
              <a:round/>
            </a:ln>
          </p:spPr>
          <p:style>
            <a:lnRef idx="1">
              <a:srgbClr val="000000"/>
            </a:lnRef>
            <a:fillRef idx="0">
              <a:srgbClr val="000000">
                <a:alpha val="0"/>
              </a:srgbClr>
            </a:fillRef>
            <a:effectRef idx="0">
              <a:scrgbClr r="0" g="0" b="0"/>
            </a:effectRef>
            <a:fontRef idx="none"/>
          </p:style>
          <p:txBody>
            <a:bodyPr/>
            <a:lstStyle/>
            <a:p>
              <a:endParaRPr lang="en-ZA"/>
            </a:p>
          </p:txBody>
        </p:sp>
        <p:sp>
          <p:nvSpPr>
            <p:cNvPr id="37" name="Shape 2139"/>
            <p:cNvSpPr/>
            <p:nvPr/>
          </p:nvSpPr>
          <p:spPr>
            <a:xfrm>
              <a:off x="2560320" y="335343"/>
              <a:ext cx="219456" cy="176785"/>
            </a:xfrm>
            <a:custGeom>
              <a:avLst/>
              <a:gdLst/>
              <a:ahLst/>
              <a:cxnLst/>
              <a:rect l="0" t="0" r="0" b="0"/>
              <a:pathLst>
                <a:path w="219456" h="176785">
                  <a:moveTo>
                    <a:pt x="4572" y="0"/>
                  </a:moveTo>
                  <a:lnTo>
                    <a:pt x="0" y="62485"/>
                  </a:lnTo>
                  <a:lnTo>
                    <a:pt x="41148" y="32004"/>
                  </a:lnTo>
                  <a:lnTo>
                    <a:pt x="33528" y="36576"/>
                  </a:lnTo>
                  <a:lnTo>
                    <a:pt x="28956" y="60961"/>
                  </a:lnTo>
                  <a:lnTo>
                    <a:pt x="27432" y="85344"/>
                  </a:lnTo>
                  <a:lnTo>
                    <a:pt x="30480" y="100585"/>
                  </a:lnTo>
                  <a:lnTo>
                    <a:pt x="219456" y="176785"/>
                  </a:lnTo>
                  <a:lnTo>
                    <a:pt x="202692" y="141732"/>
                  </a:lnTo>
                  <a:lnTo>
                    <a:pt x="161544" y="89916"/>
                  </a:lnTo>
                  <a:lnTo>
                    <a:pt x="94488" y="59436"/>
                  </a:lnTo>
                </a:path>
              </a:pathLst>
            </a:custGeom>
            <a:ln w="6096" cap="rnd">
              <a:round/>
            </a:ln>
          </p:spPr>
          <p:style>
            <a:lnRef idx="1">
              <a:srgbClr val="000000"/>
            </a:lnRef>
            <a:fillRef idx="0">
              <a:srgbClr val="000000">
                <a:alpha val="0"/>
              </a:srgbClr>
            </a:fillRef>
            <a:effectRef idx="0">
              <a:scrgbClr r="0" g="0" b="0"/>
            </a:effectRef>
            <a:fontRef idx="none"/>
          </p:style>
          <p:txBody>
            <a:bodyPr/>
            <a:lstStyle/>
            <a:p>
              <a:endParaRPr lang="en-ZA"/>
            </a:p>
          </p:txBody>
        </p:sp>
        <p:sp>
          <p:nvSpPr>
            <p:cNvPr id="38" name="Shape 2140"/>
            <p:cNvSpPr/>
            <p:nvPr/>
          </p:nvSpPr>
          <p:spPr>
            <a:xfrm>
              <a:off x="2743200" y="207328"/>
              <a:ext cx="27432" cy="260603"/>
            </a:xfrm>
            <a:custGeom>
              <a:avLst/>
              <a:gdLst/>
              <a:ahLst/>
              <a:cxnLst/>
              <a:rect l="0" t="0" r="0" b="0"/>
              <a:pathLst>
                <a:path w="27432" h="260603">
                  <a:moveTo>
                    <a:pt x="0" y="0"/>
                  </a:moveTo>
                  <a:lnTo>
                    <a:pt x="3048" y="18288"/>
                  </a:lnTo>
                  <a:lnTo>
                    <a:pt x="6096" y="38100"/>
                  </a:lnTo>
                  <a:lnTo>
                    <a:pt x="13716" y="45720"/>
                  </a:lnTo>
                  <a:lnTo>
                    <a:pt x="22860" y="92963"/>
                  </a:lnTo>
                  <a:lnTo>
                    <a:pt x="27432" y="153924"/>
                  </a:lnTo>
                  <a:lnTo>
                    <a:pt x="27432" y="164592"/>
                  </a:lnTo>
                  <a:lnTo>
                    <a:pt x="22860" y="182880"/>
                  </a:lnTo>
                  <a:lnTo>
                    <a:pt x="16764" y="210312"/>
                  </a:lnTo>
                  <a:lnTo>
                    <a:pt x="13716" y="237744"/>
                  </a:lnTo>
                  <a:lnTo>
                    <a:pt x="12192" y="260603"/>
                  </a:lnTo>
                </a:path>
              </a:pathLst>
            </a:custGeom>
            <a:ln w="6096" cap="rnd">
              <a:round/>
            </a:ln>
          </p:spPr>
          <p:style>
            <a:lnRef idx="1">
              <a:srgbClr val="000000"/>
            </a:lnRef>
            <a:fillRef idx="0">
              <a:srgbClr val="000000">
                <a:alpha val="0"/>
              </a:srgbClr>
            </a:fillRef>
            <a:effectRef idx="0">
              <a:scrgbClr r="0" g="0" b="0"/>
            </a:effectRef>
            <a:fontRef idx="none"/>
          </p:style>
          <p:txBody>
            <a:bodyPr/>
            <a:lstStyle/>
            <a:p>
              <a:endParaRPr lang="en-ZA"/>
            </a:p>
          </p:txBody>
        </p:sp>
        <p:sp>
          <p:nvSpPr>
            <p:cNvPr id="39" name="Shape 2141"/>
            <p:cNvSpPr/>
            <p:nvPr/>
          </p:nvSpPr>
          <p:spPr>
            <a:xfrm>
              <a:off x="2740152" y="189040"/>
              <a:ext cx="123444" cy="512064"/>
            </a:xfrm>
            <a:custGeom>
              <a:avLst/>
              <a:gdLst/>
              <a:ahLst/>
              <a:cxnLst/>
              <a:rect l="0" t="0" r="0" b="0"/>
              <a:pathLst>
                <a:path w="123444" h="512064">
                  <a:moveTo>
                    <a:pt x="0" y="1524"/>
                  </a:moveTo>
                  <a:lnTo>
                    <a:pt x="51816" y="0"/>
                  </a:lnTo>
                  <a:lnTo>
                    <a:pt x="71628" y="0"/>
                  </a:lnTo>
                  <a:lnTo>
                    <a:pt x="88392" y="1524"/>
                  </a:lnTo>
                  <a:lnTo>
                    <a:pt x="102108" y="9144"/>
                  </a:lnTo>
                  <a:lnTo>
                    <a:pt x="73152" y="36576"/>
                  </a:lnTo>
                  <a:lnTo>
                    <a:pt x="57912" y="51815"/>
                  </a:lnTo>
                  <a:lnTo>
                    <a:pt x="54864" y="65532"/>
                  </a:lnTo>
                  <a:lnTo>
                    <a:pt x="88392" y="68580"/>
                  </a:lnTo>
                  <a:lnTo>
                    <a:pt x="108204" y="68580"/>
                  </a:lnTo>
                  <a:lnTo>
                    <a:pt x="115824" y="70103"/>
                  </a:lnTo>
                  <a:lnTo>
                    <a:pt x="64008" y="179832"/>
                  </a:lnTo>
                  <a:lnTo>
                    <a:pt x="41148" y="259080"/>
                  </a:lnTo>
                  <a:lnTo>
                    <a:pt x="36576" y="291084"/>
                  </a:lnTo>
                  <a:lnTo>
                    <a:pt x="35052" y="306324"/>
                  </a:lnTo>
                  <a:lnTo>
                    <a:pt x="38100" y="316992"/>
                  </a:lnTo>
                  <a:lnTo>
                    <a:pt x="67056" y="396239"/>
                  </a:lnTo>
                  <a:lnTo>
                    <a:pt x="100584" y="472439"/>
                  </a:lnTo>
                  <a:lnTo>
                    <a:pt x="123444" y="512064"/>
                  </a:lnTo>
                </a:path>
              </a:pathLst>
            </a:custGeom>
            <a:ln w="6096" cap="rnd">
              <a:round/>
            </a:ln>
          </p:spPr>
          <p:style>
            <a:lnRef idx="1">
              <a:srgbClr val="000000"/>
            </a:lnRef>
            <a:fillRef idx="0">
              <a:srgbClr val="000000">
                <a:alpha val="0"/>
              </a:srgbClr>
            </a:fillRef>
            <a:effectRef idx="0">
              <a:scrgbClr r="0" g="0" b="0"/>
            </a:effectRef>
            <a:fontRef idx="none"/>
          </p:style>
          <p:txBody>
            <a:bodyPr/>
            <a:lstStyle/>
            <a:p>
              <a:endParaRPr lang="en-ZA"/>
            </a:p>
          </p:txBody>
        </p:sp>
        <p:sp>
          <p:nvSpPr>
            <p:cNvPr id="40" name="Shape 2142"/>
            <p:cNvSpPr/>
            <p:nvPr/>
          </p:nvSpPr>
          <p:spPr>
            <a:xfrm>
              <a:off x="1383792" y="2246439"/>
              <a:ext cx="2705100" cy="341376"/>
            </a:xfrm>
            <a:custGeom>
              <a:avLst/>
              <a:gdLst/>
              <a:ahLst/>
              <a:cxnLst/>
              <a:rect l="0" t="0" r="0" b="0"/>
              <a:pathLst>
                <a:path w="2705100" h="341376">
                  <a:moveTo>
                    <a:pt x="36576" y="0"/>
                  </a:moveTo>
                  <a:lnTo>
                    <a:pt x="2676144" y="13716"/>
                  </a:lnTo>
                  <a:lnTo>
                    <a:pt x="2686812" y="64008"/>
                  </a:lnTo>
                  <a:lnTo>
                    <a:pt x="2695956" y="175260"/>
                  </a:lnTo>
                  <a:lnTo>
                    <a:pt x="2705100" y="338328"/>
                  </a:lnTo>
                  <a:lnTo>
                    <a:pt x="2476500" y="330708"/>
                  </a:lnTo>
                  <a:lnTo>
                    <a:pt x="1964436" y="327660"/>
                  </a:lnTo>
                  <a:lnTo>
                    <a:pt x="1502664" y="327660"/>
                  </a:lnTo>
                  <a:lnTo>
                    <a:pt x="1447800" y="329184"/>
                  </a:lnTo>
                  <a:lnTo>
                    <a:pt x="1202436" y="329184"/>
                  </a:lnTo>
                  <a:lnTo>
                    <a:pt x="518160" y="338328"/>
                  </a:lnTo>
                  <a:lnTo>
                    <a:pt x="0" y="341376"/>
                  </a:lnTo>
                  <a:lnTo>
                    <a:pt x="1524" y="338328"/>
                  </a:lnTo>
                  <a:lnTo>
                    <a:pt x="4572" y="309372"/>
                  </a:lnTo>
                  <a:lnTo>
                    <a:pt x="6096" y="201168"/>
                  </a:lnTo>
                  <a:lnTo>
                    <a:pt x="15240" y="79248"/>
                  </a:lnTo>
                  <a:lnTo>
                    <a:pt x="22860" y="30480"/>
                  </a:lnTo>
                  <a:lnTo>
                    <a:pt x="36576" y="0"/>
                  </a:lnTo>
                  <a:close/>
                </a:path>
              </a:pathLst>
            </a:custGeom>
            <a:ln w="1524" cap="rnd">
              <a:round/>
            </a:ln>
          </p:spPr>
          <p:style>
            <a:lnRef idx="1">
              <a:srgbClr val="000000"/>
            </a:lnRef>
            <a:fillRef idx="1">
              <a:srgbClr val="E1E140"/>
            </a:fillRef>
            <a:effectRef idx="0">
              <a:scrgbClr r="0" g="0" b="0"/>
            </a:effectRef>
            <a:fontRef idx="none"/>
          </p:style>
          <p:txBody>
            <a:bodyPr/>
            <a:lstStyle/>
            <a:p>
              <a:endParaRPr lang="en-ZA"/>
            </a:p>
          </p:txBody>
        </p:sp>
        <p:sp>
          <p:nvSpPr>
            <p:cNvPr id="41" name="Rectangle 40"/>
            <p:cNvSpPr/>
            <p:nvPr/>
          </p:nvSpPr>
          <p:spPr>
            <a:xfrm>
              <a:off x="2013203" y="2215752"/>
              <a:ext cx="2050552" cy="559545"/>
            </a:xfrm>
            <a:prstGeom prst="rect">
              <a:avLst/>
            </a:prstGeom>
            <a:ln>
              <a:noFill/>
            </a:ln>
          </p:spPr>
          <p:txBody>
            <a:bodyPr vert="horz" lIns="0" tIns="0" rIns="0" bIns="0" rtlCol="0">
              <a:noAutofit/>
            </a:bodyPr>
            <a:lstStyle/>
            <a:p>
              <a:pPr>
                <a:lnSpc>
                  <a:spcPct val="107000"/>
                </a:lnSpc>
                <a:spcAft>
                  <a:spcPts val="800"/>
                </a:spcAft>
              </a:pPr>
              <a:r>
                <a:rPr lang="en-ZA" sz="1600" b="1" dirty="0">
                  <a:solidFill>
                    <a:srgbClr val="000000"/>
                  </a:solidFill>
                  <a:latin typeface="Comic Sans MS" panose="030F0702030302020204" pitchFamily="66" charset="0"/>
                  <a:ea typeface="Comic Sans MS" panose="030F0702030302020204" pitchFamily="66" charset="0"/>
                  <a:cs typeface="Comic Sans MS" panose="030F0702030302020204" pitchFamily="66" charset="0"/>
                </a:rPr>
                <a:t>Outputs</a:t>
              </a:r>
              <a:endParaRPr lang="en-ZA" sz="1600" dirty="0">
                <a:solidFill>
                  <a:srgbClr val="000000"/>
                </a:solidFill>
                <a:latin typeface="Calibri" panose="020F0502020204030204" pitchFamily="34" charset="0"/>
                <a:ea typeface="Calibri" panose="020F0502020204030204" pitchFamily="34" charset="0"/>
              </a:endParaRPr>
            </a:p>
          </p:txBody>
        </p:sp>
        <p:sp>
          <p:nvSpPr>
            <p:cNvPr id="42" name="Rectangle 41"/>
            <p:cNvSpPr/>
            <p:nvPr/>
          </p:nvSpPr>
          <p:spPr>
            <a:xfrm>
              <a:off x="2278379" y="1101914"/>
              <a:ext cx="1319785" cy="465054"/>
            </a:xfrm>
            <a:prstGeom prst="rect">
              <a:avLst/>
            </a:prstGeom>
            <a:ln>
              <a:noFill/>
            </a:ln>
          </p:spPr>
          <p:txBody>
            <a:bodyPr vert="horz" lIns="0" tIns="0" rIns="0" bIns="0" rtlCol="0">
              <a:noAutofit/>
            </a:bodyPr>
            <a:lstStyle/>
            <a:p>
              <a:pPr>
                <a:lnSpc>
                  <a:spcPct val="107000"/>
                </a:lnSpc>
                <a:spcAft>
                  <a:spcPts val="800"/>
                </a:spcAft>
              </a:pPr>
              <a:r>
                <a:rPr lang="en-ZA" sz="1600" b="1" dirty="0">
                  <a:solidFill>
                    <a:srgbClr val="000000"/>
                  </a:solidFill>
                  <a:latin typeface="Comic Sans MS" panose="030F0702030302020204" pitchFamily="66" charset="0"/>
                  <a:ea typeface="Comic Sans MS" panose="030F0702030302020204" pitchFamily="66" charset="0"/>
                  <a:cs typeface="Comic Sans MS" panose="030F0702030302020204" pitchFamily="66" charset="0"/>
                </a:rPr>
                <a:t>Impact</a:t>
              </a:r>
              <a:endParaRPr lang="en-ZA" sz="1600" dirty="0">
                <a:solidFill>
                  <a:srgbClr val="000000"/>
                </a:solidFill>
                <a:latin typeface="Calibri" panose="020F0502020204030204" pitchFamily="34" charset="0"/>
                <a:ea typeface="Calibri" panose="020F0502020204030204" pitchFamily="34" charset="0"/>
              </a:endParaRPr>
            </a:p>
          </p:txBody>
        </p:sp>
        <p:sp>
          <p:nvSpPr>
            <p:cNvPr id="43" name="Rectangle 42"/>
            <p:cNvSpPr/>
            <p:nvPr/>
          </p:nvSpPr>
          <p:spPr>
            <a:xfrm>
              <a:off x="1874519" y="1713066"/>
              <a:ext cx="1918714" cy="490729"/>
            </a:xfrm>
            <a:prstGeom prst="rect">
              <a:avLst/>
            </a:prstGeom>
            <a:ln>
              <a:noFill/>
            </a:ln>
          </p:spPr>
          <p:txBody>
            <a:bodyPr vert="horz" lIns="0" tIns="0" rIns="0" bIns="0" rtlCol="0">
              <a:noAutofit/>
            </a:bodyPr>
            <a:lstStyle/>
            <a:p>
              <a:pPr>
                <a:lnSpc>
                  <a:spcPct val="107000"/>
                </a:lnSpc>
                <a:spcAft>
                  <a:spcPts val="800"/>
                </a:spcAft>
              </a:pPr>
              <a:r>
                <a:rPr lang="en-ZA" sz="1600" b="1" dirty="0">
                  <a:solidFill>
                    <a:srgbClr val="000000"/>
                  </a:solidFill>
                  <a:latin typeface="Comic Sans MS" panose="030F0702030302020204" pitchFamily="66" charset="0"/>
                  <a:ea typeface="Comic Sans MS" panose="030F0702030302020204" pitchFamily="66" charset="0"/>
                  <a:cs typeface="Comic Sans MS" panose="030F0702030302020204" pitchFamily="66" charset="0"/>
                </a:rPr>
                <a:t>Outcomes</a:t>
              </a:r>
              <a:endParaRPr lang="en-ZA" sz="1600" dirty="0">
                <a:solidFill>
                  <a:srgbClr val="000000"/>
                </a:solidFill>
                <a:latin typeface="Calibri" panose="020F0502020204030204" pitchFamily="34" charset="0"/>
                <a:ea typeface="Calibri" panose="020F0502020204030204" pitchFamily="34" charset="0"/>
              </a:endParaRPr>
            </a:p>
          </p:txBody>
        </p:sp>
        <p:pic>
          <p:nvPicPr>
            <p:cNvPr id="44" name="Picture 43"/>
            <p:cNvPicPr/>
            <p:nvPr/>
          </p:nvPicPr>
          <p:blipFill>
            <a:blip r:embed="rId2"/>
            <a:stretch>
              <a:fillRect/>
            </a:stretch>
          </p:blipFill>
          <p:spPr>
            <a:xfrm flipV="1">
              <a:off x="0" y="2820988"/>
              <a:ext cx="6094476" cy="4021836"/>
            </a:xfrm>
            <a:prstGeom prst="rect">
              <a:avLst/>
            </a:prstGeom>
          </p:spPr>
        </p:pic>
      </p:grpSp>
    </p:spTree>
    <p:extLst>
      <p:ext uri="{BB962C8B-B14F-4D97-AF65-F5344CB8AC3E}">
        <p14:creationId xmlns:p14="http://schemas.microsoft.com/office/powerpoint/2010/main" val="898780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AB801-5DCB-6332-0ED2-304382C12E54}"/>
              </a:ext>
            </a:extLst>
          </p:cNvPr>
          <p:cNvSpPr>
            <a:spLocks noGrp="1"/>
          </p:cNvSpPr>
          <p:nvPr>
            <p:ph type="title"/>
          </p:nvPr>
        </p:nvSpPr>
        <p:spPr>
          <a:xfrm>
            <a:off x="899592" y="365128"/>
            <a:ext cx="7615758" cy="1325563"/>
          </a:xfrm>
        </p:spPr>
        <p:txBody>
          <a:bodyPr>
            <a:normAutofit/>
          </a:bodyPr>
          <a:lstStyle/>
          <a:p>
            <a:pPr algn="ctr"/>
            <a:r>
              <a:rPr lang="en-ZA" sz="4000" b="1" dirty="0"/>
              <a:t>SADC RESULTS CHAIN (</a:t>
            </a:r>
            <a:r>
              <a:rPr lang="en-ZA" sz="3600" b="1" dirty="0"/>
              <a:t>RISDP 2020-30)</a:t>
            </a:r>
          </a:p>
        </p:txBody>
      </p:sp>
      <p:pic>
        <p:nvPicPr>
          <p:cNvPr id="4" name="Content Placeholder 3">
            <a:extLst>
              <a:ext uri="{FF2B5EF4-FFF2-40B4-BE49-F238E27FC236}">
                <a16:creationId xmlns:a16="http://schemas.microsoft.com/office/drawing/2014/main" id="{235C099F-0958-4E16-31DE-92D213334D09}"/>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1524001" y="1628800"/>
            <a:ext cx="6904383" cy="4406240"/>
          </a:xfrm>
          <a:prstGeom prst="rect">
            <a:avLst/>
          </a:prstGeom>
          <a:noFill/>
          <a:ln>
            <a:noFill/>
          </a:ln>
        </p:spPr>
      </p:pic>
    </p:spTree>
    <p:extLst>
      <p:ext uri="{BB962C8B-B14F-4D97-AF65-F5344CB8AC3E}">
        <p14:creationId xmlns:p14="http://schemas.microsoft.com/office/powerpoint/2010/main" val="32686232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989BE-9FA4-F108-9E5C-CE50CF12D984}"/>
              </a:ext>
            </a:extLst>
          </p:cNvPr>
          <p:cNvSpPr>
            <a:spLocks noGrp="1"/>
          </p:cNvSpPr>
          <p:nvPr>
            <p:ph type="title"/>
          </p:nvPr>
        </p:nvSpPr>
        <p:spPr>
          <a:xfrm>
            <a:off x="628650" y="620688"/>
            <a:ext cx="7886700" cy="2016224"/>
          </a:xfrm>
        </p:spPr>
        <p:txBody>
          <a:bodyPr>
            <a:normAutofit/>
          </a:bodyPr>
          <a:lstStyle/>
          <a:p>
            <a:pPr algn="ctr"/>
            <a:r>
              <a:rPr lang="en-US" sz="3600" b="1" dirty="0">
                <a:latin typeface="Calibri" panose="020F0502020204030204" pitchFamily="34" charset="0"/>
                <a:ea typeface="Calibri" panose="020F0502020204030204" pitchFamily="34" charset="0"/>
                <a:cs typeface="Arial" panose="020B0604020202020204" pitchFamily="34" charset="0"/>
              </a:rPr>
              <a:t>SADC MONITORING, EVALUATION AND REPORTING FRAMEWORK (MERF)</a:t>
            </a:r>
            <a:endParaRPr lang="en-US" sz="3600" dirty="0"/>
          </a:p>
        </p:txBody>
      </p:sp>
      <p:sp>
        <p:nvSpPr>
          <p:cNvPr id="3" name="Content Placeholder 2">
            <a:extLst>
              <a:ext uri="{FF2B5EF4-FFF2-40B4-BE49-F238E27FC236}">
                <a16:creationId xmlns:a16="http://schemas.microsoft.com/office/drawing/2014/main" id="{8A38D0A9-5026-18F5-CCEC-A9D560C6AE02}"/>
              </a:ext>
            </a:extLst>
          </p:cNvPr>
          <p:cNvSpPr>
            <a:spLocks noGrp="1"/>
          </p:cNvSpPr>
          <p:nvPr>
            <p:ph idx="1"/>
          </p:nvPr>
        </p:nvSpPr>
        <p:spPr>
          <a:xfrm>
            <a:off x="971600" y="2276872"/>
            <a:ext cx="7886700" cy="4351338"/>
          </a:xfrm>
        </p:spPr>
        <p:txBody>
          <a:bodyPr/>
          <a:lstStyle/>
          <a:p>
            <a:r>
              <a:rPr lang="en-GB" dirty="0">
                <a:latin typeface="Arial Nova Cond" panose="020B0506020202020204" pitchFamily="34" charset="0"/>
                <a:ea typeface="Calibri" panose="020F0502020204030204" pitchFamily="34" charset="0"/>
                <a:cs typeface="Arial" panose="020B0604020202020204" pitchFamily="34" charset="0"/>
              </a:rPr>
              <a:t>Aligned to the various Strategic Objectives and Outcomes within the SADC RISDP Pillars, </a:t>
            </a:r>
          </a:p>
          <a:p>
            <a:pPr marL="0" indent="0">
              <a:buNone/>
            </a:pPr>
            <a:r>
              <a:rPr lang="en-GB" dirty="0">
                <a:latin typeface="Calibri" panose="020F0502020204030204" pitchFamily="34" charset="0"/>
                <a:ea typeface="Calibri" panose="020F0502020204030204" pitchFamily="34" charset="0"/>
                <a:cs typeface="Arial" panose="020B0604020202020204" pitchFamily="34" charset="0"/>
              </a:rPr>
              <a:t> SADC also embarked on developing a Framework for monitoring and evaluation of the implementation of the RISDP using Scorecard Reporting System to </a:t>
            </a:r>
            <a:r>
              <a:rPr lang="en-GB" dirty="0">
                <a:latin typeface="Arial Nova Cond" panose="020B0506020202020204" pitchFamily="34" charset="0"/>
                <a:ea typeface="Calibri" panose="020F0502020204030204" pitchFamily="34" charset="0"/>
                <a:cs typeface="Arial" panose="020B0604020202020204" pitchFamily="34" charset="0"/>
              </a:rPr>
              <a:t>provide a systematic and structured approach to </a:t>
            </a:r>
            <a:r>
              <a:rPr lang="en-GB" b="1" dirty="0">
                <a:latin typeface="Arial Nova Cond" panose="020B0506020202020204" pitchFamily="34" charset="0"/>
                <a:ea typeface="Calibri" panose="020F0502020204030204" pitchFamily="34" charset="0"/>
                <a:cs typeface="Arial" panose="020B0604020202020204" pitchFamily="34" charset="0"/>
              </a:rPr>
              <a:t>tracking, assessing, and learning from the progress and impact of the RISDP. </a:t>
            </a:r>
          </a:p>
          <a:p>
            <a:pPr marL="0" indent="0">
              <a:buNone/>
            </a:pPr>
            <a:endParaRPr lang="en-US" dirty="0"/>
          </a:p>
        </p:txBody>
      </p:sp>
    </p:spTree>
    <p:extLst>
      <p:ext uri="{BB962C8B-B14F-4D97-AF65-F5344CB8AC3E}">
        <p14:creationId xmlns:p14="http://schemas.microsoft.com/office/powerpoint/2010/main" val="22643175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4692" y="314038"/>
            <a:ext cx="7120659" cy="1376653"/>
          </a:xfrm>
        </p:spPr>
        <p:txBody>
          <a:bodyPr>
            <a:normAutofit/>
          </a:bodyPr>
          <a:lstStyle/>
          <a:p>
            <a:pPr algn="ctr"/>
            <a:r>
              <a:rPr lang="en-GB" sz="3600" b="1" dirty="0">
                <a:latin typeface="Arial" panose="020B0604020202020204" pitchFamily="34" charset="0"/>
                <a:cs typeface="Arial" panose="020B0604020202020204" pitchFamily="34" charset="0"/>
              </a:rPr>
              <a:t> The Balance Scorecard System</a:t>
            </a:r>
            <a:endParaRPr lang="en-ZA" sz="36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924216" y="1618488"/>
            <a:ext cx="6830170" cy="4837730"/>
          </a:xfrm>
        </p:spPr>
        <p:txBody>
          <a:bodyPr>
            <a:normAutofit lnSpcReduction="10000"/>
          </a:bodyPr>
          <a:lstStyle/>
          <a:p>
            <a:pPr marL="0" indent="0" algn="just">
              <a:spcBef>
                <a:spcPts val="1200"/>
              </a:spcBef>
              <a:spcAft>
                <a:spcPts val="1200"/>
              </a:spcAft>
              <a:buNone/>
            </a:pPr>
            <a:r>
              <a:rPr lang="en-GB" sz="1600" dirty="0">
                <a:latin typeface="Arial Nova Cond" panose="020B0506020202020204" pitchFamily="34" charset="0"/>
                <a:ea typeface="Calibri" panose="020F0502020204030204" pitchFamily="34" charset="0"/>
                <a:cs typeface="Arial" panose="020B0604020202020204" pitchFamily="34" charset="0"/>
              </a:rPr>
              <a:t>To further enhance reporting of the RISDP, the Secretariat embarked on development of the SADC Balanced Scorecard System as a strategic management framework aimed at translating an organization's strategic goals into a set of organizational performance objectives which are measured to ensure that the strategic goals and objectives outlined in the RISDP are met. </a:t>
            </a:r>
          </a:p>
          <a:p>
            <a:pPr lvl="1">
              <a:buFont typeface="Wingdings" panose="05000000000000000000" pitchFamily="2" charset="2"/>
              <a:buChar char="Ø"/>
            </a:pPr>
            <a:r>
              <a:rPr lang="en-GB" sz="1600" dirty="0">
                <a:latin typeface="Arial Nova Cond" panose="020B0506020202020204" pitchFamily="34" charset="0"/>
                <a:ea typeface="Calibri" panose="020F0502020204030204" pitchFamily="34" charset="0"/>
                <a:cs typeface="Arial" panose="020B0604020202020204" pitchFamily="34" charset="0"/>
              </a:rPr>
              <a:t>The SADC Balanced Scorecard System aims to highlight key outcome level KPIs in a manner that can clearly demonstrate and score performance across the RISDP Pillars and further outline outcome level achievements and challenges at Member States level. </a:t>
            </a:r>
          </a:p>
          <a:p>
            <a:pPr lvl="1">
              <a:buFont typeface="Wingdings" panose="05000000000000000000" pitchFamily="2" charset="2"/>
              <a:buChar char="Ø"/>
            </a:pPr>
            <a:r>
              <a:rPr lang="en-GB" sz="1600" dirty="0">
                <a:latin typeface="Arial Nova Cond" panose="020B0506020202020204" pitchFamily="34" charset="0"/>
                <a:ea typeface="Calibri" panose="020F0502020204030204" pitchFamily="34" charset="0"/>
                <a:cs typeface="Arial" panose="020B0604020202020204" pitchFamily="34" charset="0"/>
              </a:rPr>
              <a:t>The System complements already approved reporting Systems, including the </a:t>
            </a:r>
            <a:r>
              <a:rPr lang="en-GB" sz="1600" b="1" dirty="0">
                <a:latin typeface="Arial Nova Cond" panose="020B0506020202020204" pitchFamily="34" charset="0"/>
                <a:ea typeface="Calibri" panose="020F0502020204030204" pitchFamily="34" charset="0"/>
                <a:cs typeface="Arial" panose="020B0604020202020204" pitchFamily="34" charset="0"/>
              </a:rPr>
              <a:t>SADC Monitoring and Evaluation System </a:t>
            </a:r>
            <a:r>
              <a:rPr lang="en-GB" sz="1600" dirty="0">
                <a:latin typeface="Arial Nova Cond" panose="020B0506020202020204" pitchFamily="34" charset="0"/>
                <a:ea typeface="Calibri" panose="020F0502020204030204" pitchFamily="34" charset="0"/>
                <a:cs typeface="Arial" panose="020B0604020202020204" pitchFamily="34" charset="0"/>
              </a:rPr>
              <a:t>and introduces an element of additional metrics that gauge performance in areas such as Financial Perspective, Customer Satisfaction Perspective, Internal Processes Perspectives and Learning and Growth Perspectives. </a:t>
            </a:r>
          </a:p>
          <a:p>
            <a:pPr lvl="1">
              <a:buFont typeface="Wingdings" panose="05000000000000000000" pitchFamily="2" charset="2"/>
              <a:buChar char="Ø"/>
            </a:pPr>
            <a:r>
              <a:rPr lang="en-GB" sz="1600" b="1" dirty="0">
                <a:latin typeface="Arial Nova Cond" panose="020B0506020202020204" pitchFamily="34" charset="0"/>
                <a:ea typeface="Calibri" panose="020F0502020204030204" pitchFamily="34" charset="0"/>
                <a:cs typeface="Arial" panose="020B0604020202020204" pitchFamily="34" charset="0"/>
              </a:rPr>
              <a:t>Data collected through the SADC M&amp;E Framework KPI’s will inform reporting using the SADC Balanced Scorecard System to present </a:t>
            </a:r>
            <a:r>
              <a:rPr lang="en-GB" sz="1600" b="1" i="1" dirty="0">
                <a:latin typeface="Arial Nova Cond" panose="020B0506020202020204" pitchFamily="34" charset="0"/>
                <a:ea typeface="Calibri" panose="020F0502020204030204" pitchFamily="34" charset="0"/>
                <a:cs typeface="Arial" panose="020B0604020202020204" pitchFamily="34" charset="0"/>
              </a:rPr>
              <a:t>outcome</a:t>
            </a:r>
            <a:r>
              <a:rPr lang="en-GB" sz="1600" b="1" dirty="0">
                <a:latin typeface="Arial Nova Cond" panose="020B0506020202020204" pitchFamily="34" charset="0"/>
                <a:ea typeface="Calibri" panose="020F0502020204030204" pitchFamily="34" charset="0"/>
                <a:cs typeface="Arial" panose="020B0604020202020204" pitchFamily="34" charset="0"/>
              </a:rPr>
              <a:t> level achievements.</a:t>
            </a:r>
            <a:r>
              <a:rPr lang="en-US" sz="1600" b="1" dirty="0">
                <a:latin typeface="Times New Roman" panose="02020603050405020304" pitchFamily="18" charset="0"/>
                <a:ea typeface="Times New Roman" panose="02020603050405020304" pitchFamily="18" charset="0"/>
              </a:rPr>
              <a:t>   </a:t>
            </a:r>
          </a:p>
          <a:p>
            <a:pPr lvl="1">
              <a:buFont typeface="Wingdings" panose="05000000000000000000" pitchFamily="2" charset="2"/>
              <a:buChar char="Ø"/>
            </a:pPr>
            <a:r>
              <a:rPr lang="en-GB" sz="1600" dirty="0">
                <a:latin typeface="Calibri" panose="020F0502020204030204" pitchFamily="34" charset="0"/>
                <a:ea typeface="Calibri" panose="020F0502020204030204" pitchFamily="34" charset="0"/>
                <a:cs typeface="Arial" panose="020B0604020202020204" pitchFamily="34" charset="0"/>
              </a:rPr>
              <a:t>this is therefore extended to the feeding frameworks such as </a:t>
            </a:r>
            <a:r>
              <a:rPr lang="en-GB" sz="1600" b="1" dirty="0">
                <a:latin typeface="Calibri" panose="020F0502020204030204" pitchFamily="34" charset="0"/>
                <a:ea typeface="Calibri" panose="020F0502020204030204" pitchFamily="34" charset="0"/>
                <a:cs typeface="Arial" panose="020B0604020202020204" pitchFamily="34" charset="0"/>
              </a:rPr>
              <a:t>the recently developed SADC Public Procurement Umbrella Monitoring and Evaluation Framework.</a:t>
            </a:r>
          </a:p>
          <a:p>
            <a:pPr marL="457200" lvl="1" indent="0">
              <a:buNone/>
            </a:pPr>
            <a:endParaRPr lang="en-ZA" sz="1600" b="1" dirty="0">
              <a:latin typeface="Arial" panose="020B0604020202020204" pitchFamily="34" charset="0"/>
              <a:ea typeface="Calibri" panose="020F0502020204030204" pitchFamily="34" charset="0"/>
            </a:endParaRPr>
          </a:p>
          <a:p>
            <a:pPr algn="just">
              <a:spcBef>
                <a:spcPts val="1200"/>
              </a:spcBef>
              <a:spcAft>
                <a:spcPts val="1200"/>
              </a:spcAft>
              <a:buFont typeface="Wingdings" panose="05000000000000000000" pitchFamily="2" charset="2"/>
              <a:buChar char="Ø"/>
            </a:pPr>
            <a:endParaRPr lang="en-GB" sz="1600" dirty="0">
              <a:latin typeface="Arial Nova Cond" panose="020B0506020202020204" pitchFamily="34" charset="0"/>
              <a:ea typeface="Calibri" panose="020F0502020204030204" pitchFamily="34" charset="0"/>
              <a:cs typeface="Arial" panose="020B0604020202020204" pitchFamily="34" charset="0"/>
            </a:endParaRPr>
          </a:p>
          <a:p>
            <a:pPr algn="just">
              <a:spcBef>
                <a:spcPts val="1200"/>
              </a:spcBef>
              <a:spcAft>
                <a:spcPts val="1200"/>
              </a:spcAft>
              <a:buFont typeface="Wingdings" panose="05000000000000000000" pitchFamily="2" charset="2"/>
              <a:buChar char="Ø"/>
            </a:pPr>
            <a:endParaRPr lang="en-GB" sz="1600" dirty="0">
              <a:latin typeface="Arial Nova Cond" panose="020B0506020202020204" pitchFamily="34" charset="0"/>
              <a:ea typeface="Calibri" panose="020F0502020204030204" pitchFamily="34" charset="0"/>
              <a:cs typeface="Arial" panose="020B0604020202020204" pitchFamily="34" charset="0"/>
            </a:endParaRPr>
          </a:p>
          <a:p>
            <a:pPr marL="0" indent="0" algn="just">
              <a:spcBef>
                <a:spcPts val="1200"/>
              </a:spcBef>
              <a:spcAft>
                <a:spcPts val="1200"/>
              </a:spcAft>
              <a:buNone/>
            </a:pPr>
            <a:endParaRPr lang="en-ZA" sz="1600" dirty="0">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3426597080"/>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52DD0374B56FE40B68E076940B5FA0D" ma:contentTypeVersion="14" ma:contentTypeDescription="Create a new document." ma:contentTypeScope="" ma:versionID="20283bf736d2a34acd2e46eaf8c878fd">
  <xsd:schema xmlns:xsd="http://www.w3.org/2001/XMLSchema" xmlns:xs="http://www.w3.org/2001/XMLSchema" xmlns:p="http://schemas.microsoft.com/office/2006/metadata/properties" xmlns:ns3="5ed4b111-674f-4998-ab9e-a074994f628e" xmlns:ns4="0bba5ad8-4bfd-417e-93bb-1dd37e6c9332" targetNamespace="http://schemas.microsoft.com/office/2006/metadata/properties" ma:root="true" ma:fieldsID="538f987434a5498f9e49a6b939317e6c" ns3:_="" ns4:_="">
    <xsd:import namespace="5ed4b111-674f-4998-ab9e-a074994f628e"/>
    <xsd:import namespace="0bba5ad8-4bfd-417e-93bb-1dd37e6c9332"/>
    <xsd:element name="properties">
      <xsd:complexType>
        <xsd:sequence>
          <xsd:element name="documentManagement">
            <xsd:complexType>
              <xsd:all>
                <xsd:element ref="ns3:MediaServiceMetadata" minOccurs="0"/>
                <xsd:element ref="ns3:MediaServiceFastMetadata" minOccurs="0"/>
                <xsd:element ref="ns3:_activity"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ObjectDetectorVersions" minOccurs="0"/>
                <xsd:element ref="ns3:MediaServiceSearchProperties"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d4b111-674f-4998-ab9e-a074994f62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activity" ma:index="10" nillable="true" ma:displayName="_activity" ma:hidden="true" ma:internalName="_activity">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SystemTags" ma:index="21"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bba5ad8-4bfd-417e-93bb-1dd37e6c9332"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5ed4b111-674f-4998-ab9e-a074994f628e" xsi:nil="true"/>
  </documentManagement>
</p:properties>
</file>

<file path=customXml/itemProps1.xml><?xml version="1.0" encoding="utf-8"?>
<ds:datastoreItem xmlns:ds="http://schemas.openxmlformats.org/officeDocument/2006/customXml" ds:itemID="{4B09C413-BC76-462E-876F-31261B8884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ed4b111-674f-4998-ab9e-a074994f628e"/>
    <ds:schemaRef ds:uri="0bba5ad8-4bfd-417e-93bb-1dd37e6c933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C513DB9-3FA7-48A6-91AE-CB38E1A1E48A}">
  <ds:schemaRefs>
    <ds:schemaRef ds:uri="http://schemas.microsoft.com/sharepoint/v3/contenttype/forms"/>
  </ds:schemaRefs>
</ds:datastoreItem>
</file>

<file path=customXml/itemProps3.xml><?xml version="1.0" encoding="utf-8"?>
<ds:datastoreItem xmlns:ds="http://schemas.openxmlformats.org/officeDocument/2006/customXml" ds:itemID="{A620D938-0A2F-42DD-983F-84B42DCFBEBB}">
  <ds:schemaRefs>
    <ds:schemaRef ds:uri="http://schemas.microsoft.com/office/2006/metadata/properties"/>
    <ds:schemaRef ds:uri="http://purl.org/dc/elements/1.1/"/>
    <ds:schemaRef ds:uri="http://purl.org/dc/terms/"/>
    <ds:schemaRef ds:uri="http://schemas.microsoft.com/office/2006/documentManagement/types"/>
    <ds:schemaRef ds:uri="0bba5ad8-4bfd-417e-93bb-1dd37e6c9332"/>
    <ds:schemaRef ds:uri="http://purl.org/dc/dcmitype/"/>
    <ds:schemaRef ds:uri="http://schemas.openxmlformats.org/package/2006/metadata/core-properties"/>
    <ds:schemaRef ds:uri="http://schemas.microsoft.com/office/infopath/2007/PartnerControls"/>
    <ds:schemaRef ds:uri="5ed4b111-674f-4998-ab9e-a074994f628e"/>
    <ds:schemaRef ds:uri="http://www.w3.org/XML/1998/namespace"/>
  </ds:schemaRefs>
</ds:datastoreItem>
</file>

<file path=docMetadata/LabelInfo.xml><?xml version="1.0" encoding="utf-8"?>
<clbl:labelList xmlns:clbl="http://schemas.microsoft.com/office/2020/mipLabelMetadata">
  <clbl:label id="{70d91555-27bb-46d2-9299-bbdc28766cf5}" enabled="1" method="Privileged" siteId="{49d00196-dd46-45ae-a2e6-912969fa3ac8}" removed="0"/>
</clbl:labelList>
</file>

<file path=docProps/app.xml><?xml version="1.0" encoding="utf-8"?>
<Properties xmlns="http://schemas.openxmlformats.org/officeDocument/2006/extended-properties" xmlns:vt="http://schemas.openxmlformats.org/officeDocument/2006/docPropsVTypes">
  <Template>Office 2013 - 2022 Theme</Template>
  <TotalTime>19530</TotalTime>
  <Words>1473</Words>
  <Application>Microsoft Office PowerPoint</Application>
  <PresentationFormat>On-screen Show (4:3)</PresentationFormat>
  <Paragraphs>141</Paragraphs>
  <Slides>17</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vt:i4>
      </vt:variant>
    </vt:vector>
  </HeadingPairs>
  <TitlesOfParts>
    <vt:vector size="26" baseType="lpstr">
      <vt:lpstr>Arial</vt:lpstr>
      <vt:lpstr>Arial Nova Cond</vt:lpstr>
      <vt:lpstr>Calibri</vt:lpstr>
      <vt:lpstr>Calibri Light</vt:lpstr>
      <vt:lpstr>Comic Sans MS</vt:lpstr>
      <vt:lpstr>Times New Roman</vt:lpstr>
      <vt:lpstr>Wingdings</vt:lpstr>
      <vt:lpstr>Wingdings 2</vt:lpstr>
      <vt:lpstr>1_Office Theme</vt:lpstr>
      <vt:lpstr>APPN 4TH GENERAL ASSEMBLY</vt:lpstr>
      <vt:lpstr>PowerPoint Presentation</vt:lpstr>
      <vt:lpstr>    SADC Vision 2050 </vt:lpstr>
      <vt:lpstr>Basis for SADC Plans, Monitoring, Evaluation &amp; Reporting Strategies, Policies &amp; Guidelines </vt:lpstr>
      <vt:lpstr> SADC M&amp;E MANDATE</vt:lpstr>
      <vt:lpstr>How We Plan and Monitor: The Results Chain</vt:lpstr>
      <vt:lpstr>SADC RESULTS CHAIN (RISDP 2020-30)</vt:lpstr>
      <vt:lpstr>SADC MONITORING, EVALUATION AND REPORTING FRAMEWORK (MERF)</vt:lpstr>
      <vt:lpstr> The Balance Scorecard System</vt:lpstr>
      <vt:lpstr> The SADC-WB Public Procurement Umbrella M&amp;E Framework </vt:lpstr>
      <vt:lpstr>SADC Rationale to the World Bank </vt:lpstr>
      <vt:lpstr>Implementing Arrangements</vt:lpstr>
      <vt:lpstr>   Project Implementation Scope and Methodology  (June 2023 – June 2024)  </vt:lpstr>
      <vt:lpstr>    Project Implementation Scope and Methodology (June 2023 – June 2024)   </vt:lpstr>
      <vt:lpstr> Project Progress Status </vt:lpstr>
      <vt:lpstr> Project Progress Status.. cont..</vt:lpstr>
      <vt:lpstr> Recommendations &amp; Way Forward</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mmathaha@sadc.int</dc:creator>
  <cp:lastModifiedBy>Amelia Matete</cp:lastModifiedBy>
  <cp:revision>431</cp:revision>
  <cp:lastPrinted>2016-01-29T13:26:16Z</cp:lastPrinted>
  <dcterms:created xsi:type="dcterms:W3CDTF">2015-02-23T06:35:46Z</dcterms:created>
  <dcterms:modified xsi:type="dcterms:W3CDTF">2024-11-13T08:54:49Z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d91555-27bb-46d2-9299-bbdc28766cf5_Enabled">
    <vt:lpwstr>true</vt:lpwstr>
  </property>
  <property fmtid="{D5CDD505-2E9C-101B-9397-08002B2CF9AE}" pid="3" name="MSIP_Label_70d91555-27bb-46d2-9299-bbdc28766cf5_SetDate">
    <vt:lpwstr>2023-09-13T11:04:32Z</vt:lpwstr>
  </property>
  <property fmtid="{D5CDD505-2E9C-101B-9397-08002B2CF9AE}" pid="4" name="MSIP_Label_70d91555-27bb-46d2-9299-bbdc28766cf5_Method">
    <vt:lpwstr>Privileged</vt:lpwstr>
  </property>
  <property fmtid="{D5CDD505-2E9C-101B-9397-08002B2CF9AE}" pid="5" name="MSIP_Label_70d91555-27bb-46d2-9299-bbdc28766cf5_Name">
    <vt:lpwstr>Open - General</vt:lpwstr>
  </property>
  <property fmtid="{D5CDD505-2E9C-101B-9397-08002B2CF9AE}" pid="6" name="MSIP_Label_70d91555-27bb-46d2-9299-bbdc28766cf5_SiteId">
    <vt:lpwstr>49d00196-dd46-45ae-a2e6-912969fa3ac8</vt:lpwstr>
  </property>
  <property fmtid="{D5CDD505-2E9C-101B-9397-08002B2CF9AE}" pid="7" name="MSIP_Label_70d91555-27bb-46d2-9299-bbdc28766cf5_ActionId">
    <vt:lpwstr>7aa5df18-b36f-42fb-b58b-6e3e381e4ab1</vt:lpwstr>
  </property>
  <property fmtid="{D5CDD505-2E9C-101B-9397-08002B2CF9AE}" pid="8" name="MSIP_Label_70d91555-27bb-46d2-9299-bbdc28766cf5_ContentBits">
    <vt:lpwstr>0</vt:lpwstr>
  </property>
  <property fmtid="{D5CDD505-2E9C-101B-9397-08002B2CF9AE}" pid="9" name="ContentTypeId">
    <vt:lpwstr>0x010100052DD0374B56FE40B68E076940B5FA0D</vt:lpwstr>
  </property>
</Properties>
</file>