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793" r:id="rId4"/>
    <p:sldMasterId id="2147483807" r:id="rId5"/>
  </p:sldMasterIdLst>
  <p:notesMasterIdLst>
    <p:notesMasterId r:id="rId19"/>
  </p:notesMasterIdLst>
  <p:handoutMasterIdLst>
    <p:handoutMasterId r:id="rId20"/>
  </p:handoutMasterIdLst>
  <p:sldIdLst>
    <p:sldId id="259" r:id="rId6"/>
    <p:sldId id="2141411654" r:id="rId7"/>
    <p:sldId id="2141411672" r:id="rId8"/>
    <p:sldId id="2141411674" r:id="rId9"/>
    <p:sldId id="2141411668" r:id="rId10"/>
    <p:sldId id="2141411669" r:id="rId11"/>
    <p:sldId id="264" r:id="rId12"/>
    <p:sldId id="843" r:id="rId13"/>
    <p:sldId id="1359" r:id="rId14"/>
    <p:sldId id="2141411664" r:id="rId15"/>
    <p:sldId id="2141411671" r:id="rId16"/>
    <p:sldId id="2141411670" r:id="rId17"/>
    <p:sldId id="2141411616" r:id="rId18"/>
  </p:sldIdLst>
  <p:sldSz cx="12192000" cy="6858000"/>
  <p:notesSz cx="6980238"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0" name="Author" initials="A" lastIdx="359" clrIdx="9"/>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2A507"/>
    <a:srgbClr val="FB6E0A"/>
    <a:srgbClr val="F56B10"/>
    <a:srgbClr val="01ADEE"/>
    <a:srgbClr val="005C8B"/>
    <a:srgbClr val="00517E"/>
    <a:srgbClr val="00507D"/>
    <a:srgbClr val="00345B"/>
    <a:srgbClr val="003D64"/>
    <a:srgbClr val="00375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C1AE82C-F1EE-40C7-9B88-6E1C235B9591}" v="56" dt="2024-11-04T17:25:05.445"/>
  </p1510:revLst>
</p1510:revInfo>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A488322-F2BA-4B5B-9748-0D474271808F}" styleName="Средний стиль 3 — акцент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E8034E78-7F5D-4C2E-B375-FC64B27BC917}" styleName="Темный стиль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6D9F66E-5EB9-4882-86FB-DCBF35E3C3E4}" styleName="Средний стиль 4 — акцент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8EC20E35-A176-4012-BC5E-935CFFF8708E}" styleName="Средний стиль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737" autoAdjust="0"/>
    <p:restoredTop sz="76633" autoAdjust="0"/>
  </p:normalViewPr>
  <p:slideViewPr>
    <p:cSldViewPr snapToGrid="0">
      <p:cViewPr varScale="1">
        <p:scale>
          <a:sx n="53" d="100"/>
          <a:sy n="53" d="100"/>
        </p:scale>
        <p:origin x="972" y="78"/>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136"/>
    </p:cViewPr>
  </p:sorterViewPr>
  <p:notesViewPr>
    <p:cSldViewPr snapToGrid="0">
      <p:cViewPr varScale="1">
        <p:scale>
          <a:sx n="45" d="100"/>
          <a:sy n="45" d="100"/>
        </p:scale>
        <p:origin x="2740" y="2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C694314-3217-FD4A-BB44-6E32FF96A3C5}" type="doc">
      <dgm:prSet loTypeId="urn:microsoft.com/office/officeart/2005/8/layout/chart3" loCatId="" qsTypeId="urn:microsoft.com/office/officeart/2005/8/quickstyle/simple5" qsCatId="simple" csTypeId="urn:microsoft.com/office/officeart/2005/8/colors/colorful1" csCatId="colorful" phldr="1"/>
      <dgm:spPr/>
    </dgm:pt>
    <dgm:pt modelId="{F51AADE7-BFD7-F74B-BC9B-E1F44D104847}">
      <dgm:prSet phldrT="[Text]" custT="1"/>
      <dgm:spPr/>
      <dgm:t>
        <a:bodyPr/>
        <a:lstStyle/>
        <a:p>
          <a:r>
            <a:rPr lang="en-US" sz="1200" b="1" dirty="0">
              <a:solidFill>
                <a:schemeClr val="bg1"/>
              </a:solidFill>
              <a:latin typeface="Arial" panose="020B0604020202020204" pitchFamily="34" charset="0"/>
              <a:cs typeface="Arial" panose="020B0604020202020204" pitchFamily="34" charset="0"/>
            </a:rPr>
            <a:t>Transparency</a:t>
          </a:r>
          <a:endParaRPr lang="en-US" sz="1100" b="1" dirty="0">
            <a:solidFill>
              <a:schemeClr val="bg1"/>
            </a:solidFill>
            <a:latin typeface="Arial" panose="020B0604020202020204" pitchFamily="34" charset="0"/>
            <a:cs typeface="Arial" panose="020B0604020202020204" pitchFamily="34" charset="0"/>
          </a:endParaRPr>
        </a:p>
      </dgm:t>
    </dgm:pt>
    <dgm:pt modelId="{A22D7A02-8704-144A-ACE6-642C0BA86D31}" type="parTrans" cxnId="{0A9FF010-28F9-AD43-ACFB-19E1E25E5C91}">
      <dgm:prSet/>
      <dgm:spPr/>
      <dgm:t>
        <a:bodyPr/>
        <a:lstStyle/>
        <a:p>
          <a:endParaRPr lang="en-US" sz="2400" b="0">
            <a:solidFill>
              <a:schemeClr val="tx1"/>
            </a:solidFill>
            <a:latin typeface="Arial" panose="020B0604020202020204" pitchFamily="34" charset="0"/>
            <a:cs typeface="Arial" panose="020B0604020202020204" pitchFamily="34" charset="0"/>
          </a:endParaRPr>
        </a:p>
      </dgm:t>
    </dgm:pt>
    <dgm:pt modelId="{C9B0E61E-00C5-AE47-9026-13AC9ADD4039}" type="sibTrans" cxnId="{0A9FF010-28F9-AD43-ACFB-19E1E25E5C91}">
      <dgm:prSet/>
      <dgm:spPr/>
      <dgm:t>
        <a:bodyPr/>
        <a:lstStyle/>
        <a:p>
          <a:endParaRPr lang="en-US" sz="2400" b="0">
            <a:solidFill>
              <a:schemeClr val="tx1"/>
            </a:solidFill>
            <a:latin typeface="Arial" panose="020B0604020202020204" pitchFamily="34" charset="0"/>
            <a:cs typeface="Arial" panose="020B0604020202020204" pitchFamily="34" charset="0"/>
          </a:endParaRPr>
        </a:p>
      </dgm:t>
    </dgm:pt>
    <dgm:pt modelId="{E04F71DA-CFDB-3F49-9E53-11D4E133DDE4}">
      <dgm:prSet phldrT="[Text]" custT="1"/>
      <dgm:spPr/>
      <dgm:t>
        <a:bodyPr/>
        <a:lstStyle/>
        <a:p>
          <a:r>
            <a:rPr lang="en-US" sz="1200" b="1" dirty="0">
              <a:solidFill>
                <a:schemeClr val="bg1"/>
              </a:solidFill>
              <a:latin typeface="Arial" panose="020B0604020202020204" pitchFamily="34" charset="0"/>
              <a:cs typeface="Arial" panose="020B0604020202020204" pitchFamily="34" charset="0"/>
            </a:rPr>
            <a:t>Efficiency, Effectiveness &amp; Predictability</a:t>
          </a:r>
        </a:p>
      </dgm:t>
    </dgm:pt>
    <dgm:pt modelId="{E9D61B06-FE73-1B48-97BB-AAC7896D0AA5}" type="parTrans" cxnId="{196EF113-D35F-F84F-BE03-731ED10AD114}">
      <dgm:prSet/>
      <dgm:spPr/>
      <dgm:t>
        <a:bodyPr/>
        <a:lstStyle/>
        <a:p>
          <a:endParaRPr lang="en-US" sz="2400" b="0">
            <a:solidFill>
              <a:schemeClr val="tx1"/>
            </a:solidFill>
            <a:latin typeface="Arial" panose="020B0604020202020204" pitchFamily="34" charset="0"/>
            <a:cs typeface="Arial" panose="020B0604020202020204" pitchFamily="34" charset="0"/>
          </a:endParaRPr>
        </a:p>
      </dgm:t>
    </dgm:pt>
    <dgm:pt modelId="{7F99CF59-1D88-2B4B-B8E8-0E5D5E33BBAC}" type="sibTrans" cxnId="{196EF113-D35F-F84F-BE03-731ED10AD114}">
      <dgm:prSet/>
      <dgm:spPr/>
      <dgm:t>
        <a:bodyPr/>
        <a:lstStyle/>
        <a:p>
          <a:endParaRPr lang="en-US" sz="2400" b="0">
            <a:solidFill>
              <a:schemeClr val="tx1"/>
            </a:solidFill>
            <a:latin typeface="Arial" panose="020B0604020202020204" pitchFamily="34" charset="0"/>
            <a:cs typeface="Arial" panose="020B0604020202020204" pitchFamily="34" charset="0"/>
          </a:endParaRPr>
        </a:p>
      </dgm:t>
    </dgm:pt>
    <dgm:pt modelId="{35F167AC-C4D8-514D-A21B-7F76533B5933}">
      <dgm:prSet phldrT="[Text]" custT="1"/>
      <dgm:spPr/>
      <dgm:t>
        <a:bodyPr/>
        <a:lstStyle/>
        <a:p>
          <a:r>
            <a:rPr lang="en-US" sz="1200" b="1" dirty="0">
              <a:solidFill>
                <a:schemeClr val="bg1"/>
              </a:solidFill>
              <a:latin typeface="Arial" panose="020B0604020202020204" pitchFamily="34" charset="0"/>
              <a:cs typeface="Arial" panose="020B0604020202020204" pitchFamily="34" charset="0"/>
            </a:rPr>
            <a:t>Integrity</a:t>
          </a:r>
          <a:r>
            <a:rPr lang="en-US" sz="1200" b="0" dirty="0">
              <a:solidFill>
                <a:schemeClr val="bg1"/>
              </a:solidFill>
              <a:latin typeface="Arial" panose="020B0604020202020204" pitchFamily="34" charset="0"/>
              <a:cs typeface="Arial" panose="020B0604020202020204" pitchFamily="34" charset="0"/>
            </a:rPr>
            <a:t> </a:t>
          </a:r>
          <a:r>
            <a:rPr lang="en-US" sz="1200" b="1" dirty="0">
              <a:solidFill>
                <a:schemeClr val="bg1"/>
              </a:solidFill>
              <a:latin typeface="Arial" panose="020B0604020202020204" pitchFamily="34" charset="0"/>
              <a:cs typeface="Arial" panose="020B0604020202020204" pitchFamily="34" charset="0"/>
            </a:rPr>
            <a:t>and</a:t>
          </a:r>
        </a:p>
        <a:p>
          <a:r>
            <a:rPr lang="en-US" sz="1200" b="1" dirty="0">
              <a:solidFill>
                <a:schemeClr val="bg1"/>
              </a:solidFill>
              <a:latin typeface="Arial" panose="020B0604020202020204" pitchFamily="34" charset="0"/>
              <a:cs typeface="Arial" panose="020B0604020202020204" pitchFamily="34" charset="0"/>
            </a:rPr>
            <a:t>Accountability</a:t>
          </a:r>
          <a:endParaRPr lang="en-US" sz="1400" b="1" dirty="0">
            <a:solidFill>
              <a:schemeClr val="bg1"/>
            </a:solidFill>
            <a:latin typeface="Arial" panose="020B0604020202020204" pitchFamily="34" charset="0"/>
            <a:cs typeface="Arial" panose="020B0604020202020204" pitchFamily="34" charset="0"/>
          </a:endParaRPr>
        </a:p>
      </dgm:t>
    </dgm:pt>
    <dgm:pt modelId="{B1663887-667B-4349-B23D-63EEA4DE41AE}" type="parTrans" cxnId="{BF37C539-BBC9-0A4A-A110-9A04638DD803}">
      <dgm:prSet/>
      <dgm:spPr/>
      <dgm:t>
        <a:bodyPr/>
        <a:lstStyle/>
        <a:p>
          <a:endParaRPr lang="en-US" sz="2400" b="0">
            <a:solidFill>
              <a:schemeClr val="tx1"/>
            </a:solidFill>
            <a:latin typeface="Arial" panose="020B0604020202020204" pitchFamily="34" charset="0"/>
            <a:cs typeface="Arial" panose="020B0604020202020204" pitchFamily="34" charset="0"/>
          </a:endParaRPr>
        </a:p>
      </dgm:t>
    </dgm:pt>
    <dgm:pt modelId="{18491A4D-7D72-D34D-953B-1BB01767A51D}" type="sibTrans" cxnId="{BF37C539-BBC9-0A4A-A110-9A04638DD803}">
      <dgm:prSet/>
      <dgm:spPr/>
      <dgm:t>
        <a:bodyPr/>
        <a:lstStyle/>
        <a:p>
          <a:endParaRPr lang="en-US" sz="2400" b="0">
            <a:solidFill>
              <a:schemeClr val="tx1"/>
            </a:solidFill>
            <a:latin typeface="Arial" panose="020B0604020202020204" pitchFamily="34" charset="0"/>
            <a:cs typeface="Arial" panose="020B0604020202020204" pitchFamily="34" charset="0"/>
          </a:endParaRPr>
        </a:p>
      </dgm:t>
    </dgm:pt>
    <dgm:pt modelId="{AC37B993-F174-F648-852F-45923BC8782E}">
      <dgm:prSet phldrT="[Text]" custT="1"/>
      <dgm:spPr/>
      <dgm:t>
        <a:bodyPr/>
        <a:lstStyle/>
        <a:p>
          <a:r>
            <a:rPr lang="en-US" sz="1200" b="1" dirty="0">
              <a:solidFill>
                <a:schemeClr val="bg1"/>
              </a:solidFill>
              <a:latin typeface="Arial" panose="020B0604020202020204" pitchFamily="34" charset="0"/>
              <a:cs typeface="Arial" panose="020B0604020202020204" pitchFamily="34" charset="0"/>
            </a:rPr>
            <a:t>Sustainable Development</a:t>
          </a:r>
        </a:p>
      </dgm:t>
    </dgm:pt>
    <dgm:pt modelId="{4C11492D-DFA1-454C-8052-847A3B0DBC15}" type="parTrans" cxnId="{974C6268-B9BB-9243-BF00-8FAE50C7D2C3}">
      <dgm:prSet/>
      <dgm:spPr/>
      <dgm:t>
        <a:bodyPr/>
        <a:lstStyle/>
        <a:p>
          <a:endParaRPr lang="en-US" sz="2400" b="0">
            <a:solidFill>
              <a:schemeClr val="tx1"/>
            </a:solidFill>
            <a:latin typeface="Arial" panose="020B0604020202020204" pitchFamily="34" charset="0"/>
            <a:cs typeface="Arial" panose="020B0604020202020204" pitchFamily="34" charset="0"/>
          </a:endParaRPr>
        </a:p>
      </dgm:t>
    </dgm:pt>
    <dgm:pt modelId="{178D180F-6449-E64F-8951-123FF830A12D}" type="sibTrans" cxnId="{974C6268-B9BB-9243-BF00-8FAE50C7D2C3}">
      <dgm:prSet/>
      <dgm:spPr/>
      <dgm:t>
        <a:bodyPr/>
        <a:lstStyle/>
        <a:p>
          <a:endParaRPr lang="en-US" sz="2400" b="0">
            <a:solidFill>
              <a:schemeClr val="tx1"/>
            </a:solidFill>
            <a:latin typeface="Arial" panose="020B0604020202020204" pitchFamily="34" charset="0"/>
            <a:cs typeface="Arial" panose="020B0604020202020204" pitchFamily="34" charset="0"/>
          </a:endParaRPr>
        </a:p>
      </dgm:t>
    </dgm:pt>
    <dgm:pt modelId="{DF4CDDBB-42C0-6643-92F3-6770AB3276E5}">
      <dgm:prSet phldrT="[Text]" custT="1"/>
      <dgm:spPr/>
      <dgm:t>
        <a:bodyPr/>
        <a:lstStyle/>
        <a:p>
          <a:r>
            <a:rPr lang="en-US" sz="1200" b="1" dirty="0">
              <a:solidFill>
                <a:schemeClr val="bg1"/>
              </a:solidFill>
              <a:latin typeface="Arial" panose="020B0604020202020204" pitchFamily="34" charset="0"/>
              <a:cs typeface="Arial" panose="020B0604020202020204" pitchFamily="34" charset="0"/>
            </a:rPr>
            <a:t>Rule of law</a:t>
          </a:r>
        </a:p>
      </dgm:t>
    </dgm:pt>
    <dgm:pt modelId="{53257511-7A04-7C41-813A-2FA7EB496BEC}" type="parTrans" cxnId="{CDF62DDF-4BB3-2A4D-AD52-48AAA1B12120}">
      <dgm:prSet/>
      <dgm:spPr/>
      <dgm:t>
        <a:bodyPr/>
        <a:lstStyle/>
        <a:p>
          <a:endParaRPr lang="en-US" sz="2400" b="0">
            <a:solidFill>
              <a:schemeClr val="tx1"/>
            </a:solidFill>
            <a:latin typeface="Arial" panose="020B0604020202020204" pitchFamily="34" charset="0"/>
            <a:cs typeface="Arial" panose="020B0604020202020204" pitchFamily="34" charset="0"/>
          </a:endParaRPr>
        </a:p>
      </dgm:t>
    </dgm:pt>
    <dgm:pt modelId="{DE78D22E-B58F-2D47-86F0-34FDCF06392F}" type="sibTrans" cxnId="{CDF62DDF-4BB3-2A4D-AD52-48AAA1B12120}">
      <dgm:prSet/>
      <dgm:spPr/>
      <dgm:t>
        <a:bodyPr/>
        <a:lstStyle/>
        <a:p>
          <a:endParaRPr lang="en-US" sz="2400" b="0">
            <a:solidFill>
              <a:schemeClr val="tx1"/>
            </a:solidFill>
            <a:latin typeface="Arial" panose="020B0604020202020204" pitchFamily="34" charset="0"/>
            <a:cs typeface="Arial" panose="020B0604020202020204" pitchFamily="34" charset="0"/>
          </a:endParaRPr>
        </a:p>
      </dgm:t>
    </dgm:pt>
    <dgm:pt modelId="{36B80351-B723-D048-B077-8ED8E47219C1}">
      <dgm:prSet phldrT="[Text]" custT="1"/>
      <dgm:spPr/>
      <dgm:t>
        <a:bodyPr/>
        <a:lstStyle/>
        <a:p>
          <a:r>
            <a:rPr lang="en-US" sz="1200" b="1" dirty="0">
              <a:solidFill>
                <a:schemeClr val="bg1"/>
              </a:solidFill>
              <a:latin typeface="Arial" panose="020B0604020202020204" pitchFamily="34" charset="0"/>
              <a:cs typeface="Arial" panose="020B0604020202020204" pitchFamily="34" charset="0"/>
            </a:rPr>
            <a:t>Inclusiveness and Equity</a:t>
          </a:r>
        </a:p>
      </dgm:t>
    </dgm:pt>
    <dgm:pt modelId="{F820044E-DCD5-D046-A521-9F3EA52C73B9}" type="parTrans" cxnId="{9AB4EC33-1753-AB49-A89B-19682A4C0B5A}">
      <dgm:prSet/>
      <dgm:spPr/>
      <dgm:t>
        <a:bodyPr/>
        <a:lstStyle/>
        <a:p>
          <a:endParaRPr lang="en-US" sz="2400" b="0">
            <a:solidFill>
              <a:schemeClr val="tx1"/>
            </a:solidFill>
            <a:latin typeface="Arial" panose="020B0604020202020204" pitchFamily="34" charset="0"/>
            <a:cs typeface="Arial" panose="020B0604020202020204" pitchFamily="34" charset="0"/>
          </a:endParaRPr>
        </a:p>
      </dgm:t>
    </dgm:pt>
    <dgm:pt modelId="{F44158E4-B6DA-5641-B0E0-2D2B235163AB}" type="sibTrans" cxnId="{9AB4EC33-1753-AB49-A89B-19682A4C0B5A}">
      <dgm:prSet/>
      <dgm:spPr/>
      <dgm:t>
        <a:bodyPr/>
        <a:lstStyle/>
        <a:p>
          <a:endParaRPr lang="en-US" sz="2400" b="0">
            <a:solidFill>
              <a:schemeClr val="tx1"/>
            </a:solidFill>
            <a:latin typeface="Arial" panose="020B0604020202020204" pitchFamily="34" charset="0"/>
            <a:cs typeface="Arial" panose="020B0604020202020204" pitchFamily="34" charset="0"/>
          </a:endParaRPr>
        </a:p>
      </dgm:t>
    </dgm:pt>
    <dgm:pt modelId="{5B763072-76B9-DC45-AF26-1916B4FA46D9}">
      <dgm:prSet phldrT="[Text]" custT="1"/>
      <dgm:spPr/>
      <dgm:t>
        <a:bodyPr/>
        <a:lstStyle/>
        <a:p>
          <a:r>
            <a:rPr lang="en-US" sz="1100" b="1" dirty="0">
              <a:solidFill>
                <a:schemeClr val="bg1"/>
              </a:solidFill>
              <a:latin typeface="Arial" panose="020B0604020202020204" pitchFamily="34" charset="0"/>
              <a:cs typeface="Arial" panose="020B0604020202020204" pitchFamily="34" charset="0"/>
            </a:rPr>
            <a:t>Easy Access and Civil Society Awareness</a:t>
          </a:r>
        </a:p>
      </dgm:t>
    </dgm:pt>
    <dgm:pt modelId="{DB016A86-8999-7440-8490-D326C2CEBBF3}" type="parTrans" cxnId="{B11F5C07-096F-6A46-8BB1-88243A00EFB4}">
      <dgm:prSet/>
      <dgm:spPr/>
      <dgm:t>
        <a:bodyPr/>
        <a:lstStyle/>
        <a:p>
          <a:endParaRPr lang="en-US" sz="2400" b="0">
            <a:solidFill>
              <a:schemeClr val="tx1"/>
            </a:solidFill>
            <a:latin typeface="Arial" panose="020B0604020202020204" pitchFamily="34" charset="0"/>
            <a:cs typeface="Arial" panose="020B0604020202020204" pitchFamily="34" charset="0"/>
          </a:endParaRPr>
        </a:p>
      </dgm:t>
    </dgm:pt>
    <dgm:pt modelId="{66F1BADE-CE09-5644-B93C-CBD41DEC6E4B}" type="sibTrans" cxnId="{B11F5C07-096F-6A46-8BB1-88243A00EFB4}">
      <dgm:prSet/>
      <dgm:spPr/>
      <dgm:t>
        <a:bodyPr/>
        <a:lstStyle/>
        <a:p>
          <a:endParaRPr lang="en-US" sz="2400" b="0">
            <a:solidFill>
              <a:schemeClr val="tx1"/>
            </a:solidFill>
            <a:latin typeface="Arial" panose="020B0604020202020204" pitchFamily="34" charset="0"/>
            <a:cs typeface="Arial" panose="020B0604020202020204" pitchFamily="34" charset="0"/>
          </a:endParaRPr>
        </a:p>
      </dgm:t>
    </dgm:pt>
    <dgm:pt modelId="{2421D342-F0A2-EA43-8B04-1629C82883B1}" type="pres">
      <dgm:prSet presAssocID="{6C694314-3217-FD4A-BB44-6E32FF96A3C5}" presName="compositeShape" presStyleCnt="0">
        <dgm:presLayoutVars>
          <dgm:chMax val="7"/>
          <dgm:dir/>
          <dgm:resizeHandles val="exact"/>
        </dgm:presLayoutVars>
      </dgm:prSet>
      <dgm:spPr/>
    </dgm:pt>
    <dgm:pt modelId="{1060E50D-42AB-4D41-BD60-C3AF4CC6CE99}" type="pres">
      <dgm:prSet presAssocID="{6C694314-3217-FD4A-BB44-6E32FF96A3C5}" presName="wedge1" presStyleLbl="node1" presStyleIdx="0" presStyleCnt="7"/>
      <dgm:spPr/>
    </dgm:pt>
    <dgm:pt modelId="{95A56F87-53E4-7946-ABDA-4528A639E8C1}" type="pres">
      <dgm:prSet presAssocID="{6C694314-3217-FD4A-BB44-6E32FF96A3C5}" presName="wedge1Tx" presStyleLbl="node1" presStyleIdx="0" presStyleCnt="7">
        <dgm:presLayoutVars>
          <dgm:chMax val="0"/>
          <dgm:chPref val="0"/>
          <dgm:bulletEnabled val="1"/>
        </dgm:presLayoutVars>
      </dgm:prSet>
      <dgm:spPr/>
    </dgm:pt>
    <dgm:pt modelId="{E1A1EB5D-D899-E24B-98B7-22E08B85AF97}" type="pres">
      <dgm:prSet presAssocID="{6C694314-3217-FD4A-BB44-6E32FF96A3C5}" presName="wedge2" presStyleLbl="node1" presStyleIdx="1" presStyleCnt="7"/>
      <dgm:spPr/>
    </dgm:pt>
    <dgm:pt modelId="{902CB060-6236-694F-929C-EC7E2E9F023D}" type="pres">
      <dgm:prSet presAssocID="{6C694314-3217-FD4A-BB44-6E32FF96A3C5}" presName="wedge2Tx" presStyleLbl="node1" presStyleIdx="1" presStyleCnt="7">
        <dgm:presLayoutVars>
          <dgm:chMax val="0"/>
          <dgm:chPref val="0"/>
          <dgm:bulletEnabled val="1"/>
        </dgm:presLayoutVars>
      </dgm:prSet>
      <dgm:spPr/>
    </dgm:pt>
    <dgm:pt modelId="{D0FFB9D1-6902-9043-AF78-46AA804161FA}" type="pres">
      <dgm:prSet presAssocID="{6C694314-3217-FD4A-BB44-6E32FF96A3C5}" presName="wedge3" presStyleLbl="node1" presStyleIdx="2" presStyleCnt="7" custScaleX="121346" custScaleY="108749"/>
      <dgm:spPr/>
    </dgm:pt>
    <dgm:pt modelId="{3A2F9C8D-974A-D642-A000-BA88429ACC06}" type="pres">
      <dgm:prSet presAssocID="{6C694314-3217-FD4A-BB44-6E32FF96A3C5}" presName="wedge3Tx" presStyleLbl="node1" presStyleIdx="2" presStyleCnt="7">
        <dgm:presLayoutVars>
          <dgm:chMax val="0"/>
          <dgm:chPref val="0"/>
          <dgm:bulletEnabled val="1"/>
        </dgm:presLayoutVars>
      </dgm:prSet>
      <dgm:spPr/>
    </dgm:pt>
    <dgm:pt modelId="{C941B7B6-18DF-CD4A-82F8-9331B0C5C93F}" type="pres">
      <dgm:prSet presAssocID="{6C694314-3217-FD4A-BB44-6E32FF96A3C5}" presName="wedge4" presStyleLbl="node1" presStyleIdx="3" presStyleCnt="7"/>
      <dgm:spPr/>
    </dgm:pt>
    <dgm:pt modelId="{36FBB90A-4E5E-2945-97E4-AB1BEB8F314F}" type="pres">
      <dgm:prSet presAssocID="{6C694314-3217-FD4A-BB44-6E32FF96A3C5}" presName="wedge4Tx" presStyleLbl="node1" presStyleIdx="3" presStyleCnt="7">
        <dgm:presLayoutVars>
          <dgm:chMax val="0"/>
          <dgm:chPref val="0"/>
          <dgm:bulletEnabled val="1"/>
        </dgm:presLayoutVars>
      </dgm:prSet>
      <dgm:spPr/>
    </dgm:pt>
    <dgm:pt modelId="{0353696E-522B-E146-9607-9B2333F6CF00}" type="pres">
      <dgm:prSet presAssocID="{6C694314-3217-FD4A-BB44-6E32FF96A3C5}" presName="wedge5" presStyleLbl="node1" presStyleIdx="4" presStyleCnt="7" custScaleX="120673" custScaleY="119874"/>
      <dgm:spPr/>
    </dgm:pt>
    <dgm:pt modelId="{0145E938-65DE-FD43-809A-8E6D7EFC70B7}" type="pres">
      <dgm:prSet presAssocID="{6C694314-3217-FD4A-BB44-6E32FF96A3C5}" presName="wedge5Tx" presStyleLbl="node1" presStyleIdx="4" presStyleCnt="7">
        <dgm:presLayoutVars>
          <dgm:chMax val="0"/>
          <dgm:chPref val="0"/>
          <dgm:bulletEnabled val="1"/>
        </dgm:presLayoutVars>
      </dgm:prSet>
      <dgm:spPr/>
    </dgm:pt>
    <dgm:pt modelId="{510B6549-BD42-C840-8F3F-0E439BDF800B}" type="pres">
      <dgm:prSet presAssocID="{6C694314-3217-FD4A-BB44-6E32FF96A3C5}" presName="wedge6" presStyleLbl="node1" presStyleIdx="5" presStyleCnt="7"/>
      <dgm:spPr/>
    </dgm:pt>
    <dgm:pt modelId="{958887BB-FECD-0D46-B736-3EE539B2783D}" type="pres">
      <dgm:prSet presAssocID="{6C694314-3217-FD4A-BB44-6E32FF96A3C5}" presName="wedge6Tx" presStyleLbl="node1" presStyleIdx="5" presStyleCnt="7">
        <dgm:presLayoutVars>
          <dgm:chMax val="0"/>
          <dgm:chPref val="0"/>
          <dgm:bulletEnabled val="1"/>
        </dgm:presLayoutVars>
      </dgm:prSet>
      <dgm:spPr/>
    </dgm:pt>
    <dgm:pt modelId="{8DD9CA02-FFF0-7A46-90BB-9AB725A19CBD}" type="pres">
      <dgm:prSet presAssocID="{6C694314-3217-FD4A-BB44-6E32FF96A3C5}" presName="wedge7" presStyleLbl="node1" presStyleIdx="6" presStyleCnt="7"/>
      <dgm:spPr/>
    </dgm:pt>
    <dgm:pt modelId="{22459761-90A4-654F-BB7D-6675E41A37FE}" type="pres">
      <dgm:prSet presAssocID="{6C694314-3217-FD4A-BB44-6E32FF96A3C5}" presName="wedge7Tx" presStyleLbl="node1" presStyleIdx="6" presStyleCnt="7">
        <dgm:presLayoutVars>
          <dgm:chMax val="0"/>
          <dgm:chPref val="0"/>
          <dgm:bulletEnabled val="1"/>
        </dgm:presLayoutVars>
      </dgm:prSet>
      <dgm:spPr/>
    </dgm:pt>
  </dgm:ptLst>
  <dgm:cxnLst>
    <dgm:cxn modelId="{B11F5C07-096F-6A46-8BB1-88243A00EFB4}" srcId="{6C694314-3217-FD4A-BB44-6E32FF96A3C5}" destId="{5B763072-76B9-DC45-AF26-1916B4FA46D9}" srcOrd="6" destOrd="0" parTransId="{DB016A86-8999-7440-8490-D326C2CEBBF3}" sibTransId="{66F1BADE-CE09-5644-B93C-CBD41DEC6E4B}"/>
    <dgm:cxn modelId="{B4D5DE07-B78B-A645-881E-7B12E8AFA32B}" type="presOf" srcId="{35F167AC-C4D8-514D-A21B-7F76533B5933}" destId="{902CB060-6236-694F-929C-EC7E2E9F023D}" srcOrd="1" destOrd="0" presId="urn:microsoft.com/office/officeart/2005/8/layout/chart3"/>
    <dgm:cxn modelId="{0A9FF010-28F9-AD43-ACFB-19E1E25E5C91}" srcId="{6C694314-3217-FD4A-BB44-6E32FF96A3C5}" destId="{F51AADE7-BFD7-F74B-BC9B-E1F44D104847}" srcOrd="0" destOrd="0" parTransId="{A22D7A02-8704-144A-ACE6-642C0BA86D31}" sibTransId="{C9B0E61E-00C5-AE47-9026-13AC9ADD4039}"/>
    <dgm:cxn modelId="{196EF113-D35F-F84F-BE03-731ED10AD114}" srcId="{6C694314-3217-FD4A-BB44-6E32FF96A3C5}" destId="{E04F71DA-CFDB-3F49-9E53-11D4E133DDE4}" srcOrd="2" destOrd="0" parTransId="{E9D61B06-FE73-1B48-97BB-AAC7896D0AA5}" sibTransId="{7F99CF59-1D88-2B4B-B8E8-0E5D5E33BBAC}"/>
    <dgm:cxn modelId="{9AB4EC33-1753-AB49-A89B-19682A4C0B5A}" srcId="{6C694314-3217-FD4A-BB44-6E32FF96A3C5}" destId="{36B80351-B723-D048-B077-8ED8E47219C1}" srcOrd="5" destOrd="0" parTransId="{F820044E-DCD5-D046-A521-9F3EA52C73B9}" sibTransId="{F44158E4-B6DA-5641-B0E0-2D2B235163AB}"/>
    <dgm:cxn modelId="{BF37C539-BBC9-0A4A-A110-9A04638DD803}" srcId="{6C694314-3217-FD4A-BB44-6E32FF96A3C5}" destId="{35F167AC-C4D8-514D-A21B-7F76533B5933}" srcOrd="1" destOrd="0" parTransId="{B1663887-667B-4349-B23D-63EEA4DE41AE}" sibTransId="{18491A4D-7D72-D34D-953B-1BB01767A51D}"/>
    <dgm:cxn modelId="{0D5E4F60-9A9F-3243-A904-69AAD981DC0D}" type="presOf" srcId="{AC37B993-F174-F648-852F-45923BC8782E}" destId="{36FBB90A-4E5E-2945-97E4-AB1BEB8F314F}" srcOrd="1" destOrd="0" presId="urn:microsoft.com/office/officeart/2005/8/layout/chart3"/>
    <dgm:cxn modelId="{EBE4E941-4DF2-AC48-95CD-215DF3D67D56}" type="presOf" srcId="{36B80351-B723-D048-B077-8ED8E47219C1}" destId="{510B6549-BD42-C840-8F3F-0E439BDF800B}" srcOrd="0" destOrd="0" presId="urn:microsoft.com/office/officeart/2005/8/layout/chart3"/>
    <dgm:cxn modelId="{13C53567-4CF0-7B45-AED0-4209B1B8D360}" type="presOf" srcId="{DF4CDDBB-42C0-6643-92F3-6770AB3276E5}" destId="{0145E938-65DE-FD43-809A-8E6D7EFC70B7}" srcOrd="1" destOrd="0" presId="urn:microsoft.com/office/officeart/2005/8/layout/chart3"/>
    <dgm:cxn modelId="{974C6268-B9BB-9243-BF00-8FAE50C7D2C3}" srcId="{6C694314-3217-FD4A-BB44-6E32FF96A3C5}" destId="{AC37B993-F174-F648-852F-45923BC8782E}" srcOrd="3" destOrd="0" parTransId="{4C11492D-DFA1-454C-8052-847A3B0DBC15}" sibTransId="{178D180F-6449-E64F-8951-123FF830A12D}"/>
    <dgm:cxn modelId="{82D1514A-6955-6B42-B0A4-A34679F2DB30}" type="presOf" srcId="{F51AADE7-BFD7-F74B-BC9B-E1F44D104847}" destId="{95A56F87-53E4-7946-ABDA-4528A639E8C1}" srcOrd="1" destOrd="0" presId="urn:microsoft.com/office/officeart/2005/8/layout/chart3"/>
    <dgm:cxn modelId="{7D23A56E-5915-2D48-A4CD-95FEE5F47DC1}" type="presOf" srcId="{AC37B993-F174-F648-852F-45923BC8782E}" destId="{C941B7B6-18DF-CD4A-82F8-9331B0C5C93F}" srcOrd="0" destOrd="0" presId="urn:microsoft.com/office/officeart/2005/8/layout/chart3"/>
    <dgm:cxn modelId="{CB4B2570-EACE-F240-9DB3-F8B6BCF5FC41}" type="presOf" srcId="{E04F71DA-CFDB-3F49-9E53-11D4E133DDE4}" destId="{D0FFB9D1-6902-9043-AF78-46AA804161FA}" srcOrd="0" destOrd="0" presId="urn:microsoft.com/office/officeart/2005/8/layout/chart3"/>
    <dgm:cxn modelId="{276B4971-8792-1246-83DC-C3D6EAE90DFE}" type="presOf" srcId="{5B763072-76B9-DC45-AF26-1916B4FA46D9}" destId="{22459761-90A4-654F-BB7D-6675E41A37FE}" srcOrd="1" destOrd="0" presId="urn:microsoft.com/office/officeart/2005/8/layout/chart3"/>
    <dgm:cxn modelId="{A4506586-964F-B341-A819-B216FA5256C7}" type="presOf" srcId="{36B80351-B723-D048-B077-8ED8E47219C1}" destId="{958887BB-FECD-0D46-B736-3EE539B2783D}" srcOrd="1" destOrd="0" presId="urn:microsoft.com/office/officeart/2005/8/layout/chart3"/>
    <dgm:cxn modelId="{A174AA8B-1F0D-4B46-A05C-E65F63D6FA73}" type="presOf" srcId="{DF4CDDBB-42C0-6643-92F3-6770AB3276E5}" destId="{0353696E-522B-E146-9607-9B2333F6CF00}" srcOrd="0" destOrd="0" presId="urn:microsoft.com/office/officeart/2005/8/layout/chart3"/>
    <dgm:cxn modelId="{091E14A9-2C90-D747-809B-989901EA86D6}" type="presOf" srcId="{F51AADE7-BFD7-F74B-BC9B-E1F44D104847}" destId="{1060E50D-42AB-4D41-BD60-C3AF4CC6CE99}" srcOrd="0" destOrd="0" presId="urn:microsoft.com/office/officeart/2005/8/layout/chart3"/>
    <dgm:cxn modelId="{95D0C8BC-0F47-1B40-A517-0A7B01F7E0D1}" type="presOf" srcId="{5B763072-76B9-DC45-AF26-1916B4FA46D9}" destId="{8DD9CA02-FFF0-7A46-90BB-9AB725A19CBD}" srcOrd="0" destOrd="0" presId="urn:microsoft.com/office/officeart/2005/8/layout/chart3"/>
    <dgm:cxn modelId="{248003C2-4B41-D045-86E7-C636825C6F84}" type="presOf" srcId="{E04F71DA-CFDB-3F49-9E53-11D4E133DDE4}" destId="{3A2F9C8D-974A-D642-A000-BA88429ACC06}" srcOrd="1" destOrd="0" presId="urn:microsoft.com/office/officeart/2005/8/layout/chart3"/>
    <dgm:cxn modelId="{60470BC5-1CCC-2148-A473-2AE96081A13E}" type="presOf" srcId="{35F167AC-C4D8-514D-A21B-7F76533B5933}" destId="{E1A1EB5D-D899-E24B-98B7-22E08B85AF97}" srcOrd="0" destOrd="0" presId="urn:microsoft.com/office/officeart/2005/8/layout/chart3"/>
    <dgm:cxn modelId="{CDF62DDF-4BB3-2A4D-AD52-48AAA1B12120}" srcId="{6C694314-3217-FD4A-BB44-6E32FF96A3C5}" destId="{DF4CDDBB-42C0-6643-92F3-6770AB3276E5}" srcOrd="4" destOrd="0" parTransId="{53257511-7A04-7C41-813A-2FA7EB496BEC}" sibTransId="{DE78D22E-B58F-2D47-86F0-34FDCF06392F}"/>
    <dgm:cxn modelId="{343EB5E2-CD84-924C-A68A-8A2235715386}" type="presOf" srcId="{6C694314-3217-FD4A-BB44-6E32FF96A3C5}" destId="{2421D342-F0A2-EA43-8B04-1629C82883B1}" srcOrd="0" destOrd="0" presId="urn:microsoft.com/office/officeart/2005/8/layout/chart3"/>
    <dgm:cxn modelId="{C966F399-BB01-7A4C-859E-0AA9C4E46962}" type="presParOf" srcId="{2421D342-F0A2-EA43-8B04-1629C82883B1}" destId="{1060E50D-42AB-4D41-BD60-C3AF4CC6CE99}" srcOrd="0" destOrd="0" presId="urn:microsoft.com/office/officeart/2005/8/layout/chart3"/>
    <dgm:cxn modelId="{B4A55C29-BDD9-0B45-9784-FEC2D4A0BDE5}" type="presParOf" srcId="{2421D342-F0A2-EA43-8B04-1629C82883B1}" destId="{95A56F87-53E4-7946-ABDA-4528A639E8C1}" srcOrd="1" destOrd="0" presId="urn:microsoft.com/office/officeart/2005/8/layout/chart3"/>
    <dgm:cxn modelId="{DF798E6D-4EAA-DF4B-B47B-5AE164835F57}" type="presParOf" srcId="{2421D342-F0A2-EA43-8B04-1629C82883B1}" destId="{E1A1EB5D-D899-E24B-98B7-22E08B85AF97}" srcOrd="2" destOrd="0" presId="urn:microsoft.com/office/officeart/2005/8/layout/chart3"/>
    <dgm:cxn modelId="{BC8D1CCC-8221-8E48-BB5D-42F8CA23C479}" type="presParOf" srcId="{2421D342-F0A2-EA43-8B04-1629C82883B1}" destId="{902CB060-6236-694F-929C-EC7E2E9F023D}" srcOrd="3" destOrd="0" presId="urn:microsoft.com/office/officeart/2005/8/layout/chart3"/>
    <dgm:cxn modelId="{DCCD23A9-8BE8-5341-8F19-F6A83E839DBB}" type="presParOf" srcId="{2421D342-F0A2-EA43-8B04-1629C82883B1}" destId="{D0FFB9D1-6902-9043-AF78-46AA804161FA}" srcOrd="4" destOrd="0" presId="urn:microsoft.com/office/officeart/2005/8/layout/chart3"/>
    <dgm:cxn modelId="{5BA21433-E613-9D4E-A092-4809F425284F}" type="presParOf" srcId="{2421D342-F0A2-EA43-8B04-1629C82883B1}" destId="{3A2F9C8D-974A-D642-A000-BA88429ACC06}" srcOrd="5" destOrd="0" presId="urn:microsoft.com/office/officeart/2005/8/layout/chart3"/>
    <dgm:cxn modelId="{34AAEB40-A15B-CB4A-AA61-FACCE370EA75}" type="presParOf" srcId="{2421D342-F0A2-EA43-8B04-1629C82883B1}" destId="{C941B7B6-18DF-CD4A-82F8-9331B0C5C93F}" srcOrd="6" destOrd="0" presId="urn:microsoft.com/office/officeart/2005/8/layout/chart3"/>
    <dgm:cxn modelId="{87DA2987-F4CA-704A-9802-F82047616A08}" type="presParOf" srcId="{2421D342-F0A2-EA43-8B04-1629C82883B1}" destId="{36FBB90A-4E5E-2945-97E4-AB1BEB8F314F}" srcOrd="7" destOrd="0" presId="urn:microsoft.com/office/officeart/2005/8/layout/chart3"/>
    <dgm:cxn modelId="{0CDCD7EE-5C7F-AF47-9BD3-7E98154B4F5B}" type="presParOf" srcId="{2421D342-F0A2-EA43-8B04-1629C82883B1}" destId="{0353696E-522B-E146-9607-9B2333F6CF00}" srcOrd="8" destOrd="0" presId="urn:microsoft.com/office/officeart/2005/8/layout/chart3"/>
    <dgm:cxn modelId="{237F7D98-CEAF-9E4B-A89F-FB479CDCE3BE}" type="presParOf" srcId="{2421D342-F0A2-EA43-8B04-1629C82883B1}" destId="{0145E938-65DE-FD43-809A-8E6D7EFC70B7}" srcOrd="9" destOrd="0" presId="urn:microsoft.com/office/officeart/2005/8/layout/chart3"/>
    <dgm:cxn modelId="{A68E199C-5738-6444-A0C4-4720238CA141}" type="presParOf" srcId="{2421D342-F0A2-EA43-8B04-1629C82883B1}" destId="{510B6549-BD42-C840-8F3F-0E439BDF800B}" srcOrd="10" destOrd="0" presId="urn:microsoft.com/office/officeart/2005/8/layout/chart3"/>
    <dgm:cxn modelId="{C4827517-F872-AD45-87ED-2BEB46871451}" type="presParOf" srcId="{2421D342-F0A2-EA43-8B04-1629C82883B1}" destId="{958887BB-FECD-0D46-B736-3EE539B2783D}" srcOrd="11" destOrd="0" presId="urn:microsoft.com/office/officeart/2005/8/layout/chart3"/>
    <dgm:cxn modelId="{910889F1-BD02-3942-8FFC-8D2EC954A5FB}" type="presParOf" srcId="{2421D342-F0A2-EA43-8B04-1629C82883B1}" destId="{8DD9CA02-FFF0-7A46-90BB-9AB725A19CBD}" srcOrd="12" destOrd="0" presId="urn:microsoft.com/office/officeart/2005/8/layout/chart3"/>
    <dgm:cxn modelId="{9CE90657-DD6F-5645-BA7C-FD92A679BB84}" type="presParOf" srcId="{2421D342-F0A2-EA43-8B04-1629C82883B1}" destId="{22459761-90A4-654F-BB7D-6675E41A37FE}" srcOrd="13" destOrd="0" presId="urn:microsoft.com/office/officeart/2005/8/layout/char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60E50D-42AB-4D41-BD60-C3AF4CC6CE99}">
      <dsp:nvSpPr>
        <dsp:cNvPr id="0" name=""/>
        <dsp:cNvSpPr/>
      </dsp:nvSpPr>
      <dsp:spPr>
        <a:xfrm>
          <a:off x="1875914" y="165813"/>
          <a:ext cx="3979532" cy="3979532"/>
        </a:xfrm>
        <a:prstGeom prst="pie">
          <a:avLst>
            <a:gd name="adj1" fmla="val 16200000"/>
            <a:gd name="adj2" fmla="val 19285716"/>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dirty="0">
              <a:solidFill>
                <a:schemeClr val="bg1"/>
              </a:solidFill>
              <a:latin typeface="Arial" panose="020B0604020202020204" pitchFamily="34" charset="0"/>
              <a:cs typeface="Arial" panose="020B0604020202020204" pitchFamily="34" charset="0"/>
            </a:rPr>
            <a:t>Transparency</a:t>
          </a:r>
          <a:endParaRPr lang="en-US" sz="1100" b="1" kern="1200" dirty="0">
            <a:solidFill>
              <a:schemeClr val="bg1"/>
            </a:solidFill>
            <a:latin typeface="Arial" panose="020B0604020202020204" pitchFamily="34" charset="0"/>
            <a:cs typeface="Arial" panose="020B0604020202020204" pitchFamily="34" charset="0"/>
          </a:endParaRPr>
        </a:p>
      </dsp:txBody>
      <dsp:txXfrm>
        <a:off x="3905002" y="544816"/>
        <a:ext cx="1089633" cy="686943"/>
      </dsp:txXfrm>
    </dsp:sp>
    <dsp:sp modelId="{E1A1EB5D-D899-E24B-98B7-22E08B85AF97}">
      <dsp:nvSpPr>
        <dsp:cNvPr id="0" name=""/>
        <dsp:cNvSpPr/>
      </dsp:nvSpPr>
      <dsp:spPr>
        <a:xfrm>
          <a:off x="1773110" y="379003"/>
          <a:ext cx="3979532" cy="3979532"/>
        </a:xfrm>
        <a:prstGeom prst="pie">
          <a:avLst>
            <a:gd name="adj1" fmla="val 19285716"/>
            <a:gd name="adj2" fmla="val 771428"/>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dirty="0">
              <a:solidFill>
                <a:schemeClr val="bg1"/>
              </a:solidFill>
              <a:latin typeface="Arial" panose="020B0604020202020204" pitchFamily="34" charset="0"/>
              <a:cs typeface="Arial" panose="020B0604020202020204" pitchFamily="34" charset="0"/>
            </a:rPr>
            <a:t>Integrity</a:t>
          </a:r>
          <a:r>
            <a:rPr lang="en-US" sz="1200" b="0" kern="1200" dirty="0">
              <a:solidFill>
                <a:schemeClr val="bg1"/>
              </a:solidFill>
              <a:latin typeface="Arial" panose="020B0604020202020204" pitchFamily="34" charset="0"/>
              <a:cs typeface="Arial" panose="020B0604020202020204" pitchFamily="34" charset="0"/>
            </a:rPr>
            <a:t> </a:t>
          </a:r>
          <a:r>
            <a:rPr lang="en-US" sz="1200" b="1" kern="1200" dirty="0">
              <a:solidFill>
                <a:schemeClr val="bg1"/>
              </a:solidFill>
              <a:latin typeface="Arial" panose="020B0604020202020204" pitchFamily="34" charset="0"/>
              <a:cs typeface="Arial" panose="020B0604020202020204" pitchFamily="34" charset="0"/>
            </a:rPr>
            <a:t>and</a:t>
          </a:r>
        </a:p>
        <a:p>
          <a:pPr marL="0" lvl="0" indent="0" algn="ctr" defTabSz="533400">
            <a:lnSpc>
              <a:spcPct val="90000"/>
            </a:lnSpc>
            <a:spcBef>
              <a:spcPct val="0"/>
            </a:spcBef>
            <a:spcAft>
              <a:spcPct val="35000"/>
            </a:spcAft>
            <a:buNone/>
          </a:pPr>
          <a:r>
            <a:rPr lang="en-US" sz="1200" b="1" kern="1200" dirty="0">
              <a:solidFill>
                <a:schemeClr val="bg1"/>
              </a:solidFill>
              <a:latin typeface="Arial" panose="020B0604020202020204" pitchFamily="34" charset="0"/>
              <a:cs typeface="Arial" panose="020B0604020202020204" pitchFamily="34" charset="0"/>
            </a:rPr>
            <a:t>Accountability</a:t>
          </a:r>
          <a:endParaRPr lang="en-US" sz="1400" b="1" kern="1200" dirty="0">
            <a:solidFill>
              <a:schemeClr val="bg1"/>
            </a:solidFill>
            <a:latin typeface="Arial" panose="020B0604020202020204" pitchFamily="34" charset="0"/>
            <a:cs typeface="Arial" panose="020B0604020202020204" pitchFamily="34" charset="0"/>
          </a:endParaRPr>
        </a:p>
      </dsp:txBody>
      <dsp:txXfrm>
        <a:off x="4497195" y="1800264"/>
        <a:ext cx="1155959" cy="734318"/>
      </dsp:txXfrm>
    </dsp:sp>
    <dsp:sp modelId="{D0FFB9D1-6902-9043-AF78-46AA804161FA}">
      <dsp:nvSpPr>
        <dsp:cNvPr id="0" name=""/>
        <dsp:cNvSpPr/>
      </dsp:nvSpPr>
      <dsp:spPr>
        <a:xfrm>
          <a:off x="1348374" y="204918"/>
          <a:ext cx="4829003" cy="4327702"/>
        </a:xfrm>
        <a:prstGeom prst="pie">
          <a:avLst>
            <a:gd name="adj1" fmla="val 771428"/>
            <a:gd name="adj2" fmla="val 3857143"/>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dirty="0">
              <a:solidFill>
                <a:schemeClr val="bg1"/>
              </a:solidFill>
              <a:latin typeface="Arial" panose="020B0604020202020204" pitchFamily="34" charset="0"/>
              <a:cs typeface="Arial" panose="020B0604020202020204" pitchFamily="34" charset="0"/>
            </a:rPr>
            <a:t>Efficiency, Effectiveness &amp; Predictability</a:t>
          </a:r>
        </a:p>
      </dsp:txBody>
      <dsp:txXfrm>
        <a:off x="4452734" y="2780931"/>
        <a:ext cx="1264739" cy="824324"/>
      </dsp:txXfrm>
    </dsp:sp>
    <dsp:sp modelId="{C941B7B6-18DF-CD4A-82F8-9331B0C5C93F}">
      <dsp:nvSpPr>
        <dsp:cNvPr id="0" name=""/>
        <dsp:cNvSpPr/>
      </dsp:nvSpPr>
      <dsp:spPr>
        <a:xfrm>
          <a:off x="1773110" y="379003"/>
          <a:ext cx="3979532" cy="3979532"/>
        </a:xfrm>
        <a:prstGeom prst="pie">
          <a:avLst>
            <a:gd name="adj1" fmla="val 3857226"/>
            <a:gd name="adj2" fmla="val 6942858"/>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dirty="0">
              <a:solidFill>
                <a:schemeClr val="bg1"/>
              </a:solidFill>
              <a:latin typeface="Arial" panose="020B0604020202020204" pitchFamily="34" charset="0"/>
              <a:cs typeface="Arial" panose="020B0604020202020204" pitchFamily="34" charset="0"/>
            </a:rPr>
            <a:t>Sustainable Development</a:t>
          </a:r>
        </a:p>
      </dsp:txBody>
      <dsp:txXfrm>
        <a:off x="3229903" y="3505778"/>
        <a:ext cx="1065946" cy="758006"/>
      </dsp:txXfrm>
    </dsp:sp>
    <dsp:sp modelId="{0353696E-522B-E146-9607-9B2333F6CF00}">
      <dsp:nvSpPr>
        <dsp:cNvPr id="0" name=""/>
        <dsp:cNvSpPr/>
      </dsp:nvSpPr>
      <dsp:spPr>
        <a:xfrm>
          <a:off x="1361765" y="-16443"/>
          <a:ext cx="4802221" cy="4770425"/>
        </a:xfrm>
        <a:prstGeom prst="pie">
          <a:avLst>
            <a:gd name="adj1" fmla="val 6942858"/>
            <a:gd name="adj2" fmla="val 10028574"/>
          </a:avLst>
        </a:prstGeom>
        <a:gradFill rotWithShape="0">
          <a:gsLst>
            <a:gs pos="0">
              <a:schemeClr val="accent6">
                <a:hueOff val="0"/>
                <a:satOff val="0"/>
                <a:lumOff val="0"/>
                <a:alphaOff val="0"/>
                <a:satMod val="103000"/>
                <a:lumMod val="102000"/>
                <a:tint val="94000"/>
              </a:schemeClr>
            </a:gs>
            <a:gs pos="50000">
              <a:schemeClr val="accent6">
                <a:hueOff val="0"/>
                <a:satOff val="0"/>
                <a:lumOff val="0"/>
                <a:alphaOff val="0"/>
                <a:satMod val="110000"/>
                <a:lumMod val="100000"/>
                <a:shade val="100000"/>
              </a:schemeClr>
            </a:gs>
            <a:gs pos="100000">
              <a:schemeClr val="accent6">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dirty="0">
              <a:solidFill>
                <a:schemeClr val="bg1"/>
              </a:solidFill>
              <a:latin typeface="Arial" panose="020B0604020202020204" pitchFamily="34" charset="0"/>
              <a:cs typeface="Arial" panose="020B0604020202020204" pitchFamily="34" charset="0"/>
            </a:rPr>
            <a:t>Rule of law</a:t>
          </a:r>
        </a:p>
      </dsp:txBody>
      <dsp:txXfrm>
        <a:off x="1819120" y="2823095"/>
        <a:ext cx="1257724" cy="908652"/>
      </dsp:txXfrm>
    </dsp:sp>
    <dsp:sp modelId="{510B6549-BD42-C840-8F3F-0E439BDF800B}">
      <dsp:nvSpPr>
        <dsp:cNvPr id="0" name=""/>
        <dsp:cNvSpPr/>
      </dsp:nvSpPr>
      <dsp:spPr>
        <a:xfrm>
          <a:off x="1773110" y="379003"/>
          <a:ext cx="3979532" cy="3979532"/>
        </a:xfrm>
        <a:prstGeom prst="pie">
          <a:avLst>
            <a:gd name="adj1" fmla="val 10028574"/>
            <a:gd name="adj2" fmla="val 13114284"/>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dirty="0">
              <a:solidFill>
                <a:schemeClr val="bg1"/>
              </a:solidFill>
              <a:latin typeface="Arial" panose="020B0604020202020204" pitchFamily="34" charset="0"/>
              <a:cs typeface="Arial" panose="020B0604020202020204" pitchFamily="34" charset="0"/>
            </a:rPr>
            <a:t>Inclusiveness and Equity</a:t>
          </a:r>
        </a:p>
      </dsp:txBody>
      <dsp:txXfrm>
        <a:off x="1872598" y="1800264"/>
        <a:ext cx="1155959" cy="734318"/>
      </dsp:txXfrm>
    </dsp:sp>
    <dsp:sp modelId="{8DD9CA02-FFF0-7A46-90BB-9AB725A19CBD}">
      <dsp:nvSpPr>
        <dsp:cNvPr id="0" name=""/>
        <dsp:cNvSpPr/>
      </dsp:nvSpPr>
      <dsp:spPr>
        <a:xfrm>
          <a:off x="1773110" y="379003"/>
          <a:ext cx="3979532" cy="3979532"/>
        </a:xfrm>
        <a:prstGeom prst="pie">
          <a:avLst>
            <a:gd name="adj1" fmla="val 13114284"/>
            <a:gd name="adj2" fmla="val 16200000"/>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b="1" kern="1200" dirty="0">
              <a:solidFill>
                <a:schemeClr val="bg1"/>
              </a:solidFill>
              <a:latin typeface="Arial" panose="020B0604020202020204" pitchFamily="34" charset="0"/>
              <a:cs typeface="Arial" panose="020B0604020202020204" pitchFamily="34" charset="0"/>
            </a:rPr>
            <a:t>Easy Access and Civil Society Awareness</a:t>
          </a:r>
        </a:p>
      </dsp:txBody>
      <dsp:txXfrm>
        <a:off x="2635342" y="758006"/>
        <a:ext cx="1089633" cy="686943"/>
      </dsp:txXfrm>
    </dsp:sp>
  </dsp:spTree>
</dsp:drawing>
</file>

<file path=ppt/diagrams/layout1.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78684" cy="2406757"/>
          </a:xfrm>
          <a:prstGeom prst="rect">
            <a:avLst/>
          </a:prstGeom>
        </p:spPr>
        <p:txBody>
          <a:bodyPr vert="horz" lIns="171733" tIns="85867" rIns="171733" bIns="85867" rtlCol="0"/>
          <a:lstStyle>
            <a:lvl1pPr algn="l">
              <a:defRPr sz="2300"/>
            </a:lvl1pPr>
          </a:lstStyle>
          <a:p>
            <a:endParaRPr lang="id-ID"/>
          </a:p>
        </p:txBody>
      </p:sp>
      <p:sp>
        <p:nvSpPr>
          <p:cNvPr id="3" name="Date Placeholder 2"/>
          <p:cNvSpPr>
            <a:spLocks noGrp="1"/>
          </p:cNvSpPr>
          <p:nvPr>
            <p:ph type="dt" sz="quarter" idx="1"/>
          </p:nvPr>
        </p:nvSpPr>
        <p:spPr>
          <a:xfrm>
            <a:off x="4024328" y="1"/>
            <a:ext cx="3078684" cy="2406757"/>
          </a:xfrm>
          <a:prstGeom prst="rect">
            <a:avLst/>
          </a:prstGeom>
        </p:spPr>
        <p:txBody>
          <a:bodyPr vert="horz" lIns="171733" tIns="85867" rIns="171733" bIns="85867" rtlCol="0"/>
          <a:lstStyle>
            <a:lvl1pPr algn="r">
              <a:defRPr sz="2300"/>
            </a:lvl1pPr>
          </a:lstStyle>
          <a:p>
            <a:fld id="{6ADC24EA-8346-4C8B-943C-AD383301A03D}" type="datetimeFigureOut">
              <a:rPr lang="id-ID" smtClean="0"/>
              <a:t>01/11/2024</a:t>
            </a:fld>
            <a:endParaRPr lang="id-ID"/>
          </a:p>
        </p:txBody>
      </p:sp>
      <p:sp>
        <p:nvSpPr>
          <p:cNvPr id="4" name="Footer Placeholder 3"/>
          <p:cNvSpPr>
            <a:spLocks noGrp="1"/>
          </p:cNvSpPr>
          <p:nvPr>
            <p:ph type="ftr" sz="quarter" idx="2"/>
          </p:nvPr>
        </p:nvSpPr>
        <p:spPr>
          <a:xfrm>
            <a:off x="1" y="45561783"/>
            <a:ext cx="3078684" cy="2406752"/>
          </a:xfrm>
          <a:prstGeom prst="rect">
            <a:avLst/>
          </a:prstGeom>
        </p:spPr>
        <p:txBody>
          <a:bodyPr vert="horz" lIns="171733" tIns="85867" rIns="171733" bIns="85867" rtlCol="0" anchor="b"/>
          <a:lstStyle>
            <a:lvl1pPr algn="l">
              <a:defRPr sz="2300"/>
            </a:lvl1pPr>
          </a:lstStyle>
          <a:p>
            <a:endParaRPr lang="id-ID"/>
          </a:p>
        </p:txBody>
      </p:sp>
      <p:sp>
        <p:nvSpPr>
          <p:cNvPr id="5" name="Slide Number Placeholder 4"/>
          <p:cNvSpPr>
            <a:spLocks noGrp="1"/>
          </p:cNvSpPr>
          <p:nvPr>
            <p:ph type="sldNum" sz="quarter" idx="3"/>
          </p:nvPr>
        </p:nvSpPr>
        <p:spPr>
          <a:xfrm>
            <a:off x="4024328" y="45561783"/>
            <a:ext cx="3078684" cy="2406752"/>
          </a:xfrm>
          <a:prstGeom prst="rect">
            <a:avLst/>
          </a:prstGeom>
        </p:spPr>
        <p:txBody>
          <a:bodyPr vert="horz" lIns="171733" tIns="85867" rIns="171733" bIns="85867" rtlCol="0" anchor="b"/>
          <a:lstStyle>
            <a:lvl1pPr algn="r">
              <a:defRPr sz="2300"/>
            </a:lvl1pPr>
          </a:lstStyle>
          <a:p>
            <a:fld id="{4ECE71F5-2935-4BFA-B369-9FA3FAF55664}" type="slidenum">
              <a:rPr lang="id-ID" smtClean="0"/>
              <a:t>‹#›</a:t>
            </a:fld>
            <a:endParaRPr lang="id-ID"/>
          </a:p>
        </p:txBody>
      </p:sp>
    </p:spTree>
    <p:extLst>
      <p:ext uri="{BB962C8B-B14F-4D97-AF65-F5344CB8AC3E}">
        <p14:creationId xmlns:p14="http://schemas.microsoft.com/office/powerpoint/2010/main" val="26950297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78684" cy="2406757"/>
          </a:xfrm>
          <a:prstGeom prst="rect">
            <a:avLst/>
          </a:prstGeom>
        </p:spPr>
        <p:txBody>
          <a:bodyPr vert="horz" lIns="171733" tIns="85867" rIns="171733" bIns="85867" rtlCol="0"/>
          <a:lstStyle>
            <a:lvl1pPr algn="l">
              <a:defRPr sz="2300"/>
            </a:lvl1pPr>
          </a:lstStyle>
          <a:p>
            <a:endParaRPr lang="id-ID"/>
          </a:p>
        </p:txBody>
      </p:sp>
      <p:sp>
        <p:nvSpPr>
          <p:cNvPr id="3" name="Date Placeholder 2"/>
          <p:cNvSpPr>
            <a:spLocks noGrp="1"/>
          </p:cNvSpPr>
          <p:nvPr>
            <p:ph type="dt" idx="1"/>
          </p:nvPr>
        </p:nvSpPr>
        <p:spPr>
          <a:xfrm>
            <a:off x="4024328" y="1"/>
            <a:ext cx="3078684" cy="2406757"/>
          </a:xfrm>
          <a:prstGeom prst="rect">
            <a:avLst/>
          </a:prstGeom>
        </p:spPr>
        <p:txBody>
          <a:bodyPr vert="horz" lIns="171733" tIns="85867" rIns="171733" bIns="85867" rtlCol="0"/>
          <a:lstStyle>
            <a:lvl1pPr algn="r">
              <a:defRPr sz="2300"/>
            </a:lvl1pPr>
          </a:lstStyle>
          <a:p>
            <a:fld id="{928D06E5-932C-4F36-8614-8789767FBCD2}" type="datetimeFigureOut">
              <a:rPr lang="id-ID" smtClean="0"/>
              <a:t>01/11/2024</a:t>
            </a:fld>
            <a:endParaRPr lang="id-ID"/>
          </a:p>
        </p:txBody>
      </p:sp>
      <p:sp>
        <p:nvSpPr>
          <p:cNvPr id="4" name="Slide Image Placeholder 3"/>
          <p:cNvSpPr>
            <a:spLocks noGrp="1" noRot="1" noChangeAspect="1"/>
          </p:cNvSpPr>
          <p:nvPr>
            <p:ph type="sldImg" idx="2"/>
          </p:nvPr>
        </p:nvSpPr>
        <p:spPr>
          <a:xfrm>
            <a:off x="-10839450" y="5995988"/>
            <a:ext cx="28781375" cy="16189325"/>
          </a:xfrm>
          <a:prstGeom prst="rect">
            <a:avLst/>
          </a:prstGeom>
          <a:noFill/>
          <a:ln w="12700">
            <a:solidFill>
              <a:prstClr val="black"/>
            </a:solidFill>
          </a:ln>
        </p:spPr>
        <p:txBody>
          <a:bodyPr vert="horz" lIns="171733" tIns="85867" rIns="171733" bIns="85867" rtlCol="0" anchor="ctr"/>
          <a:lstStyle/>
          <a:p>
            <a:endParaRPr lang="id-ID"/>
          </a:p>
        </p:txBody>
      </p:sp>
      <p:sp>
        <p:nvSpPr>
          <p:cNvPr id="5" name="Notes Placeholder 4"/>
          <p:cNvSpPr>
            <a:spLocks noGrp="1"/>
          </p:cNvSpPr>
          <p:nvPr>
            <p:ph type="body" sz="quarter" idx="3"/>
          </p:nvPr>
        </p:nvSpPr>
        <p:spPr>
          <a:xfrm>
            <a:off x="710466" y="23084853"/>
            <a:ext cx="5683724" cy="18887605"/>
          </a:xfrm>
          <a:prstGeom prst="rect">
            <a:avLst/>
          </a:prstGeom>
        </p:spPr>
        <p:txBody>
          <a:bodyPr vert="horz" lIns="171733" tIns="85867" rIns="171733" bIns="8586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6" name="Footer Placeholder 5"/>
          <p:cNvSpPr>
            <a:spLocks noGrp="1"/>
          </p:cNvSpPr>
          <p:nvPr>
            <p:ph type="ftr" sz="quarter" idx="4"/>
          </p:nvPr>
        </p:nvSpPr>
        <p:spPr>
          <a:xfrm>
            <a:off x="1" y="45561783"/>
            <a:ext cx="3078684" cy="2406752"/>
          </a:xfrm>
          <a:prstGeom prst="rect">
            <a:avLst/>
          </a:prstGeom>
        </p:spPr>
        <p:txBody>
          <a:bodyPr vert="horz" lIns="171733" tIns="85867" rIns="171733" bIns="85867" rtlCol="0" anchor="b"/>
          <a:lstStyle>
            <a:lvl1pPr algn="l">
              <a:defRPr sz="2300"/>
            </a:lvl1pPr>
          </a:lstStyle>
          <a:p>
            <a:endParaRPr lang="id-ID"/>
          </a:p>
        </p:txBody>
      </p:sp>
      <p:sp>
        <p:nvSpPr>
          <p:cNvPr id="7" name="Slide Number Placeholder 6"/>
          <p:cNvSpPr>
            <a:spLocks noGrp="1"/>
          </p:cNvSpPr>
          <p:nvPr>
            <p:ph type="sldNum" sz="quarter" idx="5"/>
          </p:nvPr>
        </p:nvSpPr>
        <p:spPr>
          <a:xfrm>
            <a:off x="4024328" y="45561783"/>
            <a:ext cx="3078684" cy="2406752"/>
          </a:xfrm>
          <a:prstGeom prst="rect">
            <a:avLst/>
          </a:prstGeom>
        </p:spPr>
        <p:txBody>
          <a:bodyPr vert="horz" lIns="171733" tIns="85867" rIns="171733" bIns="85867" rtlCol="0" anchor="b"/>
          <a:lstStyle>
            <a:lvl1pPr algn="r">
              <a:defRPr sz="2300"/>
            </a:lvl1pPr>
          </a:lstStyle>
          <a:p>
            <a:fld id="{55C38DD1-33AA-4996-977A-42B26A155BBE}" type="slidenum">
              <a:rPr lang="id-ID" smtClean="0"/>
              <a:t>‹#›</a:t>
            </a:fld>
            <a:endParaRPr lang="id-ID"/>
          </a:p>
        </p:txBody>
      </p:sp>
    </p:spTree>
    <p:extLst>
      <p:ext uri="{BB962C8B-B14F-4D97-AF65-F5344CB8AC3E}">
        <p14:creationId xmlns:p14="http://schemas.microsoft.com/office/powerpoint/2010/main" val="13059312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will discuss how innovations are reshaping public procurement and helping governments save costs, boost efficiency, and enhance transparency.</a:t>
            </a:r>
          </a:p>
        </p:txBody>
      </p:sp>
      <p:sp>
        <p:nvSpPr>
          <p:cNvPr id="4" name="Slide Number Placeholder 3"/>
          <p:cNvSpPr>
            <a:spLocks noGrp="1"/>
          </p:cNvSpPr>
          <p:nvPr>
            <p:ph type="sldNum" sz="quarter" idx="5"/>
          </p:nvPr>
        </p:nvSpPr>
        <p:spPr/>
        <p:txBody>
          <a:bodyPr/>
          <a:lstStyle/>
          <a:p>
            <a:fld id="{55C38DD1-33AA-4996-977A-42B26A155BBE}" type="slidenum">
              <a:rPr lang="id-ID" smtClean="0"/>
              <a:t>1</a:t>
            </a:fld>
            <a:endParaRPr lang="id-ID"/>
          </a:p>
        </p:txBody>
      </p:sp>
    </p:spTree>
    <p:extLst>
      <p:ext uri="{BB962C8B-B14F-4D97-AF65-F5344CB8AC3E}">
        <p14:creationId xmlns:p14="http://schemas.microsoft.com/office/powerpoint/2010/main" val="32240026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P" dirty="0"/>
          </a:p>
        </p:txBody>
      </p:sp>
      <p:sp>
        <p:nvSpPr>
          <p:cNvPr id="4" name="Slide Number Placeholder 3"/>
          <p:cNvSpPr>
            <a:spLocks noGrp="1"/>
          </p:cNvSpPr>
          <p:nvPr>
            <p:ph type="sldNum" sz="quarter" idx="5"/>
          </p:nvPr>
        </p:nvSpPr>
        <p:spPr/>
        <p:txBody>
          <a:bodyPr/>
          <a:lstStyle/>
          <a:p>
            <a:fld id="{E3671D29-20AA-644C-A53E-5B9DEC8CE30E}" type="slidenum">
              <a:rPr lang="en-US" smtClean="0"/>
              <a:t>10</a:t>
            </a:fld>
            <a:endParaRPr lang="en-US"/>
          </a:p>
        </p:txBody>
      </p:sp>
    </p:spTree>
    <p:extLst>
      <p:ext uri="{BB962C8B-B14F-4D97-AF65-F5344CB8AC3E}">
        <p14:creationId xmlns:p14="http://schemas.microsoft.com/office/powerpoint/2010/main" val="13963579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5C38DD1-33AA-4996-977A-42B26A155BBE}" type="slidenum">
              <a:rPr lang="id-ID" smtClean="0"/>
              <a:t>11</a:t>
            </a:fld>
            <a:endParaRPr lang="id-ID"/>
          </a:p>
        </p:txBody>
      </p:sp>
    </p:spTree>
    <p:extLst>
      <p:ext uri="{BB962C8B-B14F-4D97-AF65-F5344CB8AC3E}">
        <p14:creationId xmlns:p14="http://schemas.microsoft.com/office/powerpoint/2010/main" val="35022907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5C38DD1-33AA-4996-977A-42B26A155BBE}" type="slidenum">
              <a:rPr lang="id-ID" smtClean="0"/>
              <a:t>12</a:t>
            </a:fld>
            <a:endParaRPr lang="id-ID"/>
          </a:p>
        </p:txBody>
      </p:sp>
    </p:spTree>
    <p:extLst>
      <p:ext uri="{BB962C8B-B14F-4D97-AF65-F5344CB8AC3E}">
        <p14:creationId xmlns:p14="http://schemas.microsoft.com/office/powerpoint/2010/main" val="12394309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P" dirty="0"/>
          </a:p>
        </p:txBody>
      </p:sp>
      <p:sp>
        <p:nvSpPr>
          <p:cNvPr id="4" name="Slide Number Placeholder 3"/>
          <p:cNvSpPr>
            <a:spLocks noGrp="1"/>
          </p:cNvSpPr>
          <p:nvPr>
            <p:ph type="sldNum" sz="quarter" idx="5"/>
          </p:nvPr>
        </p:nvSpPr>
        <p:spPr/>
        <p:txBody>
          <a:bodyPr/>
          <a:lstStyle/>
          <a:p>
            <a:fld id="{E3671D29-20AA-644C-A53E-5B9DEC8CE30E}" type="slidenum">
              <a:rPr lang="en-US" smtClean="0"/>
              <a:t>13</a:t>
            </a:fld>
            <a:endParaRPr lang="en-US"/>
          </a:p>
        </p:txBody>
      </p:sp>
    </p:spTree>
    <p:extLst>
      <p:ext uri="{BB962C8B-B14F-4D97-AF65-F5344CB8AC3E}">
        <p14:creationId xmlns:p14="http://schemas.microsoft.com/office/powerpoint/2010/main" val="16489778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ptos" panose="020B0004020202020204" pitchFamily="34" charset="0"/>
                <a:ea typeface="Aptos" panose="020B0004020202020204" pitchFamily="34" charset="0"/>
                <a:cs typeface="Vrinda" panose="020B0502040204020203" pitchFamily="34" charset="0"/>
              </a:rPr>
              <a:t>Digital procurement refers to the use of digital technologies to streamline and enhance procurement processes. </a:t>
            </a:r>
          </a:p>
          <a:p>
            <a:r>
              <a:rPr lang="en-US" dirty="0"/>
              <a:t>Why it matters? </a:t>
            </a:r>
          </a:p>
          <a:p>
            <a:r>
              <a:rPr lang="en-US" dirty="0"/>
              <a:t>Look at the share of public procurement in global GDP, which is 15% and from the report of the World Bank from 2019 it accounts approximately $13 Trillion.</a:t>
            </a:r>
          </a:p>
          <a:p>
            <a:endParaRPr lang="en-US" dirty="0"/>
          </a:p>
          <a:p>
            <a:r>
              <a:rPr lang="en-US" dirty="0"/>
              <a:t>And the share of corruption alone is 15-30% of GDP in many countries, which dictates that the public  procurement requires greater management, which cannot be achieved through the manual processes. Only the digitization of the public procurement leveraging the technologies can streamline and bring in good governance in the sector.</a:t>
            </a:r>
          </a:p>
          <a:p>
            <a:r>
              <a:rPr lang="en-US" dirty="0"/>
              <a:t>So the Digital Public procurement is no longer an option – it is a must.</a:t>
            </a:r>
          </a:p>
          <a:p>
            <a:pPr marL="0" indent="0" algn="just">
              <a:buNone/>
            </a:pPr>
            <a:r>
              <a:rPr lang="en-US" sz="1200" dirty="0"/>
              <a:t>It enhances transparency, cuts costs, combats corruption and fosters healthy competition. It also enables smarter, data-driven decision-making. </a:t>
            </a:r>
          </a:p>
          <a:p>
            <a:pPr marL="0" indent="0" algn="just">
              <a:buNone/>
            </a:pPr>
            <a:r>
              <a:rPr lang="en-US" sz="1200" dirty="0"/>
              <a:t>With more governments embracing e-GP systems and advanced technologies like AI, blockchain, and IoT, the positive impact will keep growing, making digital procurement an essential pillar of modern governance.</a:t>
            </a:r>
          </a:p>
          <a:p>
            <a:endParaRPr lang="en-US" dirty="0"/>
          </a:p>
        </p:txBody>
      </p:sp>
      <p:sp>
        <p:nvSpPr>
          <p:cNvPr id="4" name="Slide Number Placeholder 3"/>
          <p:cNvSpPr>
            <a:spLocks noGrp="1"/>
          </p:cNvSpPr>
          <p:nvPr>
            <p:ph type="sldNum" sz="quarter" idx="5"/>
          </p:nvPr>
        </p:nvSpPr>
        <p:spPr/>
        <p:txBody>
          <a:bodyPr/>
          <a:lstStyle/>
          <a:p>
            <a:fld id="{55C38DD1-33AA-4996-977A-42B26A155BBE}" type="slidenum">
              <a:rPr lang="id-ID" smtClean="0"/>
              <a:t>2</a:t>
            </a:fld>
            <a:endParaRPr lang="id-ID"/>
          </a:p>
        </p:txBody>
      </p:sp>
    </p:spTree>
    <p:extLst>
      <p:ext uri="{BB962C8B-B14F-4D97-AF65-F5344CB8AC3E}">
        <p14:creationId xmlns:p14="http://schemas.microsoft.com/office/powerpoint/2010/main" val="28337637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Traditional procurement processes can be opaque, leading to corruption and favoritism.</a:t>
            </a:r>
          </a:p>
          <a:p>
            <a:pPr marL="171450" indent="-171450">
              <a:buFont typeface="Arial" panose="020B0604020202020204" pitchFamily="34" charset="0"/>
              <a:buChar char="•"/>
            </a:pPr>
            <a:r>
              <a:rPr lang="en-US" dirty="0"/>
              <a:t>Manual processes and paperwork-heavy procedures can be time-consuming and error-prone.</a:t>
            </a:r>
          </a:p>
          <a:p>
            <a:pPr marL="171450" indent="-171450">
              <a:buFont typeface="Arial" panose="020B0604020202020204" pitchFamily="34" charset="0"/>
              <a:buChar char="•"/>
            </a:pPr>
            <a:r>
              <a:rPr lang="en-US" dirty="0"/>
              <a:t>Traditional procurement methods often favor established suppliers, limiting opportunities for small and minority-owned businesses.</a:t>
            </a:r>
          </a:p>
          <a:p>
            <a:pPr marL="171450" indent="-171450">
              <a:buFont typeface="Arial" panose="020B0604020202020204" pitchFamily="34" charset="0"/>
              <a:buChar char="•"/>
            </a:pPr>
            <a:r>
              <a:rPr lang="en-US" dirty="0"/>
              <a:t>Analyzing large volumes of procurement data manually can be time-consuming and difficult.</a:t>
            </a:r>
          </a:p>
          <a:p>
            <a:pPr marL="171450" indent="-171450">
              <a:buFont typeface="Arial" panose="020B0604020202020204" pitchFamily="34" charset="0"/>
              <a:buChar char="•"/>
            </a:pPr>
            <a:r>
              <a:rPr lang="en-US" dirty="0"/>
              <a:t>Traditional procurement methods often lack real-time visibility into the supply chain.</a:t>
            </a:r>
          </a:p>
        </p:txBody>
      </p:sp>
      <p:sp>
        <p:nvSpPr>
          <p:cNvPr id="4" name="Slide Number Placeholder 3"/>
          <p:cNvSpPr>
            <a:spLocks noGrp="1"/>
          </p:cNvSpPr>
          <p:nvPr>
            <p:ph type="sldNum" sz="quarter" idx="5"/>
          </p:nvPr>
        </p:nvSpPr>
        <p:spPr/>
        <p:txBody>
          <a:bodyPr/>
          <a:lstStyle/>
          <a:p>
            <a:fld id="{55C38DD1-33AA-4996-977A-42B26A155BBE}" type="slidenum">
              <a:rPr lang="id-ID" smtClean="0"/>
              <a:t>3</a:t>
            </a:fld>
            <a:endParaRPr lang="id-ID"/>
          </a:p>
        </p:txBody>
      </p:sp>
    </p:spTree>
    <p:extLst>
      <p:ext uri="{BB962C8B-B14F-4D97-AF65-F5344CB8AC3E}">
        <p14:creationId xmlns:p14="http://schemas.microsoft.com/office/powerpoint/2010/main" val="12540270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5C38DD1-33AA-4996-977A-42B26A155BBE}" type="slidenum">
              <a:rPr lang="id-ID" smtClean="0"/>
              <a:t>4</a:t>
            </a:fld>
            <a:endParaRPr lang="id-ID"/>
          </a:p>
        </p:txBody>
      </p:sp>
    </p:spTree>
    <p:extLst>
      <p:ext uri="{BB962C8B-B14F-4D97-AF65-F5344CB8AC3E}">
        <p14:creationId xmlns:p14="http://schemas.microsoft.com/office/powerpoint/2010/main" val="12317424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Talking about the e-GP, hundreds of countries are using e-GP systems of different levels of maturity, scope, and implementation, acquisition,  and operational modalities. And there are many countries still not using the technologies at all. </a:t>
            </a:r>
          </a:p>
          <a:p>
            <a:endParaRPr lang="en-US" dirty="0"/>
          </a:p>
          <a:p>
            <a:r>
              <a:rPr lang="en-US" dirty="0"/>
              <a:t>Describe all.</a:t>
            </a:r>
          </a:p>
          <a:p>
            <a:r>
              <a:rPr lang="en-US" dirty="0"/>
              <a:t>But the quintessential aspect of the e-GP is the public procurement with the principles of the procurement at the core. </a:t>
            </a:r>
          </a:p>
          <a:p>
            <a:r>
              <a:rPr lang="en-US" dirty="0"/>
              <a:t>Next slide shows how it is important.</a:t>
            </a:r>
          </a:p>
        </p:txBody>
      </p:sp>
      <p:sp>
        <p:nvSpPr>
          <p:cNvPr id="4" name="Slide Number Placeholder 3"/>
          <p:cNvSpPr>
            <a:spLocks noGrp="1"/>
          </p:cNvSpPr>
          <p:nvPr>
            <p:ph type="sldNum" sz="quarter" idx="5"/>
          </p:nvPr>
        </p:nvSpPr>
        <p:spPr/>
        <p:txBody>
          <a:bodyPr/>
          <a:lstStyle/>
          <a:p>
            <a:fld id="{55C38DD1-33AA-4996-977A-42B26A155BBE}" type="slidenum">
              <a:rPr lang="id-ID" smtClean="0"/>
              <a:t>5</a:t>
            </a:fld>
            <a:endParaRPr lang="id-ID"/>
          </a:p>
        </p:txBody>
      </p:sp>
    </p:spTree>
    <p:extLst>
      <p:ext uri="{BB962C8B-B14F-4D97-AF65-F5344CB8AC3E}">
        <p14:creationId xmlns:p14="http://schemas.microsoft.com/office/powerpoint/2010/main" val="22189448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E-GP Systems were implemented knowingly or unknowingly with a focus on different aspects of the principles of public procurement. The procurement legislations mandate to follow the principles of procurement in totality. Focusing just on one or the other aspects of the principles of procurement only creates an imbalance in public procurement and misses the benefits like efficiency, accountability, value for money, the rule of law, sustainability, citizen engagement, and so many others. So, only the synergetic incorporation of these aspects and each and every process and stages of public procurement can bring sustainable good governance, enhanced, economy, enhanced citizen satisfaction, and ultimately enhanced socio-economic development with trust in the Government. </a:t>
            </a:r>
          </a:p>
        </p:txBody>
      </p:sp>
      <p:sp>
        <p:nvSpPr>
          <p:cNvPr id="4" name="Slide Number Placeholder 3"/>
          <p:cNvSpPr>
            <a:spLocks noGrp="1"/>
          </p:cNvSpPr>
          <p:nvPr>
            <p:ph type="sldNum" sz="quarter" idx="5"/>
          </p:nvPr>
        </p:nvSpPr>
        <p:spPr/>
        <p:txBody>
          <a:bodyPr/>
          <a:lstStyle/>
          <a:p>
            <a:fld id="{55C38DD1-33AA-4996-977A-42B26A155BBE}" type="slidenum">
              <a:rPr lang="id-ID" smtClean="0"/>
              <a:t>6</a:t>
            </a:fld>
            <a:endParaRPr lang="id-ID"/>
          </a:p>
        </p:txBody>
      </p:sp>
    </p:spTree>
    <p:extLst>
      <p:ext uri="{BB962C8B-B14F-4D97-AF65-F5344CB8AC3E}">
        <p14:creationId xmlns:p14="http://schemas.microsoft.com/office/powerpoint/2010/main" val="41992538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p9:notes"/>
          <p:cNvSpPr>
            <a:spLocks noGrp="1" noRot="1" noChangeAspect="1"/>
          </p:cNvSpPr>
          <p:nvPr>
            <p:ph type="sldImg" idx="2"/>
          </p:nvPr>
        </p:nvSpPr>
        <p:spPr>
          <a:xfrm>
            <a:off x="-1166813" y="0"/>
            <a:ext cx="5334001" cy="3000375"/>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37" name="Google Shape;337;p9:notes"/>
          <p:cNvSpPr txBox="1">
            <a:spLocks noGrp="1"/>
          </p:cNvSpPr>
          <p:nvPr>
            <p:ph type="body" idx="1"/>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338" name="Google Shape;338;p9: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800">
                <a:solidFill>
                  <a:schemeClr val="dk1"/>
                </a:solidFill>
                <a:latin typeface="Calibri"/>
                <a:ea typeface="Calibri"/>
                <a:cs typeface="Calibri"/>
                <a:sym typeface="Calibri"/>
              </a:rPr>
              <a:t>7</a:t>
            </a:fld>
            <a:endParaRPr sz="1800">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t>I have tried to map possible technologies at different stages and processes of the procurement.</a:t>
            </a:r>
          </a:p>
        </p:txBody>
      </p:sp>
      <p:sp>
        <p:nvSpPr>
          <p:cNvPr id="4" name="Slide Number Placeholder 3"/>
          <p:cNvSpPr>
            <a:spLocks noGrp="1"/>
          </p:cNvSpPr>
          <p:nvPr>
            <p:ph type="sldNum" sz="quarter" idx="10"/>
          </p:nvPr>
        </p:nvSpPr>
        <p:spPr/>
        <p:txBody>
          <a:bodyPr/>
          <a:lstStyle/>
          <a:p>
            <a:fld id="{C0F4A2C8-6C88-4E71-83EE-698B9D4FE22F}" type="slidenum">
              <a:rPr lang="en-US" smtClean="0"/>
              <a:pPr/>
              <a:t>8</a:t>
            </a:fld>
            <a:endParaRPr lang="en-US" dirty="0"/>
          </a:p>
        </p:txBody>
      </p:sp>
    </p:spTree>
    <p:extLst>
      <p:ext uri="{BB962C8B-B14F-4D97-AF65-F5344CB8AC3E}">
        <p14:creationId xmlns:p14="http://schemas.microsoft.com/office/powerpoint/2010/main" val="25425309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E-GP has made a huge impact in practice. The list of examples presented here is only a selected few. It has an impact everywhere. The success stories of these all countries obviously justify the digitization of public procurement. Any small or big benefit has a big impact on people’s life. </a:t>
            </a:r>
          </a:p>
          <a:p>
            <a:endParaRPr lang="en-NP" dirty="0"/>
          </a:p>
        </p:txBody>
      </p:sp>
      <p:sp>
        <p:nvSpPr>
          <p:cNvPr id="4" name="Slide Number Placeholder 3"/>
          <p:cNvSpPr>
            <a:spLocks noGrp="1"/>
          </p:cNvSpPr>
          <p:nvPr>
            <p:ph type="sldNum" sz="quarter" idx="5"/>
          </p:nvPr>
        </p:nvSpPr>
        <p:spPr/>
        <p:txBody>
          <a:bodyPr/>
          <a:lstStyle/>
          <a:p>
            <a:fld id="{E3671D29-20AA-644C-A53E-5B9DEC8CE30E}" type="slidenum">
              <a:rPr lang="en-US" smtClean="0"/>
              <a:t>9</a:t>
            </a:fld>
            <a:endParaRPr lang="en-US"/>
          </a:p>
        </p:txBody>
      </p:sp>
    </p:spTree>
    <p:extLst>
      <p:ext uri="{BB962C8B-B14F-4D97-AF65-F5344CB8AC3E}">
        <p14:creationId xmlns:p14="http://schemas.microsoft.com/office/powerpoint/2010/main" val="34901432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954281-88E5-46DE-9C51-C65199DC20A7}" type="datetimeFigureOut">
              <a:rPr lang="en-US" smtClean="0"/>
              <a:t>11/1/2024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9AB3047-74B4-46A2-8C54-92B5FEBDAAA3}" type="slidenum">
              <a:rPr lang="en-US" smtClean="0"/>
              <a:t>‹#›</a:t>
            </a:fld>
            <a:endParaRPr lang="en-US"/>
          </a:p>
        </p:txBody>
      </p:sp>
      <p:pic>
        <p:nvPicPr>
          <p:cNvPr id="6" name="Picture 5">
            <a:extLst>
              <a:ext uri="{FF2B5EF4-FFF2-40B4-BE49-F238E27FC236}">
                <a16:creationId xmlns:a16="http://schemas.microsoft.com/office/drawing/2014/main" id="{AB514701-56B2-49CF-B263-D73377B83A32}"/>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838200" y="301579"/>
            <a:ext cx="3680558" cy="729529"/>
          </a:xfrm>
          <a:prstGeom prst="rect">
            <a:avLst/>
          </a:prstGeom>
        </p:spPr>
      </p:pic>
    </p:spTree>
    <p:extLst>
      <p:ext uri="{BB962C8B-B14F-4D97-AF65-F5344CB8AC3E}">
        <p14:creationId xmlns:p14="http://schemas.microsoft.com/office/powerpoint/2010/main" val="638596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ABC1D7-1160-4608-9E71-DD2B00C0BF3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D93A801-3E17-4B67-8CA3-5829FA9FFBB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D40ABCE-8BAB-484A-A6CB-65A92EC0ADE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73E5FDD-D218-4E7B-A01C-E738E38D0B3B}"/>
              </a:ext>
            </a:extLst>
          </p:cNvPr>
          <p:cNvSpPr>
            <a:spLocks noGrp="1"/>
          </p:cNvSpPr>
          <p:nvPr>
            <p:ph type="dt" sz="half" idx="10"/>
          </p:nvPr>
        </p:nvSpPr>
        <p:spPr/>
        <p:txBody>
          <a:bodyPr/>
          <a:lstStyle/>
          <a:p>
            <a:fld id="{388C9CD6-1CAC-4917-8419-EED81C56E277}" type="datetimeFigureOut">
              <a:rPr lang="en-US" smtClean="0"/>
              <a:t>11/1/2024</a:t>
            </a:fld>
            <a:endParaRPr lang="en-US"/>
          </a:p>
        </p:txBody>
      </p:sp>
      <p:sp>
        <p:nvSpPr>
          <p:cNvPr id="6" name="Footer Placeholder 5">
            <a:extLst>
              <a:ext uri="{FF2B5EF4-FFF2-40B4-BE49-F238E27FC236}">
                <a16:creationId xmlns:a16="http://schemas.microsoft.com/office/drawing/2014/main" id="{EE2267F2-B3CD-403D-A5E3-55F1D37A971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CFD372C-F060-4C0F-91D1-415C7C67C3BC}"/>
              </a:ext>
            </a:extLst>
          </p:cNvPr>
          <p:cNvSpPr>
            <a:spLocks noGrp="1"/>
          </p:cNvSpPr>
          <p:nvPr>
            <p:ph type="sldNum" sz="quarter" idx="12"/>
          </p:nvPr>
        </p:nvSpPr>
        <p:spPr/>
        <p:txBody>
          <a:bodyPr/>
          <a:lstStyle/>
          <a:p>
            <a:fld id="{4BA1F4C0-7645-4B57-B5A0-783D12D1F557}" type="slidenum">
              <a:rPr lang="en-US" smtClean="0"/>
              <a:t>‹#›</a:t>
            </a:fld>
            <a:endParaRPr lang="en-US"/>
          </a:p>
        </p:txBody>
      </p:sp>
    </p:spTree>
    <p:extLst>
      <p:ext uri="{BB962C8B-B14F-4D97-AF65-F5344CB8AC3E}">
        <p14:creationId xmlns:p14="http://schemas.microsoft.com/office/powerpoint/2010/main" val="11280550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3E6815-D67A-43D4-8AE8-65EC62BE73B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8846E7F-A862-4CBB-91EE-3FEF18531BD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3D5949E-6E43-41DF-B791-DC8BFF8D3504}"/>
              </a:ext>
            </a:extLst>
          </p:cNvPr>
          <p:cNvSpPr>
            <a:spLocks noGrp="1"/>
          </p:cNvSpPr>
          <p:nvPr>
            <p:ph type="dt" sz="half" idx="10"/>
          </p:nvPr>
        </p:nvSpPr>
        <p:spPr/>
        <p:txBody>
          <a:bodyPr/>
          <a:lstStyle/>
          <a:p>
            <a:fld id="{388C9CD6-1CAC-4917-8419-EED81C56E277}" type="datetimeFigureOut">
              <a:rPr lang="en-US" smtClean="0"/>
              <a:t>11/1/2024</a:t>
            </a:fld>
            <a:endParaRPr lang="en-US"/>
          </a:p>
        </p:txBody>
      </p:sp>
      <p:sp>
        <p:nvSpPr>
          <p:cNvPr id="5" name="Footer Placeholder 4">
            <a:extLst>
              <a:ext uri="{FF2B5EF4-FFF2-40B4-BE49-F238E27FC236}">
                <a16:creationId xmlns:a16="http://schemas.microsoft.com/office/drawing/2014/main" id="{39A05950-E360-4AF6-B379-3DA085875FD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DAAC462-4B76-401D-9B5D-54E148AD4BFC}"/>
              </a:ext>
            </a:extLst>
          </p:cNvPr>
          <p:cNvSpPr>
            <a:spLocks noGrp="1"/>
          </p:cNvSpPr>
          <p:nvPr>
            <p:ph type="sldNum" sz="quarter" idx="12"/>
          </p:nvPr>
        </p:nvSpPr>
        <p:spPr/>
        <p:txBody>
          <a:bodyPr/>
          <a:lstStyle/>
          <a:p>
            <a:fld id="{4BA1F4C0-7645-4B57-B5A0-783D12D1F557}" type="slidenum">
              <a:rPr lang="en-US" smtClean="0"/>
              <a:t>‹#›</a:t>
            </a:fld>
            <a:endParaRPr lang="en-US"/>
          </a:p>
        </p:txBody>
      </p:sp>
    </p:spTree>
    <p:extLst>
      <p:ext uri="{BB962C8B-B14F-4D97-AF65-F5344CB8AC3E}">
        <p14:creationId xmlns:p14="http://schemas.microsoft.com/office/powerpoint/2010/main" val="36662340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A4A55E-9CF1-49AA-8933-B87E5D7A7DE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7E386F8-D695-4D24-8E55-35F7A17B506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99A63B-00CE-4D30-9852-99073134FC07}"/>
              </a:ext>
            </a:extLst>
          </p:cNvPr>
          <p:cNvSpPr>
            <a:spLocks noGrp="1"/>
          </p:cNvSpPr>
          <p:nvPr>
            <p:ph type="dt" sz="half" idx="10"/>
          </p:nvPr>
        </p:nvSpPr>
        <p:spPr/>
        <p:txBody>
          <a:bodyPr/>
          <a:lstStyle/>
          <a:p>
            <a:fld id="{388C9CD6-1CAC-4917-8419-EED81C56E277}" type="datetimeFigureOut">
              <a:rPr lang="en-US" smtClean="0"/>
              <a:t>11/1/2024</a:t>
            </a:fld>
            <a:endParaRPr lang="en-US"/>
          </a:p>
        </p:txBody>
      </p:sp>
      <p:sp>
        <p:nvSpPr>
          <p:cNvPr id="5" name="Footer Placeholder 4">
            <a:extLst>
              <a:ext uri="{FF2B5EF4-FFF2-40B4-BE49-F238E27FC236}">
                <a16:creationId xmlns:a16="http://schemas.microsoft.com/office/drawing/2014/main" id="{FE67FB81-E012-414B-A56D-D143C1BCBF4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E31C41B-DCD6-4FE8-91D1-6751E919F067}"/>
              </a:ext>
            </a:extLst>
          </p:cNvPr>
          <p:cNvSpPr>
            <a:spLocks noGrp="1"/>
          </p:cNvSpPr>
          <p:nvPr>
            <p:ph type="sldNum" sz="quarter" idx="12"/>
          </p:nvPr>
        </p:nvSpPr>
        <p:spPr/>
        <p:txBody>
          <a:bodyPr/>
          <a:lstStyle/>
          <a:p>
            <a:fld id="{4BA1F4C0-7645-4B57-B5A0-783D12D1F557}" type="slidenum">
              <a:rPr lang="en-US" smtClean="0"/>
              <a:t>‹#›</a:t>
            </a:fld>
            <a:endParaRPr lang="en-US"/>
          </a:p>
        </p:txBody>
      </p:sp>
    </p:spTree>
    <p:extLst>
      <p:ext uri="{BB962C8B-B14F-4D97-AF65-F5344CB8AC3E}">
        <p14:creationId xmlns:p14="http://schemas.microsoft.com/office/powerpoint/2010/main" val="7714125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Contents with image">
    <p:spTree>
      <p:nvGrpSpPr>
        <p:cNvPr id="1" name=""/>
        <p:cNvGrpSpPr/>
        <p:nvPr/>
      </p:nvGrpSpPr>
      <p:grpSpPr>
        <a:xfrm>
          <a:off x="0" y="0"/>
          <a:ext cx="0" cy="0"/>
          <a:chOff x="0" y="0"/>
          <a:chExt cx="0" cy="0"/>
        </a:xfrm>
      </p:grpSpPr>
      <p:sp>
        <p:nvSpPr>
          <p:cNvPr id="5" name="Picture Placeholder 9"/>
          <p:cNvSpPr>
            <a:spLocks noGrp="1"/>
          </p:cNvSpPr>
          <p:nvPr>
            <p:ph type="pic" sz="quarter" idx="15"/>
          </p:nvPr>
        </p:nvSpPr>
        <p:spPr>
          <a:xfrm>
            <a:off x="5604869" y="1700213"/>
            <a:ext cx="6117233" cy="4598988"/>
          </a:xfrm>
        </p:spPr>
        <p:txBody>
          <a:bodyPr/>
          <a:lstStyle/>
          <a:p>
            <a:r>
              <a:rPr lang="en-US" noProof="0" dirty="0"/>
              <a:t>Drag picture to placeholder or click icon to add</a:t>
            </a:r>
          </a:p>
        </p:txBody>
      </p:sp>
      <p:sp>
        <p:nvSpPr>
          <p:cNvPr id="6" name="Content Placeholder 3"/>
          <p:cNvSpPr>
            <a:spLocks noGrp="1"/>
          </p:cNvSpPr>
          <p:nvPr>
            <p:ph sz="quarter" idx="10"/>
          </p:nvPr>
        </p:nvSpPr>
        <p:spPr>
          <a:xfrm>
            <a:off x="469902" y="1665290"/>
            <a:ext cx="4333663" cy="4633911"/>
          </a:xfrm>
          <a:prstGeom prst="rect">
            <a:avLst/>
          </a:prstGeom>
        </p:spPr>
        <p:txBody>
          <a:bodyPr/>
          <a:lstStyle>
            <a:lvl1pPr>
              <a:tabLst>
                <a:tab pos="5029074" algn="r"/>
              </a:tabLst>
              <a:defRPr/>
            </a:lvl1pPr>
            <a:lvl2pPr>
              <a:tabLst>
                <a:tab pos="5029074" algn="r"/>
              </a:tabLst>
              <a:defRPr/>
            </a:lvl2pPr>
            <a:lvl3pPr>
              <a:tabLst>
                <a:tab pos="5029074" algn="r"/>
              </a:tabLst>
              <a:defRPr/>
            </a:lvl3pPr>
            <a:lvl4pPr>
              <a:tabLst>
                <a:tab pos="5029074" algn="r"/>
              </a:tabLst>
              <a:defRPr/>
            </a:lvl4pPr>
            <a:lvl5pPr>
              <a:tabLst>
                <a:tab pos="5029074" algn="r"/>
              </a:tabLst>
              <a:defRPr baseline="0"/>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8" name="Text Placeholder 8"/>
          <p:cNvSpPr>
            <a:spLocks noGrp="1"/>
          </p:cNvSpPr>
          <p:nvPr>
            <p:ph type="body" sz="quarter" idx="13" hasCustomPrompt="1"/>
          </p:nvPr>
        </p:nvSpPr>
        <p:spPr>
          <a:xfrm>
            <a:off x="469900" y="736690"/>
            <a:ext cx="11252200" cy="757255"/>
          </a:xfrm>
          <a:prstGeom prst="rect">
            <a:avLst/>
          </a:prstGeom>
        </p:spPr>
        <p:txBody>
          <a:bodyPr lIns="0" tIns="0" rIns="0" bIns="0">
            <a:noAutofit/>
          </a:bodyPr>
          <a:lstStyle>
            <a:lvl1pPr marL="0" indent="0">
              <a:buNone/>
              <a:defRPr sz="1500" b="0">
                <a:solidFill>
                  <a:srgbClr val="575757"/>
                </a:solidFill>
              </a:defRPr>
            </a:lvl1pPr>
          </a:lstStyle>
          <a:p>
            <a:pPr lvl="0"/>
            <a:r>
              <a:rPr lang="en-US" noProof="0" dirty="0"/>
              <a:t>Click to add subtitle</a:t>
            </a:r>
          </a:p>
        </p:txBody>
      </p:sp>
      <p:sp>
        <p:nvSpPr>
          <p:cNvPr id="9"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1500"/>
            </a:lvl1pPr>
          </a:lstStyle>
          <a:p>
            <a:r>
              <a:rPr lang="en-US" noProof="0" dirty="0"/>
              <a:t>Click to edit Master title style</a:t>
            </a:r>
          </a:p>
        </p:txBody>
      </p:sp>
    </p:spTree>
    <p:extLst>
      <p:ext uri="{BB962C8B-B14F-4D97-AF65-F5344CB8AC3E}">
        <p14:creationId xmlns:p14="http://schemas.microsoft.com/office/powerpoint/2010/main" val="299599847"/>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DEFAULT">
  <p:cSld name="DEFAULT">
    <p:bg>
      <p:bgPr>
        <a:solidFill>
          <a:schemeClr val="lt1"/>
        </a:solidFill>
        <a:effectLst/>
      </p:bgPr>
    </p:bg>
    <p:spTree>
      <p:nvGrpSpPr>
        <p:cNvPr id="1" name="Shape 6"/>
        <p:cNvGrpSpPr/>
        <p:nvPr/>
      </p:nvGrpSpPr>
      <p:grpSpPr>
        <a:xfrm>
          <a:off x="0" y="0"/>
          <a:ext cx="0" cy="0"/>
          <a:chOff x="0" y="0"/>
          <a:chExt cx="0" cy="0"/>
        </a:xfrm>
      </p:grpSpPr>
    </p:spTree>
    <p:extLst>
      <p:ext uri="{BB962C8B-B14F-4D97-AF65-F5344CB8AC3E}">
        <p14:creationId xmlns:p14="http://schemas.microsoft.com/office/powerpoint/2010/main" val="7306268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F0C197-B748-4CC3-BA5D-39F98FEA39D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DD0B61A-8AB9-4A71-A1D2-4D6CE78990C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C43667D3-556D-4893-817C-72A380C399E1}"/>
              </a:ext>
            </a:extLst>
          </p:cNvPr>
          <p:cNvSpPr>
            <a:spLocks noGrp="1"/>
          </p:cNvSpPr>
          <p:nvPr>
            <p:ph type="dt" sz="half" idx="10"/>
          </p:nvPr>
        </p:nvSpPr>
        <p:spPr/>
        <p:txBody>
          <a:bodyPr/>
          <a:lstStyle/>
          <a:p>
            <a:fld id="{388C9CD6-1CAC-4917-8419-EED81C56E277}" type="datetimeFigureOut">
              <a:rPr lang="en-US" smtClean="0"/>
              <a:t>11/1/2024</a:t>
            </a:fld>
            <a:endParaRPr lang="en-US" dirty="0"/>
          </a:p>
        </p:txBody>
      </p:sp>
      <p:sp>
        <p:nvSpPr>
          <p:cNvPr id="5" name="Footer Placeholder 4">
            <a:extLst>
              <a:ext uri="{FF2B5EF4-FFF2-40B4-BE49-F238E27FC236}">
                <a16:creationId xmlns:a16="http://schemas.microsoft.com/office/drawing/2014/main" id="{C0C14794-3A54-4DAB-9530-A47505AEB073}"/>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F267DB9-2D56-4CA8-91E8-B3AB663BEF01}"/>
              </a:ext>
            </a:extLst>
          </p:cNvPr>
          <p:cNvSpPr>
            <a:spLocks noGrp="1"/>
          </p:cNvSpPr>
          <p:nvPr>
            <p:ph type="sldNum" sz="quarter" idx="12"/>
          </p:nvPr>
        </p:nvSpPr>
        <p:spPr/>
        <p:txBody>
          <a:bodyPr/>
          <a:lstStyle/>
          <a:p>
            <a:fld id="{4BA1F4C0-7645-4B57-B5A0-783D12D1F557}" type="slidenum">
              <a:rPr lang="en-US" smtClean="0"/>
              <a:t>‹#›</a:t>
            </a:fld>
            <a:endParaRPr lang="en-US" dirty="0"/>
          </a:p>
        </p:txBody>
      </p:sp>
    </p:spTree>
    <p:extLst>
      <p:ext uri="{BB962C8B-B14F-4D97-AF65-F5344CB8AC3E}">
        <p14:creationId xmlns:p14="http://schemas.microsoft.com/office/powerpoint/2010/main" val="35098430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198220-FD86-471A-AE22-7DA787A0060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A555BE8-58BC-452C-B5FF-F2FE28FF3F6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08682E4-CF3D-415B-87AE-8D8EC6DB31CC}"/>
              </a:ext>
            </a:extLst>
          </p:cNvPr>
          <p:cNvSpPr>
            <a:spLocks noGrp="1"/>
          </p:cNvSpPr>
          <p:nvPr>
            <p:ph type="dt" sz="half" idx="10"/>
          </p:nvPr>
        </p:nvSpPr>
        <p:spPr/>
        <p:txBody>
          <a:bodyPr/>
          <a:lstStyle/>
          <a:p>
            <a:fld id="{388C9CD6-1CAC-4917-8419-EED81C56E277}" type="datetimeFigureOut">
              <a:rPr lang="en-US" smtClean="0"/>
              <a:t>11/1/2024</a:t>
            </a:fld>
            <a:endParaRPr lang="en-US"/>
          </a:p>
        </p:txBody>
      </p:sp>
      <p:sp>
        <p:nvSpPr>
          <p:cNvPr id="5" name="Footer Placeholder 4">
            <a:extLst>
              <a:ext uri="{FF2B5EF4-FFF2-40B4-BE49-F238E27FC236}">
                <a16:creationId xmlns:a16="http://schemas.microsoft.com/office/drawing/2014/main" id="{C1FA6D08-19B0-468E-826C-44C1AB31CD3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1E3C706-D130-4136-8437-81CB32BBDD03}"/>
              </a:ext>
            </a:extLst>
          </p:cNvPr>
          <p:cNvSpPr>
            <a:spLocks noGrp="1"/>
          </p:cNvSpPr>
          <p:nvPr>
            <p:ph type="sldNum" sz="quarter" idx="12"/>
          </p:nvPr>
        </p:nvSpPr>
        <p:spPr/>
        <p:txBody>
          <a:bodyPr/>
          <a:lstStyle/>
          <a:p>
            <a:fld id="{4BA1F4C0-7645-4B57-B5A0-783D12D1F557}" type="slidenum">
              <a:rPr lang="en-US" smtClean="0"/>
              <a:t>‹#›</a:t>
            </a:fld>
            <a:endParaRPr lang="en-US"/>
          </a:p>
        </p:txBody>
      </p:sp>
    </p:spTree>
    <p:extLst>
      <p:ext uri="{BB962C8B-B14F-4D97-AF65-F5344CB8AC3E}">
        <p14:creationId xmlns:p14="http://schemas.microsoft.com/office/powerpoint/2010/main" val="4558105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EA5290-5558-422B-83F7-7EDBE108857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B0CE878-F624-4945-A7E1-2ADC400A3E1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9AB088C-5704-4EEE-A0F0-20333410F8ED}"/>
              </a:ext>
            </a:extLst>
          </p:cNvPr>
          <p:cNvSpPr>
            <a:spLocks noGrp="1"/>
          </p:cNvSpPr>
          <p:nvPr>
            <p:ph type="dt" sz="half" idx="10"/>
          </p:nvPr>
        </p:nvSpPr>
        <p:spPr/>
        <p:txBody>
          <a:bodyPr/>
          <a:lstStyle/>
          <a:p>
            <a:fld id="{388C9CD6-1CAC-4917-8419-EED81C56E277}" type="datetimeFigureOut">
              <a:rPr lang="en-US" smtClean="0"/>
              <a:t>11/1/2024</a:t>
            </a:fld>
            <a:endParaRPr lang="en-US"/>
          </a:p>
        </p:txBody>
      </p:sp>
      <p:sp>
        <p:nvSpPr>
          <p:cNvPr id="5" name="Footer Placeholder 4">
            <a:extLst>
              <a:ext uri="{FF2B5EF4-FFF2-40B4-BE49-F238E27FC236}">
                <a16:creationId xmlns:a16="http://schemas.microsoft.com/office/drawing/2014/main" id="{A3D0046B-3D29-4E9D-B403-3FF2CC31E0F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0605D66-F4DB-4640-8E81-8DDFB3279094}"/>
              </a:ext>
            </a:extLst>
          </p:cNvPr>
          <p:cNvSpPr>
            <a:spLocks noGrp="1"/>
          </p:cNvSpPr>
          <p:nvPr>
            <p:ph type="sldNum" sz="quarter" idx="12"/>
          </p:nvPr>
        </p:nvSpPr>
        <p:spPr/>
        <p:txBody>
          <a:bodyPr/>
          <a:lstStyle/>
          <a:p>
            <a:fld id="{4BA1F4C0-7645-4B57-B5A0-783D12D1F557}" type="slidenum">
              <a:rPr lang="en-US" smtClean="0"/>
              <a:t>‹#›</a:t>
            </a:fld>
            <a:endParaRPr lang="en-US"/>
          </a:p>
        </p:txBody>
      </p:sp>
    </p:spTree>
    <p:extLst>
      <p:ext uri="{BB962C8B-B14F-4D97-AF65-F5344CB8AC3E}">
        <p14:creationId xmlns:p14="http://schemas.microsoft.com/office/powerpoint/2010/main" val="1017833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F1A9E-F853-4F81-B3F6-4012C48E165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E19E924-A9E3-4EC9-90A1-2F222EC462B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9594BB3-223C-46B4-92BB-C64B373715F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EA0B7A9-6EF0-4155-8D0C-A7BCD68E7068}"/>
              </a:ext>
            </a:extLst>
          </p:cNvPr>
          <p:cNvSpPr>
            <a:spLocks noGrp="1"/>
          </p:cNvSpPr>
          <p:nvPr>
            <p:ph type="dt" sz="half" idx="10"/>
          </p:nvPr>
        </p:nvSpPr>
        <p:spPr/>
        <p:txBody>
          <a:bodyPr/>
          <a:lstStyle/>
          <a:p>
            <a:fld id="{388C9CD6-1CAC-4917-8419-EED81C56E277}" type="datetimeFigureOut">
              <a:rPr lang="en-US" smtClean="0"/>
              <a:t>11/1/2024</a:t>
            </a:fld>
            <a:endParaRPr lang="en-US"/>
          </a:p>
        </p:txBody>
      </p:sp>
      <p:sp>
        <p:nvSpPr>
          <p:cNvPr id="6" name="Footer Placeholder 5">
            <a:extLst>
              <a:ext uri="{FF2B5EF4-FFF2-40B4-BE49-F238E27FC236}">
                <a16:creationId xmlns:a16="http://schemas.microsoft.com/office/drawing/2014/main" id="{CC507E5D-FECD-4158-8A21-17F05DB4C24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FBA42E9-BF72-4D78-ACA1-24E2ADAADC52}"/>
              </a:ext>
            </a:extLst>
          </p:cNvPr>
          <p:cNvSpPr>
            <a:spLocks noGrp="1"/>
          </p:cNvSpPr>
          <p:nvPr>
            <p:ph type="sldNum" sz="quarter" idx="12"/>
          </p:nvPr>
        </p:nvSpPr>
        <p:spPr/>
        <p:txBody>
          <a:bodyPr/>
          <a:lstStyle/>
          <a:p>
            <a:fld id="{4BA1F4C0-7645-4B57-B5A0-783D12D1F557}" type="slidenum">
              <a:rPr lang="en-US" smtClean="0"/>
              <a:t>‹#›</a:t>
            </a:fld>
            <a:endParaRPr lang="en-US"/>
          </a:p>
        </p:txBody>
      </p:sp>
    </p:spTree>
    <p:extLst>
      <p:ext uri="{BB962C8B-B14F-4D97-AF65-F5344CB8AC3E}">
        <p14:creationId xmlns:p14="http://schemas.microsoft.com/office/powerpoint/2010/main" val="21130632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67382C-FB92-47A4-917D-95AE6D85753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BB95107-5076-494D-91D4-45C428A3014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39F4B3F-D7EC-4D9D-9F3F-D341AB9AE12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13DC7D-3925-4641-BBE3-CF238B42EEF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A8188B6-5E7C-40DE-96E7-A33B4438706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C74E81C-4D91-4A70-BC96-60849ABD4BD2}"/>
              </a:ext>
            </a:extLst>
          </p:cNvPr>
          <p:cNvSpPr>
            <a:spLocks noGrp="1"/>
          </p:cNvSpPr>
          <p:nvPr>
            <p:ph type="dt" sz="half" idx="10"/>
          </p:nvPr>
        </p:nvSpPr>
        <p:spPr/>
        <p:txBody>
          <a:bodyPr/>
          <a:lstStyle/>
          <a:p>
            <a:fld id="{388C9CD6-1CAC-4917-8419-EED81C56E277}" type="datetimeFigureOut">
              <a:rPr lang="en-US" smtClean="0"/>
              <a:t>11/1/2024</a:t>
            </a:fld>
            <a:endParaRPr lang="en-US"/>
          </a:p>
        </p:txBody>
      </p:sp>
      <p:sp>
        <p:nvSpPr>
          <p:cNvPr id="8" name="Footer Placeholder 7">
            <a:extLst>
              <a:ext uri="{FF2B5EF4-FFF2-40B4-BE49-F238E27FC236}">
                <a16:creationId xmlns:a16="http://schemas.microsoft.com/office/drawing/2014/main" id="{FD7FFA69-62F3-4361-A57F-D8455F3AF77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8021EF7-E53F-40C0-9947-54C6F5D6C849}"/>
              </a:ext>
            </a:extLst>
          </p:cNvPr>
          <p:cNvSpPr>
            <a:spLocks noGrp="1"/>
          </p:cNvSpPr>
          <p:nvPr>
            <p:ph type="sldNum" sz="quarter" idx="12"/>
          </p:nvPr>
        </p:nvSpPr>
        <p:spPr/>
        <p:txBody>
          <a:bodyPr/>
          <a:lstStyle/>
          <a:p>
            <a:fld id="{4BA1F4C0-7645-4B57-B5A0-783D12D1F557}" type="slidenum">
              <a:rPr lang="en-US" smtClean="0"/>
              <a:t>‹#›</a:t>
            </a:fld>
            <a:endParaRPr lang="en-US"/>
          </a:p>
        </p:txBody>
      </p:sp>
    </p:spTree>
    <p:extLst>
      <p:ext uri="{BB962C8B-B14F-4D97-AF65-F5344CB8AC3E}">
        <p14:creationId xmlns:p14="http://schemas.microsoft.com/office/powerpoint/2010/main" val="36937889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8AFB1-8C4A-48F9-A683-6F15F709816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11C7DEC-A309-4F33-893C-1AB1B6269B08}"/>
              </a:ext>
            </a:extLst>
          </p:cNvPr>
          <p:cNvSpPr>
            <a:spLocks noGrp="1"/>
          </p:cNvSpPr>
          <p:nvPr>
            <p:ph type="dt" sz="half" idx="10"/>
          </p:nvPr>
        </p:nvSpPr>
        <p:spPr/>
        <p:txBody>
          <a:bodyPr/>
          <a:lstStyle/>
          <a:p>
            <a:fld id="{388C9CD6-1CAC-4917-8419-EED81C56E277}" type="datetimeFigureOut">
              <a:rPr lang="en-US" smtClean="0"/>
              <a:t>11/1/2024</a:t>
            </a:fld>
            <a:endParaRPr lang="en-US"/>
          </a:p>
        </p:txBody>
      </p:sp>
      <p:sp>
        <p:nvSpPr>
          <p:cNvPr id="4" name="Footer Placeholder 3">
            <a:extLst>
              <a:ext uri="{FF2B5EF4-FFF2-40B4-BE49-F238E27FC236}">
                <a16:creationId xmlns:a16="http://schemas.microsoft.com/office/drawing/2014/main" id="{02A7FA6B-ED71-4A63-ADB0-742DC92D383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9A0CECA-5AD3-4953-A256-F33013B94DD9}"/>
              </a:ext>
            </a:extLst>
          </p:cNvPr>
          <p:cNvSpPr>
            <a:spLocks noGrp="1"/>
          </p:cNvSpPr>
          <p:nvPr>
            <p:ph type="sldNum" sz="quarter" idx="12"/>
          </p:nvPr>
        </p:nvSpPr>
        <p:spPr/>
        <p:txBody>
          <a:bodyPr/>
          <a:lstStyle/>
          <a:p>
            <a:fld id="{4BA1F4C0-7645-4B57-B5A0-783D12D1F557}" type="slidenum">
              <a:rPr lang="en-US" smtClean="0"/>
              <a:t>‹#›</a:t>
            </a:fld>
            <a:endParaRPr lang="en-US"/>
          </a:p>
        </p:txBody>
      </p:sp>
    </p:spTree>
    <p:extLst>
      <p:ext uri="{BB962C8B-B14F-4D97-AF65-F5344CB8AC3E}">
        <p14:creationId xmlns:p14="http://schemas.microsoft.com/office/powerpoint/2010/main" val="13036958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BDF1DEF-2DF9-4F06-9D68-9C1974FDEEAD}"/>
              </a:ext>
            </a:extLst>
          </p:cNvPr>
          <p:cNvSpPr>
            <a:spLocks noGrp="1"/>
          </p:cNvSpPr>
          <p:nvPr>
            <p:ph type="dt" sz="half" idx="10"/>
          </p:nvPr>
        </p:nvSpPr>
        <p:spPr/>
        <p:txBody>
          <a:bodyPr/>
          <a:lstStyle/>
          <a:p>
            <a:fld id="{388C9CD6-1CAC-4917-8419-EED81C56E277}" type="datetimeFigureOut">
              <a:rPr lang="en-US" smtClean="0"/>
              <a:t>11/1/2024</a:t>
            </a:fld>
            <a:endParaRPr lang="en-US"/>
          </a:p>
        </p:txBody>
      </p:sp>
      <p:sp>
        <p:nvSpPr>
          <p:cNvPr id="3" name="Footer Placeholder 2">
            <a:extLst>
              <a:ext uri="{FF2B5EF4-FFF2-40B4-BE49-F238E27FC236}">
                <a16:creationId xmlns:a16="http://schemas.microsoft.com/office/drawing/2014/main" id="{7E63FEC5-72EC-4504-917F-E010FC4C102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DD25BA9-42D1-459B-BB0A-8E4C0C12D08E}"/>
              </a:ext>
            </a:extLst>
          </p:cNvPr>
          <p:cNvSpPr>
            <a:spLocks noGrp="1"/>
          </p:cNvSpPr>
          <p:nvPr>
            <p:ph type="sldNum" sz="quarter" idx="12"/>
          </p:nvPr>
        </p:nvSpPr>
        <p:spPr/>
        <p:txBody>
          <a:bodyPr/>
          <a:lstStyle/>
          <a:p>
            <a:fld id="{4BA1F4C0-7645-4B57-B5A0-783D12D1F557}" type="slidenum">
              <a:rPr lang="en-US" smtClean="0"/>
              <a:t>‹#›</a:t>
            </a:fld>
            <a:endParaRPr lang="en-US"/>
          </a:p>
        </p:txBody>
      </p:sp>
    </p:spTree>
    <p:extLst>
      <p:ext uri="{BB962C8B-B14F-4D97-AF65-F5344CB8AC3E}">
        <p14:creationId xmlns:p14="http://schemas.microsoft.com/office/powerpoint/2010/main" val="10654706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0D3EAD-676E-477F-883A-B1F706089C1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36584DE-AFE3-4580-8335-5043294B557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A03A7A8-FA31-484E-96D0-9AB66CAB424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B14EE61-9E94-4AC8-BD52-922A6662F29B}"/>
              </a:ext>
            </a:extLst>
          </p:cNvPr>
          <p:cNvSpPr>
            <a:spLocks noGrp="1"/>
          </p:cNvSpPr>
          <p:nvPr>
            <p:ph type="dt" sz="half" idx="10"/>
          </p:nvPr>
        </p:nvSpPr>
        <p:spPr/>
        <p:txBody>
          <a:bodyPr/>
          <a:lstStyle/>
          <a:p>
            <a:fld id="{388C9CD6-1CAC-4917-8419-EED81C56E277}" type="datetimeFigureOut">
              <a:rPr lang="en-US" smtClean="0"/>
              <a:t>11/1/2024</a:t>
            </a:fld>
            <a:endParaRPr lang="en-US"/>
          </a:p>
        </p:txBody>
      </p:sp>
      <p:sp>
        <p:nvSpPr>
          <p:cNvPr id="6" name="Footer Placeholder 5">
            <a:extLst>
              <a:ext uri="{FF2B5EF4-FFF2-40B4-BE49-F238E27FC236}">
                <a16:creationId xmlns:a16="http://schemas.microsoft.com/office/drawing/2014/main" id="{87B0AD5F-BD63-4E46-AD00-BFA5C44BC20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DA3B436-2B33-4BDC-ADD2-127675CF1114}"/>
              </a:ext>
            </a:extLst>
          </p:cNvPr>
          <p:cNvSpPr>
            <a:spLocks noGrp="1"/>
          </p:cNvSpPr>
          <p:nvPr>
            <p:ph type="sldNum" sz="quarter" idx="12"/>
          </p:nvPr>
        </p:nvSpPr>
        <p:spPr/>
        <p:txBody>
          <a:bodyPr/>
          <a:lstStyle/>
          <a:p>
            <a:fld id="{4BA1F4C0-7645-4B57-B5A0-783D12D1F557}" type="slidenum">
              <a:rPr lang="en-US" smtClean="0"/>
              <a:t>‹#›</a:t>
            </a:fld>
            <a:endParaRPr lang="en-US"/>
          </a:p>
        </p:txBody>
      </p:sp>
    </p:spTree>
    <p:extLst>
      <p:ext uri="{BB962C8B-B14F-4D97-AF65-F5344CB8AC3E}">
        <p14:creationId xmlns:p14="http://schemas.microsoft.com/office/powerpoint/2010/main" val="112529964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10F20FF9-51C0-458F-B147-30531737D47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1937E0-2B22-472C-9DCC-0EFD8BF7F512}" type="datetimeFigureOut">
              <a:rPr lang="en-US" smtClean="0"/>
              <a:t>11/1/2024</a:t>
            </a:fld>
            <a:endParaRPr lang="en-US"/>
          </a:p>
        </p:txBody>
      </p:sp>
      <p:sp>
        <p:nvSpPr>
          <p:cNvPr id="5" name="Footer Placeholder 4">
            <a:extLst>
              <a:ext uri="{FF2B5EF4-FFF2-40B4-BE49-F238E27FC236}">
                <a16:creationId xmlns:a16="http://schemas.microsoft.com/office/drawing/2014/main" id="{9B3E7DD0-46D5-474F-8E46-1C1F67C2BCD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36AD62A-44DE-4A83-8FEF-6CBAD0686B0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5A61B8-B33D-42D6-805D-FDD3BB91D298}" type="slidenum">
              <a:rPr lang="en-US" smtClean="0"/>
              <a:t>‹#›</a:t>
            </a:fld>
            <a:endParaRPr lang="en-US"/>
          </a:p>
        </p:txBody>
      </p:sp>
      <p:pic>
        <p:nvPicPr>
          <p:cNvPr id="14" name="Picture 13">
            <a:extLst>
              <a:ext uri="{FF2B5EF4-FFF2-40B4-BE49-F238E27FC236}">
                <a16:creationId xmlns:a16="http://schemas.microsoft.com/office/drawing/2014/main" id="{4BFFA6FC-3A6E-4FAE-88C0-4AD9708DEBCD}"/>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443" y="-569742"/>
            <a:ext cx="12189114" cy="7427742"/>
          </a:xfrm>
          <a:prstGeom prst="rect">
            <a:avLst/>
          </a:prstGeom>
        </p:spPr>
      </p:pic>
    </p:spTree>
    <p:extLst>
      <p:ext uri="{BB962C8B-B14F-4D97-AF65-F5344CB8AC3E}">
        <p14:creationId xmlns:p14="http://schemas.microsoft.com/office/powerpoint/2010/main" val="3911363810"/>
      </p:ext>
    </p:extLst>
  </p:cSld>
  <p:clrMap bg1="lt1" tx1="dk1" bg2="lt2" tx2="dk2" accent1="accent1" accent2="accent2" accent3="accent3" accent4="accent4" accent5="accent5" accent6="accent6" hlink="hlink" folHlink="folHlink"/>
  <p:sldLayoutIdLst>
    <p:sldLayoutId id="214748381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404D10C-8243-4D32-B17B-D4730A208C32}"/>
              </a:ext>
            </a:extLst>
          </p:cNvPr>
          <p:cNvSpPr>
            <a:spLocks noGrp="1"/>
          </p:cNvSpPr>
          <p:nvPr>
            <p:ph type="body" idx="1"/>
          </p:nvPr>
        </p:nvSpPr>
        <p:spPr>
          <a:xfrm>
            <a:off x="838200" y="1311965"/>
            <a:ext cx="10515600" cy="486499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27044443-BF9C-447D-9437-F4E973BA005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Nova" panose="020B0504020202020204" pitchFamily="34" charset="0"/>
              </a:defRPr>
            </a:lvl1pPr>
          </a:lstStyle>
          <a:p>
            <a:fld id="{388C9CD6-1CAC-4917-8419-EED81C56E277}" type="datetimeFigureOut">
              <a:rPr lang="en-US" smtClean="0"/>
              <a:pPr/>
              <a:t>11/1/2024</a:t>
            </a:fld>
            <a:endParaRPr lang="en-US"/>
          </a:p>
        </p:txBody>
      </p:sp>
      <p:sp>
        <p:nvSpPr>
          <p:cNvPr id="5" name="Footer Placeholder 4">
            <a:extLst>
              <a:ext uri="{FF2B5EF4-FFF2-40B4-BE49-F238E27FC236}">
                <a16:creationId xmlns:a16="http://schemas.microsoft.com/office/drawing/2014/main" id="{3898C60D-3B63-4D35-AF8D-5D55EB265AF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Nova" panose="020B0504020202020204" pitchFamily="34" charset="0"/>
              </a:defRPr>
            </a:lvl1pPr>
          </a:lstStyle>
          <a:p>
            <a:endParaRPr lang="en-US" dirty="0"/>
          </a:p>
        </p:txBody>
      </p:sp>
      <p:sp>
        <p:nvSpPr>
          <p:cNvPr id="6" name="Slide Number Placeholder 5">
            <a:extLst>
              <a:ext uri="{FF2B5EF4-FFF2-40B4-BE49-F238E27FC236}">
                <a16:creationId xmlns:a16="http://schemas.microsoft.com/office/drawing/2014/main" id="{E1247BA5-8930-4244-A08E-F2AF906A7DC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Nova" panose="020B0504020202020204" pitchFamily="34" charset="0"/>
              </a:defRPr>
            </a:lvl1pPr>
          </a:lstStyle>
          <a:p>
            <a:fld id="{4BA1F4C0-7645-4B57-B5A0-783D12D1F557}" type="slidenum">
              <a:rPr lang="en-US" smtClean="0"/>
              <a:pPr/>
              <a:t>‹#›</a:t>
            </a:fld>
            <a:endParaRPr lang="en-US"/>
          </a:p>
        </p:txBody>
      </p:sp>
      <p:sp>
        <p:nvSpPr>
          <p:cNvPr id="13" name="Rectangle 12">
            <a:extLst>
              <a:ext uri="{FF2B5EF4-FFF2-40B4-BE49-F238E27FC236}">
                <a16:creationId xmlns:a16="http://schemas.microsoft.com/office/drawing/2014/main" id="{0570F441-625D-4135-BB2E-9E4481D74416}"/>
              </a:ext>
            </a:extLst>
          </p:cNvPr>
          <p:cNvSpPr/>
          <p:nvPr userDrawn="1"/>
        </p:nvSpPr>
        <p:spPr>
          <a:xfrm>
            <a:off x="0" y="0"/>
            <a:ext cx="12192000" cy="1103243"/>
          </a:xfrm>
          <a:prstGeom prst="rect">
            <a:avLst/>
          </a:prstGeom>
          <a:solidFill>
            <a:srgbClr val="01A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a:extLst>
              <a:ext uri="{FF2B5EF4-FFF2-40B4-BE49-F238E27FC236}">
                <a16:creationId xmlns:a16="http://schemas.microsoft.com/office/drawing/2014/main" id="{E5174FAC-ED54-4249-8DD8-9D340F1861A3}"/>
              </a:ext>
            </a:extLst>
          </p:cNvPr>
          <p:cNvSpPr>
            <a:spLocks noGrp="1"/>
          </p:cNvSpPr>
          <p:nvPr>
            <p:ph type="title"/>
          </p:nvPr>
        </p:nvSpPr>
        <p:spPr>
          <a:xfrm>
            <a:off x="838200" y="136526"/>
            <a:ext cx="10515600" cy="966718"/>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296192359"/>
      </p:ext>
    </p:extLst>
  </p:cSld>
  <p:clrMap bg1="lt1" tx1="dk1" bg2="lt2" tx2="dk2" accent1="accent1" accent2="accent2" accent3="accent3" accent4="accent4" accent5="accent5" accent6="accent6" hlink="hlink" folHlink="folHlink"/>
  <p:sldLayoutIdLst>
    <p:sldLayoutId id="2147483808" r:id="rId1"/>
    <p:sldLayoutId id="2147483809" r:id="rId2"/>
    <p:sldLayoutId id="2147483810" r:id="rId3"/>
    <p:sldLayoutId id="2147483811" r:id="rId4"/>
    <p:sldLayoutId id="2147483812" r:id="rId5"/>
    <p:sldLayoutId id="2147483813" r:id="rId6"/>
    <p:sldLayoutId id="2147483814" r:id="rId7"/>
    <p:sldLayoutId id="2147483815" r:id="rId8"/>
    <p:sldLayoutId id="2147483816" r:id="rId9"/>
    <p:sldLayoutId id="2147483817" r:id="rId10"/>
    <p:sldLayoutId id="2147483818" r:id="rId11"/>
    <p:sldLayoutId id="2147483820" r:id="rId12"/>
    <p:sldLayoutId id="2147483821" r:id="rId13"/>
  </p:sldLayoutIdLst>
  <p:txStyles>
    <p:titleStyle>
      <a:lvl1pPr algn="ctr" defTabSz="914400" rtl="0" eaLnBrk="1" latinLnBrk="0" hangingPunct="1">
        <a:lnSpc>
          <a:spcPct val="90000"/>
        </a:lnSpc>
        <a:spcBef>
          <a:spcPct val="0"/>
        </a:spcBef>
        <a:buNone/>
        <a:defRPr sz="4400" kern="1200">
          <a:solidFill>
            <a:schemeClr val="bg1"/>
          </a:solidFill>
          <a:latin typeface="Arial Nova" panose="020B0504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Nova" panose="020B05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Nova" panose="020B05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Nova" panose="020B05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Nova" panose="020B05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Nova" panose="020B05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48.png"/><Relationship Id="rId7" Type="http://schemas.openxmlformats.org/officeDocument/2006/relationships/image" Target="../media/image53.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52.svg"/><Relationship Id="rId5" Type="http://schemas.openxmlformats.org/officeDocument/2006/relationships/image" Target="../media/image51.png"/><Relationship Id="rId4" Type="http://schemas.openxmlformats.org/officeDocument/2006/relationships/image" Target="../media/image57.png"/><Relationship Id="rId9" Type="http://schemas.openxmlformats.org/officeDocument/2006/relationships/image" Target="../media/image56.png"/></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hyperlink" Target="https://worldbankgroup.sharepoint.com/sites/IBArchive/Shared%20Documents/Forms/AllItems.aspx?id=%2Fsites%2FIBArchive%2FShared%20Documents%2F2022%2FPublic%2FSynthesis%20Report%2Epdf&amp;parent=%2Fsites%2FIBArchive%2FShared%20Documents%2F2022%2FPublic%2F"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hyperlink" Target="https://www.unodc.org/roseap/en/what-we-do/anti-corruption/topics/2020/public-procurement-reform-indonesia.html"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13" Type="http://schemas.openxmlformats.org/officeDocument/2006/relationships/image" Target="../media/image16.png"/><Relationship Id="rId18" Type="http://schemas.openxmlformats.org/officeDocument/2006/relationships/image" Target="../media/image21.png"/><Relationship Id="rId26" Type="http://schemas.openxmlformats.org/officeDocument/2006/relationships/image" Target="../media/image29.png"/><Relationship Id="rId39" Type="http://schemas.openxmlformats.org/officeDocument/2006/relationships/image" Target="../media/image42.svg"/><Relationship Id="rId21" Type="http://schemas.openxmlformats.org/officeDocument/2006/relationships/image" Target="../media/image24.png"/><Relationship Id="rId34" Type="http://schemas.openxmlformats.org/officeDocument/2006/relationships/image" Target="../media/image37.png"/><Relationship Id="rId42" Type="http://schemas.openxmlformats.org/officeDocument/2006/relationships/image" Target="../media/image45.png"/><Relationship Id="rId7" Type="http://schemas.openxmlformats.org/officeDocument/2006/relationships/image" Target="../media/image10.png"/><Relationship Id="rId2" Type="http://schemas.openxmlformats.org/officeDocument/2006/relationships/notesSlide" Target="../notesSlides/notesSlide7.xml"/><Relationship Id="rId16" Type="http://schemas.openxmlformats.org/officeDocument/2006/relationships/image" Target="../media/image19.png"/><Relationship Id="rId20" Type="http://schemas.openxmlformats.org/officeDocument/2006/relationships/image" Target="../media/image23.png"/><Relationship Id="rId29" Type="http://schemas.openxmlformats.org/officeDocument/2006/relationships/image" Target="../media/image32.png"/><Relationship Id="rId41" Type="http://schemas.openxmlformats.org/officeDocument/2006/relationships/image" Target="../media/image44.svg"/><Relationship Id="rId1" Type="http://schemas.openxmlformats.org/officeDocument/2006/relationships/slideLayout" Target="../slideLayouts/slideLayout14.xml"/><Relationship Id="rId6" Type="http://schemas.openxmlformats.org/officeDocument/2006/relationships/image" Target="../media/image9.png"/><Relationship Id="rId11" Type="http://schemas.openxmlformats.org/officeDocument/2006/relationships/image" Target="../media/image14.png"/><Relationship Id="rId24" Type="http://schemas.openxmlformats.org/officeDocument/2006/relationships/image" Target="../media/image27.png"/><Relationship Id="rId32" Type="http://schemas.openxmlformats.org/officeDocument/2006/relationships/image" Target="../media/image35.png"/><Relationship Id="rId37" Type="http://schemas.openxmlformats.org/officeDocument/2006/relationships/image" Target="../media/image40.svg"/><Relationship Id="rId40" Type="http://schemas.openxmlformats.org/officeDocument/2006/relationships/image" Target="../media/image43.png"/><Relationship Id="rId5" Type="http://schemas.openxmlformats.org/officeDocument/2006/relationships/image" Target="../media/image8.png"/><Relationship Id="rId15" Type="http://schemas.openxmlformats.org/officeDocument/2006/relationships/image" Target="../media/image18.png"/><Relationship Id="rId23" Type="http://schemas.openxmlformats.org/officeDocument/2006/relationships/image" Target="../media/image26.png"/><Relationship Id="rId28" Type="http://schemas.openxmlformats.org/officeDocument/2006/relationships/image" Target="../media/image31.png"/><Relationship Id="rId36" Type="http://schemas.openxmlformats.org/officeDocument/2006/relationships/image" Target="../media/image39.png"/><Relationship Id="rId10" Type="http://schemas.openxmlformats.org/officeDocument/2006/relationships/image" Target="../media/image13.png"/><Relationship Id="rId19" Type="http://schemas.openxmlformats.org/officeDocument/2006/relationships/image" Target="../media/image22.png"/><Relationship Id="rId31" Type="http://schemas.openxmlformats.org/officeDocument/2006/relationships/image" Target="../media/image34.png"/><Relationship Id="rId44" Type="http://schemas.openxmlformats.org/officeDocument/2006/relationships/image" Target="../media/image47.pn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17.png"/><Relationship Id="rId22" Type="http://schemas.openxmlformats.org/officeDocument/2006/relationships/image" Target="../media/image25.png"/><Relationship Id="rId27" Type="http://schemas.openxmlformats.org/officeDocument/2006/relationships/image" Target="../media/image30.png"/><Relationship Id="rId30" Type="http://schemas.openxmlformats.org/officeDocument/2006/relationships/image" Target="../media/image33.png"/><Relationship Id="rId35" Type="http://schemas.openxmlformats.org/officeDocument/2006/relationships/image" Target="../media/image38.svg"/><Relationship Id="rId43" Type="http://schemas.openxmlformats.org/officeDocument/2006/relationships/image" Target="../media/image46.svg"/><Relationship Id="rId8" Type="http://schemas.openxmlformats.org/officeDocument/2006/relationships/image" Target="../media/image11.png"/><Relationship Id="rId3" Type="http://schemas.openxmlformats.org/officeDocument/2006/relationships/image" Target="../media/image6.png"/><Relationship Id="rId12" Type="http://schemas.openxmlformats.org/officeDocument/2006/relationships/image" Target="../media/image15.png"/><Relationship Id="rId17" Type="http://schemas.openxmlformats.org/officeDocument/2006/relationships/image" Target="../media/image20.png"/><Relationship Id="rId25" Type="http://schemas.openxmlformats.org/officeDocument/2006/relationships/image" Target="../media/image28.png"/><Relationship Id="rId33" Type="http://schemas.openxmlformats.org/officeDocument/2006/relationships/image" Target="../media/image36.png"/><Relationship Id="rId38" Type="http://schemas.openxmlformats.org/officeDocument/2006/relationships/image" Target="../media/image41.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8.png"/><Relationship Id="rId7" Type="http://schemas.openxmlformats.org/officeDocument/2006/relationships/image" Target="../media/image52.sv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51.png"/><Relationship Id="rId11" Type="http://schemas.openxmlformats.org/officeDocument/2006/relationships/image" Target="../media/image56.png"/><Relationship Id="rId5" Type="http://schemas.openxmlformats.org/officeDocument/2006/relationships/image" Target="../media/image50.png"/><Relationship Id="rId10" Type="http://schemas.openxmlformats.org/officeDocument/2006/relationships/image" Target="../media/image55.png"/><Relationship Id="rId4" Type="http://schemas.openxmlformats.org/officeDocument/2006/relationships/image" Target="../media/image49.png"/><Relationship Id="rId9" Type="http://schemas.openxmlformats.org/officeDocument/2006/relationships/image" Target="../media/image5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1">
            <a:extLst>
              <a:ext uri="{FF2B5EF4-FFF2-40B4-BE49-F238E27FC236}">
                <a16:creationId xmlns:a16="http://schemas.microsoft.com/office/drawing/2014/main" id="{D9A7F3BF-8763-4074-AD77-92790AF314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3">
            <a:extLst>
              <a:ext uri="{FF2B5EF4-FFF2-40B4-BE49-F238E27FC236}">
                <a16:creationId xmlns:a16="http://schemas.microsoft.com/office/drawing/2014/main" id="{7A9648D6-B41B-42D0-A817-AE2607B0B5B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994200" y="554152"/>
            <a:ext cx="574177" cy="1075866"/>
            <a:chOff x="10994200" y="554152"/>
            <a:chExt cx="574177" cy="1075866"/>
          </a:xfrm>
        </p:grpSpPr>
        <p:sp>
          <p:nvSpPr>
            <p:cNvPr id="15" name="Graphic 11">
              <a:extLst>
                <a:ext uri="{FF2B5EF4-FFF2-40B4-BE49-F238E27FC236}">
                  <a16:creationId xmlns:a16="http://schemas.microsoft.com/office/drawing/2014/main" id="{6CB927A4-E432-4310-9CD5-E89FF506317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013369" y="554152"/>
              <a:ext cx="171515" cy="171515"/>
            </a:xfrm>
            <a:custGeom>
              <a:avLst/>
              <a:gdLst>
                <a:gd name="connsiteX0" fmla="*/ 159874 w 171515"/>
                <a:gd name="connsiteY0" fmla="*/ 74116 h 171515"/>
                <a:gd name="connsiteX1" fmla="*/ 97399 w 171515"/>
                <a:gd name="connsiteY1" fmla="*/ 74116 h 171515"/>
                <a:gd name="connsiteX2" fmla="*/ 97399 w 171515"/>
                <a:gd name="connsiteY2" fmla="*/ 11641 h 171515"/>
                <a:gd name="connsiteX3" fmla="*/ 85758 w 171515"/>
                <a:gd name="connsiteY3" fmla="*/ 0 h 171515"/>
                <a:gd name="connsiteX4" fmla="*/ 74116 w 171515"/>
                <a:gd name="connsiteY4" fmla="*/ 11641 h 171515"/>
                <a:gd name="connsiteX5" fmla="*/ 74116 w 171515"/>
                <a:gd name="connsiteY5" fmla="*/ 74116 h 171515"/>
                <a:gd name="connsiteX6" fmla="*/ 11641 w 171515"/>
                <a:gd name="connsiteY6" fmla="*/ 74116 h 171515"/>
                <a:gd name="connsiteX7" fmla="*/ 0 w 171515"/>
                <a:gd name="connsiteY7" fmla="*/ 85758 h 171515"/>
                <a:gd name="connsiteX8" fmla="*/ 11641 w 171515"/>
                <a:gd name="connsiteY8" fmla="*/ 97399 h 171515"/>
                <a:gd name="connsiteX9" fmla="*/ 74116 w 171515"/>
                <a:gd name="connsiteY9" fmla="*/ 97399 h 171515"/>
                <a:gd name="connsiteX10" fmla="*/ 74116 w 171515"/>
                <a:gd name="connsiteY10" fmla="*/ 159874 h 171515"/>
                <a:gd name="connsiteX11" fmla="*/ 85758 w 171515"/>
                <a:gd name="connsiteY11" fmla="*/ 171515 h 171515"/>
                <a:gd name="connsiteX12" fmla="*/ 97399 w 171515"/>
                <a:gd name="connsiteY12" fmla="*/ 159874 h 171515"/>
                <a:gd name="connsiteX13" fmla="*/ 97399 w 171515"/>
                <a:gd name="connsiteY13" fmla="*/ 97399 h 171515"/>
                <a:gd name="connsiteX14" fmla="*/ 159874 w 171515"/>
                <a:gd name="connsiteY14" fmla="*/ 97399 h 171515"/>
                <a:gd name="connsiteX15" fmla="*/ 171515 w 171515"/>
                <a:gd name="connsiteY15" fmla="*/ 85758 h 171515"/>
                <a:gd name="connsiteX16" fmla="*/ 159874 w 171515"/>
                <a:gd name="connsiteY16" fmla="*/ 74116 h 17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1515" h="171515">
                  <a:moveTo>
                    <a:pt x="159874" y="74116"/>
                  </a:moveTo>
                  <a:lnTo>
                    <a:pt x="97399" y="74116"/>
                  </a:lnTo>
                  <a:lnTo>
                    <a:pt x="97399" y="11641"/>
                  </a:lnTo>
                  <a:cubicBezTo>
                    <a:pt x="97399" y="5212"/>
                    <a:pt x="92187" y="0"/>
                    <a:pt x="85758" y="0"/>
                  </a:cubicBezTo>
                  <a:cubicBezTo>
                    <a:pt x="79328" y="0"/>
                    <a:pt x="74116" y="5212"/>
                    <a:pt x="74116" y="11641"/>
                  </a:cubicBezTo>
                  <a:lnTo>
                    <a:pt x="74116" y="74116"/>
                  </a:lnTo>
                  <a:lnTo>
                    <a:pt x="11641" y="74116"/>
                  </a:lnTo>
                  <a:cubicBezTo>
                    <a:pt x="5212" y="74116"/>
                    <a:pt x="0" y="79328"/>
                    <a:pt x="0" y="85758"/>
                  </a:cubicBezTo>
                  <a:cubicBezTo>
                    <a:pt x="0" y="92187"/>
                    <a:pt x="5212" y="97399"/>
                    <a:pt x="11641" y="97399"/>
                  </a:cubicBezTo>
                  <a:lnTo>
                    <a:pt x="74116" y="97399"/>
                  </a:lnTo>
                  <a:lnTo>
                    <a:pt x="74116" y="159874"/>
                  </a:lnTo>
                  <a:cubicBezTo>
                    <a:pt x="74116" y="166303"/>
                    <a:pt x="79328" y="171515"/>
                    <a:pt x="85758" y="171515"/>
                  </a:cubicBezTo>
                  <a:cubicBezTo>
                    <a:pt x="92187" y="171515"/>
                    <a:pt x="97399" y="166303"/>
                    <a:pt x="97399" y="159874"/>
                  </a:cubicBezTo>
                  <a:lnTo>
                    <a:pt x="97399" y="97399"/>
                  </a:lnTo>
                  <a:lnTo>
                    <a:pt x="159874" y="97399"/>
                  </a:lnTo>
                  <a:cubicBezTo>
                    <a:pt x="166303" y="97399"/>
                    <a:pt x="171515" y="92187"/>
                    <a:pt x="171515" y="85758"/>
                  </a:cubicBezTo>
                  <a:cubicBezTo>
                    <a:pt x="171515" y="79328"/>
                    <a:pt x="166303" y="74116"/>
                    <a:pt x="159874" y="74116"/>
                  </a:cubicBezTo>
                  <a:close/>
                </a:path>
              </a:pathLst>
            </a:custGeom>
            <a:solidFill>
              <a:schemeClr val="accent2"/>
            </a:solidFill>
            <a:ln w="776" cap="flat">
              <a:noFill/>
              <a:prstDash val="solid"/>
              <a:miter/>
            </a:ln>
          </p:spPr>
          <p:txBody>
            <a:bodyPr rtlCol="0" anchor="ctr"/>
            <a:lstStyle/>
            <a:p>
              <a:endParaRPr lang="en-US"/>
            </a:p>
          </p:txBody>
        </p:sp>
        <p:sp>
          <p:nvSpPr>
            <p:cNvPr id="20" name="Graphic 10">
              <a:extLst>
                <a:ext uri="{FF2B5EF4-FFF2-40B4-BE49-F238E27FC236}">
                  <a16:creationId xmlns:a16="http://schemas.microsoft.com/office/drawing/2014/main" id="{E3020543-B24B-4EC4-8FFC-8DD88EEA91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455951" y="837005"/>
              <a:ext cx="112426" cy="112426"/>
            </a:xfrm>
            <a:custGeom>
              <a:avLst/>
              <a:gdLst>
                <a:gd name="connsiteX0" fmla="*/ 112426 w 112426"/>
                <a:gd name="connsiteY0" fmla="*/ 56213 h 112426"/>
                <a:gd name="connsiteX1" fmla="*/ 56213 w 112426"/>
                <a:gd name="connsiteY1" fmla="*/ 112426 h 112426"/>
                <a:gd name="connsiteX2" fmla="*/ 0 w 112426"/>
                <a:gd name="connsiteY2" fmla="*/ 56213 h 112426"/>
                <a:gd name="connsiteX3" fmla="*/ 56213 w 112426"/>
                <a:gd name="connsiteY3" fmla="*/ 0 h 112426"/>
                <a:gd name="connsiteX4" fmla="*/ 112426 w 112426"/>
                <a:gd name="connsiteY4" fmla="*/ 56213 h 112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426" h="112426">
                  <a:moveTo>
                    <a:pt x="112426" y="56213"/>
                  </a:moveTo>
                  <a:cubicBezTo>
                    <a:pt x="112426" y="87259"/>
                    <a:pt x="87259" y="112426"/>
                    <a:pt x="56213" y="112426"/>
                  </a:cubicBezTo>
                  <a:cubicBezTo>
                    <a:pt x="25167" y="112426"/>
                    <a:pt x="0" y="87259"/>
                    <a:pt x="0" y="56213"/>
                  </a:cubicBezTo>
                  <a:cubicBezTo>
                    <a:pt x="0" y="25167"/>
                    <a:pt x="25167" y="0"/>
                    <a:pt x="56213" y="0"/>
                  </a:cubicBezTo>
                  <a:cubicBezTo>
                    <a:pt x="87259" y="0"/>
                    <a:pt x="112426" y="25167"/>
                    <a:pt x="112426" y="56213"/>
                  </a:cubicBezTo>
                  <a:close/>
                </a:path>
              </a:pathLst>
            </a:custGeom>
            <a:solidFill>
              <a:schemeClr val="accent2"/>
            </a:solidFill>
            <a:ln w="516" cap="flat">
              <a:noFill/>
              <a:prstDash val="solid"/>
              <a:miter/>
            </a:ln>
          </p:spPr>
          <p:txBody>
            <a:bodyPr rtlCol="0" anchor="ctr"/>
            <a:lstStyle/>
            <a:p>
              <a:endParaRPr lang="en-US"/>
            </a:p>
          </p:txBody>
        </p:sp>
        <p:sp>
          <p:nvSpPr>
            <p:cNvPr id="17" name="Graphic 12">
              <a:extLst>
                <a:ext uri="{FF2B5EF4-FFF2-40B4-BE49-F238E27FC236}">
                  <a16:creationId xmlns:a16="http://schemas.microsoft.com/office/drawing/2014/main" id="{1453BF6C-B012-48B7-B4E8-6D7AC7C27D0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94200" y="1472473"/>
              <a:ext cx="157545" cy="157545"/>
            </a:xfrm>
            <a:custGeom>
              <a:avLst/>
              <a:gdLst>
                <a:gd name="connsiteX0" fmla="*/ 78773 w 157545"/>
                <a:gd name="connsiteY0" fmla="*/ 23283 h 157545"/>
                <a:gd name="connsiteX1" fmla="*/ 134262 w 157545"/>
                <a:gd name="connsiteY1" fmla="*/ 78773 h 157545"/>
                <a:gd name="connsiteX2" fmla="*/ 78773 w 157545"/>
                <a:gd name="connsiteY2" fmla="*/ 134262 h 157545"/>
                <a:gd name="connsiteX3" fmla="*/ 23283 w 157545"/>
                <a:gd name="connsiteY3" fmla="*/ 78773 h 157545"/>
                <a:gd name="connsiteX4" fmla="*/ 78773 w 157545"/>
                <a:gd name="connsiteY4" fmla="*/ 23283 h 157545"/>
                <a:gd name="connsiteX5" fmla="*/ 78773 w 157545"/>
                <a:gd name="connsiteY5" fmla="*/ 0 h 157545"/>
                <a:gd name="connsiteX6" fmla="*/ 0 w 157545"/>
                <a:gd name="connsiteY6" fmla="*/ 78773 h 157545"/>
                <a:gd name="connsiteX7" fmla="*/ 78773 w 157545"/>
                <a:gd name="connsiteY7" fmla="*/ 157545 h 157545"/>
                <a:gd name="connsiteX8" fmla="*/ 157545 w 157545"/>
                <a:gd name="connsiteY8" fmla="*/ 78773 h 157545"/>
                <a:gd name="connsiteX9" fmla="*/ 78773 w 157545"/>
                <a:gd name="connsiteY9" fmla="*/ 0 h 15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7545" h="157545">
                  <a:moveTo>
                    <a:pt x="78773" y="23283"/>
                  </a:moveTo>
                  <a:cubicBezTo>
                    <a:pt x="109419" y="23283"/>
                    <a:pt x="134262" y="48126"/>
                    <a:pt x="134262" y="78773"/>
                  </a:cubicBezTo>
                  <a:cubicBezTo>
                    <a:pt x="134262" y="109419"/>
                    <a:pt x="109419" y="134262"/>
                    <a:pt x="78773" y="134262"/>
                  </a:cubicBezTo>
                  <a:cubicBezTo>
                    <a:pt x="48126" y="134262"/>
                    <a:pt x="23283" y="109419"/>
                    <a:pt x="23283" y="78773"/>
                  </a:cubicBezTo>
                  <a:cubicBezTo>
                    <a:pt x="23312" y="48139"/>
                    <a:pt x="48139" y="23312"/>
                    <a:pt x="78773" y="23283"/>
                  </a:cubicBezTo>
                  <a:moveTo>
                    <a:pt x="78773" y="0"/>
                  </a:moveTo>
                  <a:cubicBezTo>
                    <a:pt x="35268" y="0"/>
                    <a:pt x="0" y="35268"/>
                    <a:pt x="0" y="78773"/>
                  </a:cubicBezTo>
                  <a:cubicBezTo>
                    <a:pt x="0" y="122277"/>
                    <a:pt x="35268" y="157545"/>
                    <a:pt x="78773" y="157545"/>
                  </a:cubicBezTo>
                  <a:cubicBezTo>
                    <a:pt x="122277" y="157545"/>
                    <a:pt x="157545" y="122277"/>
                    <a:pt x="157545" y="78773"/>
                  </a:cubicBezTo>
                  <a:cubicBezTo>
                    <a:pt x="157545" y="35268"/>
                    <a:pt x="122277" y="0"/>
                    <a:pt x="78773" y="0"/>
                  </a:cubicBezTo>
                  <a:close/>
                </a:path>
              </a:pathLst>
            </a:custGeom>
            <a:solidFill>
              <a:schemeClr val="accent2"/>
            </a:solidFill>
            <a:ln w="751" cap="flat">
              <a:noFill/>
              <a:prstDash val="solid"/>
              <a:miter/>
            </a:ln>
          </p:spPr>
          <p:txBody>
            <a:bodyPr rtlCol="0" anchor="ctr"/>
            <a:lstStyle/>
            <a:p>
              <a:endParaRPr lang="en-US"/>
            </a:p>
          </p:txBody>
        </p:sp>
      </p:grpSp>
      <p:cxnSp>
        <p:nvCxnSpPr>
          <p:cNvPr id="19" name="Straight Connector 18">
            <a:extLst>
              <a:ext uri="{FF2B5EF4-FFF2-40B4-BE49-F238E27FC236}">
                <a16:creationId xmlns:a16="http://schemas.microsoft.com/office/drawing/2014/main" id="{C49DA8F6-BCC1-4447-B54C-57856834B9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23622" y="3610394"/>
            <a:ext cx="0" cy="3238728"/>
          </a:xfrm>
          <a:prstGeom prst="line">
            <a:avLst/>
          </a:prstGeom>
          <a:ln w="25400" cap="sq">
            <a:gradFill flip="none" rotWithShape="1">
              <a:gsLst>
                <a:gs pos="0">
                  <a:schemeClr val="accent1"/>
                </a:gs>
                <a:gs pos="100000">
                  <a:schemeClr val="accent2"/>
                </a:gs>
              </a:gsLst>
              <a:lin ang="5400000" scaled="0"/>
              <a:tileRect/>
            </a:gradFill>
            <a:beve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4712A867-AF3D-4E19-53A8-BAF5DFB2DB7C}"/>
              </a:ext>
            </a:extLst>
          </p:cNvPr>
          <p:cNvSpPr txBox="1"/>
          <p:nvPr/>
        </p:nvSpPr>
        <p:spPr>
          <a:xfrm>
            <a:off x="9683653" y="5893527"/>
            <a:ext cx="845327" cy="326298"/>
          </a:xfrm>
          <a:prstGeom prst="rect">
            <a:avLst/>
          </a:prstGeom>
          <a:noFill/>
        </p:spPr>
        <p:txBody>
          <a:bodyPr wrap="square" rtlCol="0">
            <a:spAutoFit/>
          </a:bodyPr>
          <a:lstStyle/>
          <a:p>
            <a:pPr defTabSz="877824">
              <a:spcAft>
                <a:spcPts val="600"/>
              </a:spcAft>
            </a:pPr>
            <a:r>
              <a:rPr lang="en-US" sz="1536" b="1" kern="1200">
                <a:solidFill>
                  <a:srgbClr val="555555"/>
                </a:solidFill>
                <a:latin typeface="+mn-lt"/>
                <a:ea typeface="+mn-ea"/>
                <a:cs typeface="+mn-cs"/>
              </a:rPr>
              <a:t>2024</a:t>
            </a:r>
            <a:endParaRPr lang="en-US" sz="1600" b="1">
              <a:solidFill>
                <a:schemeClr val="bg1"/>
              </a:solidFill>
            </a:endParaRPr>
          </a:p>
        </p:txBody>
      </p:sp>
      <p:pic>
        <p:nvPicPr>
          <p:cNvPr id="11" name="Picture 10">
            <a:extLst>
              <a:ext uri="{FF2B5EF4-FFF2-40B4-BE49-F238E27FC236}">
                <a16:creationId xmlns:a16="http://schemas.microsoft.com/office/drawing/2014/main" id="{415BCFCE-796C-960E-23B3-5B0BB9D60411}"/>
              </a:ext>
            </a:extLst>
          </p:cNvPr>
          <p:cNvPicPr>
            <a:picLocks noGrp="1" noRot="1" noChangeAspect="1" noMove="1" noResize="1" noEditPoints="1" noAdjustHandles="1" noChangeArrowheads="1" noChangeShapeType="1" noCrop="1"/>
          </p:cNvPicPr>
          <p:nvPr/>
        </p:nvPicPr>
        <p:blipFill>
          <a:blip r:embed="rId3"/>
          <a:stretch>
            <a:fillRect/>
          </a:stretch>
        </p:blipFill>
        <p:spPr>
          <a:xfrm>
            <a:off x="0" y="-562317"/>
            <a:ext cx="12192000" cy="7485330"/>
          </a:xfrm>
          <a:prstGeom prst="rect">
            <a:avLst/>
          </a:prstGeom>
        </p:spPr>
      </p:pic>
      <p:sp>
        <p:nvSpPr>
          <p:cNvPr id="3" name="TextBox 2">
            <a:extLst>
              <a:ext uri="{FF2B5EF4-FFF2-40B4-BE49-F238E27FC236}">
                <a16:creationId xmlns:a16="http://schemas.microsoft.com/office/drawing/2014/main" id="{73CB4BA8-E812-67FE-BF51-0E1EBFAA9DD8}"/>
              </a:ext>
            </a:extLst>
          </p:cNvPr>
          <p:cNvSpPr txBox="1"/>
          <p:nvPr/>
        </p:nvSpPr>
        <p:spPr>
          <a:xfrm>
            <a:off x="229380" y="5087207"/>
            <a:ext cx="5224997" cy="1308050"/>
          </a:xfrm>
          <a:prstGeom prst="rect">
            <a:avLst/>
          </a:prstGeom>
          <a:noFill/>
        </p:spPr>
        <p:txBody>
          <a:bodyPr wrap="square" rtlCol="0">
            <a:spAutoFit/>
          </a:bodyPr>
          <a:lstStyle/>
          <a:p>
            <a:pPr defTabSz="877824">
              <a:spcAft>
                <a:spcPts val="600"/>
              </a:spcAft>
            </a:pPr>
            <a:r>
              <a:rPr lang="en-PH" sz="1600" kern="1200" dirty="0">
                <a:solidFill>
                  <a:schemeClr val="bg1"/>
                </a:solidFill>
                <a:latin typeface="Aptos" panose="020B0004020202020204" pitchFamily="34" charset="0"/>
                <a:ea typeface="Open Sans" panose="020B0606030504020204" pitchFamily="34" charset="0"/>
                <a:cs typeface="Open Sans" panose="020B0606030504020204" pitchFamily="34" charset="0"/>
              </a:rPr>
              <a:t>Dr Rajesh Kumar Shakya, PG in AI and ML</a:t>
            </a:r>
          </a:p>
          <a:p>
            <a:pPr defTabSz="877824">
              <a:spcAft>
                <a:spcPts val="600"/>
              </a:spcAft>
            </a:pPr>
            <a:r>
              <a:rPr lang="en-PH" sz="1600" kern="1200" dirty="0">
                <a:solidFill>
                  <a:schemeClr val="bg1"/>
                </a:solidFill>
                <a:latin typeface="Aptos" panose="020B0004020202020204" pitchFamily="34" charset="0"/>
                <a:ea typeface="Open Sans" panose="020B0606030504020204" pitchFamily="34" charset="0"/>
                <a:cs typeface="Open Sans" panose="020B0606030504020204" pitchFamily="34" charset="0"/>
              </a:rPr>
              <a:t>Senior Procurement Specialist </a:t>
            </a:r>
          </a:p>
          <a:p>
            <a:pPr defTabSz="877824">
              <a:spcAft>
                <a:spcPts val="600"/>
              </a:spcAft>
            </a:pPr>
            <a:r>
              <a:rPr lang="en-PH" sz="1600" kern="1200" dirty="0">
                <a:solidFill>
                  <a:schemeClr val="bg1"/>
                </a:solidFill>
                <a:latin typeface="Aptos" panose="020B0004020202020204" pitchFamily="34" charset="0"/>
                <a:ea typeface="Open Sans" panose="020B0606030504020204" pitchFamily="34" charset="0"/>
                <a:cs typeface="Open Sans" panose="020B0606030504020204" pitchFamily="34" charset="0"/>
              </a:rPr>
              <a:t>E-GP and Sustainable Public Procurement</a:t>
            </a:r>
          </a:p>
          <a:p>
            <a:pPr defTabSz="877824">
              <a:spcAft>
                <a:spcPts val="600"/>
              </a:spcAft>
            </a:pPr>
            <a:r>
              <a:rPr lang="en-PH" sz="1600" dirty="0">
                <a:solidFill>
                  <a:schemeClr val="bg1"/>
                </a:solidFill>
                <a:latin typeface="Aptos" panose="020B0004020202020204" pitchFamily="34" charset="0"/>
                <a:ea typeface="Open Sans" panose="020B0606030504020204" pitchFamily="34" charset="0"/>
                <a:cs typeface="Open Sans" panose="020B0606030504020204" pitchFamily="34" charset="0"/>
              </a:rPr>
              <a:t>The World Bank</a:t>
            </a:r>
          </a:p>
        </p:txBody>
      </p:sp>
      <p:sp>
        <p:nvSpPr>
          <p:cNvPr id="7" name="TextBox 6">
            <a:extLst>
              <a:ext uri="{FF2B5EF4-FFF2-40B4-BE49-F238E27FC236}">
                <a16:creationId xmlns:a16="http://schemas.microsoft.com/office/drawing/2014/main" id="{1A2904F2-D69D-4E18-9651-6055B22DDBF6}"/>
              </a:ext>
            </a:extLst>
          </p:cNvPr>
          <p:cNvSpPr txBox="1"/>
          <p:nvPr/>
        </p:nvSpPr>
        <p:spPr>
          <a:xfrm>
            <a:off x="-64654" y="-44115"/>
            <a:ext cx="12256654" cy="449728"/>
          </a:xfrm>
          <a:prstGeom prst="rect">
            <a:avLst/>
          </a:prstGeom>
        </p:spPr>
        <p:txBody>
          <a:bodyPr vert="horz" lIns="91440" tIns="45720" rIns="91440" bIns="45720" rtlCol="0" anchor="t">
            <a:normAutofit/>
          </a:bodyPr>
          <a:lstStyle/>
          <a:p>
            <a:pPr algn="ctr">
              <a:lnSpc>
                <a:spcPct val="90000"/>
              </a:lnSpc>
              <a:spcBef>
                <a:spcPct val="0"/>
              </a:spcBef>
              <a:spcAft>
                <a:spcPts val="600"/>
              </a:spcAft>
            </a:pPr>
            <a:r>
              <a:rPr lang="en-US" sz="1600" b="1" kern="1200" dirty="0">
                <a:solidFill>
                  <a:schemeClr val="bg1"/>
                </a:solidFill>
                <a:effectLst/>
                <a:latin typeface="+mj-lt"/>
                <a:ea typeface="+mj-ea"/>
                <a:cs typeface="+mj-cs"/>
              </a:rPr>
              <a:t>APPN 4</a:t>
            </a:r>
            <a:r>
              <a:rPr lang="en-US" sz="1600" b="1" kern="1200" baseline="30000" dirty="0">
                <a:solidFill>
                  <a:schemeClr val="bg1"/>
                </a:solidFill>
                <a:effectLst/>
                <a:latin typeface="+mj-lt"/>
                <a:ea typeface="+mj-ea"/>
                <a:cs typeface="+mj-cs"/>
              </a:rPr>
              <a:t>th</a:t>
            </a:r>
            <a:r>
              <a:rPr lang="en-US" sz="1600" b="1" kern="1200" dirty="0">
                <a:solidFill>
                  <a:schemeClr val="bg1"/>
                </a:solidFill>
                <a:effectLst/>
                <a:latin typeface="+mj-lt"/>
                <a:ea typeface="+mj-ea"/>
                <a:cs typeface="+mj-cs"/>
              </a:rPr>
              <a:t> General Assembly,  Kigali, Rwanda					November 13, 2024</a:t>
            </a:r>
            <a:endParaRPr lang="en-US" sz="1600" b="1" kern="1200" dirty="0">
              <a:solidFill>
                <a:schemeClr val="bg1"/>
              </a:solidFill>
              <a:latin typeface="+mj-lt"/>
              <a:ea typeface="+mj-ea"/>
              <a:cs typeface="+mj-cs"/>
            </a:endParaRPr>
          </a:p>
        </p:txBody>
      </p:sp>
      <p:sp>
        <p:nvSpPr>
          <p:cNvPr id="22" name="TextBox 21">
            <a:extLst>
              <a:ext uri="{FF2B5EF4-FFF2-40B4-BE49-F238E27FC236}">
                <a16:creationId xmlns:a16="http://schemas.microsoft.com/office/drawing/2014/main" id="{E8C19ED3-3226-CA75-60BB-4899BB746E8D}"/>
              </a:ext>
            </a:extLst>
          </p:cNvPr>
          <p:cNvSpPr txBox="1"/>
          <p:nvPr/>
        </p:nvSpPr>
        <p:spPr>
          <a:xfrm>
            <a:off x="229380" y="736664"/>
            <a:ext cx="4262923" cy="2408091"/>
          </a:xfrm>
          <a:prstGeom prst="rect">
            <a:avLst/>
          </a:prstGeom>
        </p:spPr>
        <p:txBody>
          <a:bodyPr vert="horz" lIns="91440" tIns="45720" rIns="91440" bIns="45720" rtlCol="0" anchor="t">
            <a:noAutofit/>
          </a:bodyPr>
          <a:lstStyle/>
          <a:p>
            <a:pPr>
              <a:lnSpc>
                <a:spcPct val="90000"/>
              </a:lnSpc>
              <a:spcBef>
                <a:spcPct val="0"/>
              </a:spcBef>
              <a:spcAft>
                <a:spcPts val="600"/>
              </a:spcAft>
            </a:pPr>
            <a:r>
              <a:rPr lang="en-US" sz="3600" b="1" kern="1200" dirty="0">
                <a:solidFill>
                  <a:schemeClr val="bg1"/>
                </a:solidFill>
                <a:effectLst/>
                <a:latin typeface="+mj-lt"/>
                <a:ea typeface="+mj-ea"/>
                <a:cs typeface="+mj-cs"/>
              </a:rPr>
              <a:t>Leveraging Technologies for Enhancing Public </a:t>
            </a:r>
            <a:r>
              <a:rPr lang="en-US" sz="3600" b="1" dirty="0">
                <a:solidFill>
                  <a:schemeClr val="bg1"/>
                </a:solidFill>
                <a:effectLst/>
                <a:latin typeface="+mj-lt"/>
                <a:ea typeface="+mj-ea"/>
                <a:cs typeface="+mj-cs"/>
              </a:rPr>
              <a:t>Procurement</a:t>
            </a:r>
            <a:endParaRPr lang="en-US" sz="3600" b="1" kern="1200" dirty="0">
              <a:solidFill>
                <a:schemeClr val="bg1"/>
              </a:solidFill>
              <a:effectLst/>
              <a:latin typeface="+mj-lt"/>
              <a:ea typeface="+mj-ea"/>
              <a:cs typeface="+mj-cs"/>
            </a:endParaRPr>
          </a:p>
        </p:txBody>
      </p:sp>
      <p:sp>
        <p:nvSpPr>
          <p:cNvPr id="5" name="TextBox 4">
            <a:extLst>
              <a:ext uri="{FF2B5EF4-FFF2-40B4-BE49-F238E27FC236}">
                <a16:creationId xmlns:a16="http://schemas.microsoft.com/office/drawing/2014/main" id="{7823B708-B1B1-B15E-79FE-5458F6FF5D96}"/>
              </a:ext>
            </a:extLst>
          </p:cNvPr>
          <p:cNvSpPr txBox="1"/>
          <p:nvPr/>
        </p:nvSpPr>
        <p:spPr>
          <a:xfrm>
            <a:off x="229380" y="2745596"/>
            <a:ext cx="4926455" cy="646331"/>
          </a:xfrm>
          <a:prstGeom prst="rect">
            <a:avLst/>
          </a:prstGeom>
          <a:noFill/>
        </p:spPr>
        <p:txBody>
          <a:bodyPr wrap="square">
            <a:spAutoFit/>
          </a:bodyPr>
          <a:lstStyle/>
          <a:p>
            <a:r>
              <a:rPr lang="en-US" dirty="0">
                <a:solidFill>
                  <a:schemeClr val="bg1"/>
                </a:solidFill>
              </a:rPr>
              <a:t>Revolutionizing </a:t>
            </a:r>
            <a:r>
              <a:rPr lang="en-US" sz="1600" dirty="0">
                <a:solidFill>
                  <a:schemeClr val="bg1"/>
                </a:solidFill>
                <a:latin typeface="Aptos" panose="020B0004020202020204" pitchFamily="34" charset="0"/>
              </a:rPr>
              <a:t>Public</a:t>
            </a:r>
            <a:r>
              <a:rPr lang="en-US" dirty="0">
                <a:solidFill>
                  <a:schemeClr val="bg1"/>
                </a:solidFill>
              </a:rPr>
              <a:t> Procurement with Technology</a:t>
            </a:r>
          </a:p>
        </p:txBody>
      </p:sp>
    </p:spTree>
    <p:extLst>
      <p:ext uri="{BB962C8B-B14F-4D97-AF65-F5344CB8AC3E}">
        <p14:creationId xmlns:p14="http://schemas.microsoft.com/office/powerpoint/2010/main" val="26070823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3">
            <a:extLst>
              <a:ext uri="{FF2B5EF4-FFF2-40B4-BE49-F238E27FC236}">
                <a16:creationId xmlns:a16="http://schemas.microsoft.com/office/drawing/2014/main" id="{CB83DF88-21F9-4505-8AA7-BBD0BA55770B}"/>
              </a:ext>
            </a:extLst>
          </p:cNvPr>
          <p:cNvSpPr>
            <a:spLocks noGrp="1"/>
          </p:cNvSpPr>
          <p:nvPr>
            <p:ph type="sldNum" sz="quarter" idx="12"/>
          </p:nvPr>
        </p:nvSpPr>
        <p:spPr>
          <a:xfrm>
            <a:off x="9448800" y="6492875"/>
            <a:ext cx="2743200" cy="365125"/>
          </a:xfrm>
        </p:spPr>
        <p:txBody>
          <a:bodyPr>
            <a:normAutofit/>
          </a:bodyPr>
          <a:lstStyle/>
          <a:p>
            <a:fld id="{4C61C708-0AFE-4143-AF50-D382D4D4D3E5}" type="slidenum">
              <a:rPr lang="en-US" smtClean="0"/>
              <a:t>10</a:t>
            </a:fld>
            <a:endParaRPr lang="en-US"/>
          </a:p>
        </p:txBody>
      </p:sp>
      <p:sp>
        <p:nvSpPr>
          <p:cNvPr id="30" name="Title 1">
            <a:extLst>
              <a:ext uri="{FF2B5EF4-FFF2-40B4-BE49-F238E27FC236}">
                <a16:creationId xmlns:a16="http://schemas.microsoft.com/office/drawing/2014/main" id="{48F00893-B263-43D9-B40B-05F8ECE78CA3}"/>
              </a:ext>
            </a:extLst>
          </p:cNvPr>
          <p:cNvSpPr txBox="1">
            <a:spLocks/>
          </p:cNvSpPr>
          <p:nvPr/>
        </p:nvSpPr>
        <p:spPr>
          <a:xfrm>
            <a:off x="0" y="217319"/>
            <a:ext cx="12192000" cy="470114"/>
          </a:xfrm>
          <a:prstGeom prst="rect">
            <a:avLst/>
          </a:prstGeom>
        </p:spPr>
        <p:txBody>
          <a:bodyPr vert="horz" lIns="91440" tIns="45720" rIns="91440" bIns="45720" rtlCol="0" anchor="b">
            <a:normAutofit fontScale="75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400" dirty="0">
                <a:solidFill>
                  <a:schemeClr val="bg1"/>
                </a:solidFill>
              </a:rPr>
              <a:t>AI Impact in Practice – Governance is all about Impact</a:t>
            </a:r>
          </a:p>
        </p:txBody>
      </p:sp>
      <p:grpSp>
        <p:nvGrpSpPr>
          <p:cNvPr id="22" name="Group 21">
            <a:extLst>
              <a:ext uri="{FF2B5EF4-FFF2-40B4-BE49-F238E27FC236}">
                <a16:creationId xmlns:a16="http://schemas.microsoft.com/office/drawing/2014/main" id="{FFFD9456-B853-42DC-B676-874BCCCC316D}"/>
              </a:ext>
            </a:extLst>
          </p:cNvPr>
          <p:cNvGrpSpPr/>
          <p:nvPr/>
        </p:nvGrpSpPr>
        <p:grpSpPr>
          <a:xfrm>
            <a:off x="5420224" y="593646"/>
            <a:ext cx="6654127" cy="2214129"/>
            <a:chOff x="6035305" y="463661"/>
            <a:chExt cx="5779641" cy="1893722"/>
          </a:xfrm>
        </p:grpSpPr>
        <p:sp>
          <p:nvSpPr>
            <p:cNvPr id="12" name="TextBox 11">
              <a:extLst>
                <a:ext uri="{FF2B5EF4-FFF2-40B4-BE49-F238E27FC236}">
                  <a16:creationId xmlns:a16="http://schemas.microsoft.com/office/drawing/2014/main" id="{5B2C269E-250F-46AC-B8B3-92B5C641259B}"/>
                </a:ext>
              </a:extLst>
            </p:cNvPr>
            <p:cNvSpPr txBox="1"/>
            <p:nvPr/>
          </p:nvSpPr>
          <p:spPr>
            <a:xfrm>
              <a:off x="6443645" y="804278"/>
              <a:ext cx="5371301" cy="1553105"/>
            </a:xfrm>
            <a:prstGeom prst="rect">
              <a:avLst/>
            </a:prstGeom>
            <a:solidFill>
              <a:schemeClr val="bg1">
                <a:lumMod val="85000"/>
              </a:schemeClr>
            </a:solidFill>
            <a:effectLst>
              <a:outerShdw blurRad="50800" dist="38100" dir="2700000" algn="tl" rotWithShape="0">
                <a:prstClr val="black">
                  <a:alpha val="40000"/>
                </a:prstClr>
              </a:outerShdw>
            </a:effectLst>
          </p:spPr>
          <p:txBody>
            <a:bodyPr wrap="square" rtlCol="0">
              <a:spAutoFit/>
            </a:bodyPr>
            <a:lstStyle/>
            <a:p>
              <a:pPr algn="l"/>
              <a:r>
                <a:rPr lang="en-US" sz="1400" b="1" dirty="0"/>
                <a:t>  </a:t>
              </a:r>
              <a:r>
                <a:rPr lang="en-US" sz="1400" b="1" i="0" dirty="0">
                  <a:solidFill>
                    <a:srgbClr val="1F1F1F"/>
                  </a:solidFill>
                  <a:effectLst/>
                  <a:latin typeface="Google Sans"/>
                </a:rPr>
                <a:t>3. City of Helsinki's use of AI for predictive maintenance:</a:t>
              </a:r>
              <a:endParaRPr lang="en-US" sz="1400" b="0" i="0" dirty="0">
                <a:solidFill>
                  <a:srgbClr val="1F1F1F"/>
                </a:solidFill>
                <a:effectLst/>
                <a:latin typeface="Google Sans"/>
              </a:endParaRPr>
            </a:p>
            <a:p>
              <a:pPr algn="l">
                <a:buFont typeface="Arial" panose="020B0604020202020204" pitchFamily="34" charset="0"/>
                <a:buChar char="•"/>
              </a:pPr>
              <a:r>
                <a:rPr lang="en-US" sz="1400" b="1" i="0" dirty="0">
                  <a:solidFill>
                    <a:srgbClr val="1F1F1F"/>
                  </a:solidFill>
                  <a:effectLst/>
                  <a:latin typeface="Google Sans"/>
                </a:rPr>
                <a:t>Cost Savings:</a:t>
              </a:r>
              <a:r>
                <a:rPr lang="en-US" sz="1400" b="0" i="0" dirty="0">
                  <a:solidFill>
                    <a:srgbClr val="1F1F1F"/>
                  </a:solidFill>
                  <a:effectLst/>
                  <a:latin typeface="Google Sans"/>
                </a:rPr>
                <a:t> By using AI to analyze sensor data (using IoT) from public infrastructure and predict potential maintenance needs, the city of Helsinki has </a:t>
              </a:r>
              <a:r>
                <a:rPr lang="en-US" sz="1400" b="1" i="0" dirty="0">
                  <a:solidFill>
                    <a:srgbClr val="1F1F1F"/>
                  </a:solidFill>
                  <a:effectLst/>
                  <a:latin typeface="Google Sans"/>
                </a:rPr>
                <a:t>reduced maintenance costs by 20%</a:t>
              </a:r>
              <a:r>
                <a:rPr lang="en-US" sz="1400" b="0" i="0" dirty="0">
                  <a:solidFill>
                    <a:srgbClr val="1F1F1F"/>
                  </a:solidFill>
                  <a:effectLst/>
                  <a:latin typeface="Google Sans"/>
                </a:rPr>
                <a:t>.</a:t>
              </a:r>
            </a:p>
            <a:p>
              <a:pPr algn="l">
                <a:buFont typeface="Arial" panose="020B0604020202020204" pitchFamily="34" charset="0"/>
                <a:buChar char="•"/>
              </a:pPr>
              <a:r>
                <a:rPr lang="en-US" sz="1400" b="1" i="0" dirty="0">
                  <a:solidFill>
                    <a:srgbClr val="1F1F1F"/>
                  </a:solidFill>
                  <a:effectLst/>
                  <a:latin typeface="Google Sans"/>
                </a:rPr>
                <a:t>Efficiency Gains:</a:t>
              </a:r>
              <a:r>
                <a:rPr lang="en-US" sz="1400" b="0" i="0" dirty="0">
                  <a:solidFill>
                    <a:srgbClr val="1F1F1F"/>
                  </a:solidFill>
                  <a:effectLst/>
                  <a:latin typeface="Google Sans"/>
                </a:rPr>
                <a:t> Predictive maintenance allows the city to </a:t>
              </a:r>
              <a:r>
                <a:rPr lang="en-US" sz="1400" b="1" i="0" dirty="0">
                  <a:solidFill>
                    <a:srgbClr val="1F1F1F"/>
                  </a:solidFill>
                  <a:effectLst/>
                  <a:latin typeface="Google Sans"/>
                </a:rPr>
                <a:t>schedule repairs proactively</a:t>
              </a:r>
              <a:r>
                <a:rPr lang="en-US" sz="1400" b="0" i="0" dirty="0">
                  <a:solidFill>
                    <a:srgbClr val="1F1F1F"/>
                  </a:solidFill>
                  <a:effectLst/>
                  <a:latin typeface="Google Sans"/>
                </a:rPr>
                <a:t>, minimizing downtime and disruptions for residents.</a:t>
              </a:r>
            </a:p>
            <a:p>
              <a:pPr algn="l">
                <a:buFont typeface="Arial" panose="020B0604020202020204" pitchFamily="34" charset="0"/>
                <a:buChar char="•"/>
              </a:pPr>
              <a:r>
                <a:rPr lang="en-US" sz="1400" b="1" i="0" dirty="0">
                  <a:solidFill>
                    <a:srgbClr val="1F1F1F"/>
                  </a:solidFill>
                  <a:effectLst/>
                  <a:latin typeface="Google Sans"/>
                </a:rPr>
                <a:t>Other Benefits:</a:t>
              </a:r>
              <a:r>
                <a:rPr lang="en-US" sz="1400" b="0" i="0" dirty="0">
                  <a:solidFill>
                    <a:srgbClr val="1F1F1F"/>
                  </a:solidFill>
                  <a:effectLst/>
                  <a:latin typeface="Google Sans"/>
                </a:rPr>
                <a:t> This approach also extends the lifespan of infrastructure assets, leading to </a:t>
              </a:r>
              <a:r>
                <a:rPr lang="en-US" sz="1400" b="1" i="0" dirty="0">
                  <a:solidFill>
                    <a:srgbClr val="1F1F1F"/>
                  </a:solidFill>
                  <a:effectLst/>
                  <a:latin typeface="Google Sans"/>
                </a:rPr>
                <a:t>long-term cost savings</a:t>
              </a:r>
              <a:r>
                <a:rPr lang="en-US" sz="1400" b="0" i="0" dirty="0">
                  <a:solidFill>
                    <a:srgbClr val="1F1F1F"/>
                  </a:solidFill>
                  <a:effectLst/>
                  <a:latin typeface="Google Sans"/>
                </a:rPr>
                <a:t> and improved resource allocation.</a:t>
              </a:r>
            </a:p>
          </p:txBody>
        </p:sp>
        <p:pic>
          <p:nvPicPr>
            <p:cNvPr id="8" name="Picture 7">
              <a:extLst>
                <a:ext uri="{FF2B5EF4-FFF2-40B4-BE49-F238E27FC236}">
                  <a16:creationId xmlns:a16="http://schemas.microsoft.com/office/drawing/2014/main" id="{3FEA9301-E15D-4826-91E6-02C1B2B24E8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35305" y="463661"/>
              <a:ext cx="596997" cy="596997"/>
            </a:xfrm>
            <a:prstGeom prst="rect">
              <a:avLst/>
            </a:prstGeom>
          </p:spPr>
        </p:pic>
      </p:grpSp>
      <p:grpSp>
        <p:nvGrpSpPr>
          <p:cNvPr id="24" name="Group 23">
            <a:extLst>
              <a:ext uri="{FF2B5EF4-FFF2-40B4-BE49-F238E27FC236}">
                <a16:creationId xmlns:a16="http://schemas.microsoft.com/office/drawing/2014/main" id="{B492FD61-35D4-431B-AE6F-BF663D685DF6}"/>
              </a:ext>
            </a:extLst>
          </p:cNvPr>
          <p:cNvGrpSpPr/>
          <p:nvPr/>
        </p:nvGrpSpPr>
        <p:grpSpPr>
          <a:xfrm>
            <a:off x="5314674" y="5167936"/>
            <a:ext cx="6759675" cy="1639240"/>
            <a:chOff x="6266267" y="4539413"/>
            <a:chExt cx="5706862" cy="1898626"/>
          </a:xfrm>
        </p:grpSpPr>
        <p:sp>
          <p:nvSpPr>
            <p:cNvPr id="15" name="TextBox 14">
              <a:extLst>
                <a:ext uri="{FF2B5EF4-FFF2-40B4-BE49-F238E27FC236}">
                  <a16:creationId xmlns:a16="http://schemas.microsoft.com/office/drawing/2014/main" id="{D9A87F38-E5A8-4CDF-B92A-522E7E2C221B}"/>
                </a:ext>
              </a:extLst>
            </p:cNvPr>
            <p:cNvSpPr txBox="1"/>
            <p:nvPr/>
          </p:nvSpPr>
          <p:spPr>
            <a:xfrm>
              <a:off x="6745688" y="4833889"/>
              <a:ext cx="5227441" cy="1604150"/>
            </a:xfrm>
            <a:prstGeom prst="rect">
              <a:avLst/>
            </a:prstGeom>
            <a:solidFill>
              <a:schemeClr val="bg1">
                <a:lumMod val="85000"/>
              </a:schemeClr>
            </a:solidFill>
            <a:effectLst>
              <a:outerShdw blurRad="50800" dist="38100" dir="2700000" algn="tl" rotWithShape="0">
                <a:prstClr val="black">
                  <a:alpha val="40000"/>
                </a:prstClr>
              </a:outerShdw>
            </a:effectLst>
          </p:spPr>
          <p:txBody>
            <a:bodyPr wrap="square" rtlCol="0">
              <a:spAutoFit/>
            </a:bodyPr>
            <a:lstStyle/>
            <a:p>
              <a:pPr algn="l"/>
              <a:r>
                <a:rPr lang="en-US" sz="1400" b="1" i="0" dirty="0">
                  <a:solidFill>
                    <a:srgbClr val="1F1F1F"/>
                  </a:solidFill>
                  <a:effectLst/>
                  <a:latin typeface="Google Sans"/>
                </a:rPr>
                <a:t>5. State of Texas' AI-powered fraud detection system:</a:t>
              </a:r>
              <a:endParaRPr lang="en-US" sz="1400" b="0" i="0" dirty="0">
                <a:solidFill>
                  <a:srgbClr val="1F1F1F"/>
                </a:solidFill>
                <a:effectLst/>
                <a:latin typeface="Google Sans"/>
              </a:endParaRPr>
            </a:p>
            <a:p>
              <a:pPr algn="l">
                <a:buFont typeface="Arial" panose="020B0604020202020204" pitchFamily="34" charset="0"/>
                <a:buChar char="•"/>
              </a:pPr>
              <a:r>
                <a:rPr lang="en-US" sz="1400" b="1" i="0" dirty="0">
                  <a:solidFill>
                    <a:srgbClr val="1F1F1F"/>
                  </a:solidFill>
                  <a:effectLst/>
                  <a:latin typeface="Google Sans"/>
                </a:rPr>
                <a:t>Cost Savings:</a:t>
              </a:r>
              <a:r>
                <a:rPr lang="en-US" sz="1400" b="0" i="0" dirty="0">
                  <a:solidFill>
                    <a:srgbClr val="1F1F1F"/>
                  </a:solidFill>
                  <a:effectLst/>
                  <a:latin typeface="Google Sans"/>
                </a:rPr>
                <a:t> The system has identified and prevented </a:t>
              </a:r>
              <a:r>
                <a:rPr lang="en-US" sz="1400" b="1" i="0" dirty="0">
                  <a:solidFill>
                    <a:srgbClr val="1F1F1F"/>
                  </a:solidFill>
                  <a:effectLst/>
                  <a:latin typeface="Google Sans"/>
                </a:rPr>
                <a:t>millions of dollars in fraudulent activity</a:t>
              </a:r>
              <a:r>
                <a:rPr lang="en-US" sz="1400" b="0" i="0" dirty="0">
                  <a:solidFill>
                    <a:srgbClr val="1F1F1F"/>
                  </a:solidFill>
                  <a:effectLst/>
                  <a:latin typeface="Google Sans"/>
                </a:rPr>
                <a:t> related to public procurement contracts.</a:t>
              </a:r>
            </a:p>
            <a:p>
              <a:pPr algn="l">
                <a:buFont typeface="Arial" panose="020B0604020202020204" pitchFamily="34" charset="0"/>
                <a:buChar char="•"/>
              </a:pPr>
              <a:r>
                <a:rPr lang="en-US" sz="1400" b="1" i="0" dirty="0">
                  <a:solidFill>
                    <a:srgbClr val="1F1F1F"/>
                  </a:solidFill>
                  <a:effectLst/>
                  <a:latin typeface="Google Sans"/>
                </a:rPr>
                <a:t>Other Benefits:</a:t>
              </a:r>
              <a:r>
                <a:rPr lang="en-US" sz="1400" b="0" i="0" dirty="0">
                  <a:solidFill>
                    <a:srgbClr val="1F1F1F"/>
                  </a:solidFill>
                  <a:effectLst/>
                  <a:latin typeface="Google Sans"/>
                </a:rPr>
                <a:t> By deterring fraudulent attempts, the system promotes </a:t>
              </a:r>
              <a:r>
                <a:rPr lang="en-US" sz="1400" b="1" i="0" dirty="0">
                  <a:solidFill>
                    <a:srgbClr val="1F1F1F"/>
                  </a:solidFill>
                  <a:effectLst/>
                  <a:latin typeface="Google Sans"/>
                </a:rPr>
                <a:t>integrity and trust</a:t>
              </a:r>
              <a:r>
                <a:rPr lang="en-US" sz="1400" b="0" i="0" dirty="0">
                  <a:solidFill>
                    <a:srgbClr val="1F1F1F"/>
                  </a:solidFill>
                  <a:effectLst/>
                  <a:latin typeface="Google Sans"/>
                </a:rPr>
                <a:t> in the public procurement process, fostering responsible spending of public funds.</a:t>
              </a:r>
            </a:p>
          </p:txBody>
        </p:sp>
        <p:pic>
          <p:nvPicPr>
            <p:cNvPr id="17" name="Picture 16" descr="Logo, icon&#10;&#10;Description automatically generated">
              <a:extLst>
                <a:ext uri="{FF2B5EF4-FFF2-40B4-BE49-F238E27FC236}">
                  <a16:creationId xmlns:a16="http://schemas.microsoft.com/office/drawing/2014/main" id="{25B392A5-860F-4014-967B-873C42174C4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66267" y="4539413"/>
              <a:ext cx="567797" cy="712805"/>
            </a:xfrm>
            <a:prstGeom prst="rect">
              <a:avLst/>
            </a:prstGeom>
          </p:spPr>
        </p:pic>
      </p:grpSp>
      <p:grpSp>
        <p:nvGrpSpPr>
          <p:cNvPr id="4" name="Group 3">
            <a:extLst>
              <a:ext uri="{FF2B5EF4-FFF2-40B4-BE49-F238E27FC236}">
                <a16:creationId xmlns:a16="http://schemas.microsoft.com/office/drawing/2014/main" id="{60ED8538-7CBA-4B48-8532-498BFD9C02BA}"/>
              </a:ext>
            </a:extLst>
          </p:cNvPr>
          <p:cNvGrpSpPr/>
          <p:nvPr/>
        </p:nvGrpSpPr>
        <p:grpSpPr>
          <a:xfrm>
            <a:off x="83366" y="787884"/>
            <a:ext cx="5144719" cy="2870367"/>
            <a:chOff x="535957" y="843363"/>
            <a:chExt cx="4680663" cy="2424895"/>
          </a:xfrm>
        </p:grpSpPr>
        <p:sp>
          <p:nvSpPr>
            <p:cNvPr id="5" name="TextBox 4">
              <a:extLst>
                <a:ext uri="{FF2B5EF4-FFF2-40B4-BE49-F238E27FC236}">
                  <a16:creationId xmlns:a16="http://schemas.microsoft.com/office/drawing/2014/main" id="{E9A63A45-7219-423F-A77F-0B90AB7EA78E}"/>
                </a:ext>
              </a:extLst>
            </p:cNvPr>
            <p:cNvSpPr txBox="1"/>
            <p:nvPr/>
          </p:nvSpPr>
          <p:spPr>
            <a:xfrm>
              <a:off x="958147" y="1006166"/>
              <a:ext cx="4258473" cy="2262092"/>
            </a:xfrm>
            <a:prstGeom prst="rect">
              <a:avLst/>
            </a:prstGeom>
            <a:solidFill>
              <a:schemeClr val="bg1">
                <a:lumMod val="85000"/>
              </a:schemeClr>
            </a:solidFill>
            <a:effectLst>
              <a:outerShdw blurRad="50800" dist="38100" dir="2700000" algn="tl" rotWithShape="0">
                <a:prstClr val="black">
                  <a:alpha val="40000"/>
                </a:prstClr>
              </a:outerShdw>
            </a:effectLst>
          </p:spPr>
          <p:txBody>
            <a:bodyPr wrap="square" rtlCol="0">
              <a:spAutoFit/>
            </a:bodyPr>
            <a:lstStyle/>
            <a:p>
              <a:r>
                <a:rPr lang="en-US" sz="1400" b="1" i="0" dirty="0">
                  <a:solidFill>
                    <a:srgbClr val="1F1F1F"/>
                  </a:solidFill>
                  <a:effectLst/>
                  <a:latin typeface="Google Sans"/>
                </a:rPr>
                <a:t>1. Singapore's e-GP platform (GeBIZ):</a:t>
              </a:r>
              <a:endParaRPr lang="en-US" sz="1400" b="0" i="0" dirty="0">
                <a:solidFill>
                  <a:srgbClr val="1F1F1F"/>
                </a:solidFill>
                <a:effectLst/>
                <a:latin typeface="Google Sans"/>
              </a:endParaRPr>
            </a:p>
            <a:p>
              <a:pPr algn="l">
                <a:buFont typeface="Arial" panose="020B0604020202020204" pitchFamily="34" charset="0"/>
                <a:buChar char="•"/>
              </a:pPr>
              <a:r>
                <a:rPr lang="en-US" sz="1400" b="1" i="0" dirty="0">
                  <a:solidFill>
                    <a:srgbClr val="1F1F1F"/>
                  </a:solidFill>
                  <a:effectLst/>
                  <a:latin typeface="Google Sans"/>
                </a:rPr>
                <a:t>Cost Savings:</a:t>
              </a:r>
              <a:r>
                <a:rPr lang="en-US" sz="1400" b="0" i="0" dirty="0">
                  <a:solidFill>
                    <a:srgbClr val="1F1F1F"/>
                  </a:solidFill>
                  <a:effectLst/>
                  <a:latin typeface="Google Sans"/>
                </a:rPr>
                <a:t> By implementing AI-powered spend analysis and supplier risk assessment, Singapore's GeBIZ platform has achieved </a:t>
              </a:r>
              <a:r>
                <a:rPr lang="en-US" sz="1400" b="1" i="0" dirty="0">
                  <a:solidFill>
                    <a:srgbClr val="1F1F1F"/>
                  </a:solidFill>
                  <a:effectLst/>
                  <a:latin typeface="Google Sans"/>
                </a:rPr>
                <a:t>cost savings of over 10%</a:t>
              </a:r>
              <a:r>
                <a:rPr lang="en-US" sz="1400" b="0" i="0" dirty="0">
                  <a:solidFill>
                    <a:srgbClr val="1F1F1F"/>
                  </a:solidFill>
                  <a:effectLst/>
                  <a:latin typeface="Google Sans"/>
                </a:rPr>
                <a:t> in public procurement.</a:t>
              </a:r>
            </a:p>
            <a:p>
              <a:pPr algn="l">
                <a:buFont typeface="Arial" panose="020B0604020202020204" pitchFamily="34" charset="0"/>
                <a:buChar char="•"/>
              </a:pPr>
              <a:r>
                <a:rPr lang="en-US" sz="1400" b="1" i="0" dirty="0">
                  <a:solidFill>
                    <a:srgbClr val="1F1F1F"/>
                  </a:solidFill>
                  <a:effectLst/>
                  <a:latin typeface="Google Sans"/>
                </a:rPr>
                <a:t>Efficiency Gains:</a:t>
              </a:r>
              <a:r>
                <a:rPr lang="en-US" sz="1400" b="0" i="0" dirty="0">
                  <a:solidFill>
                    <a:srgbClr val="1F1F1F"/>
                  </a:solidFill>
                  <a:effectLst/>
                  <a:latin typeface="Google Sans"/>
                </a:rPr>
                <a:t> Automating tasks like contract review and supplier pre-qualification has </a:t>
              </a:r>
              <a:r>
                <a:rPr lang="en-US" sz="1400" b="1" i="0" dirty="0">
                  <a:solidFill>
                    <a:srgbClr val="1F1F1F"/>
                  </a:solidFill>
                  <a:effectLst/>
                  <a:latin typeface="Google Sans"/>
                </a:rPr>
                <a:t>reduced processing time by 50%</a:t>
              </a:r>
              <a:r>
                <a:rPr lang="en-US" sz="1400" b="0" i="0" dirty="0">
                  <a:solidFill>
                    <a:srgbClr val="1F1F1F"/>
                  </a:solidFill>
                  <a:effectLst/>
                  <a:latin typeface="Google Sans"/>
                </a:rPr>
                <a:t>, freeing up procurement staff for more strategic activities.</a:t>
              </a:r>
            </a:p>
            <a:p>
              <a:pPr algn="l">
                <a:buFont typeface="Arial" panose="020B0604020202020204" pitchFamily="34" charset="0"/>
                <a:buChar char="•"/>
              </a:pPr>
              <a:r>
                <a:rPr lang="en-US" sz="1400" b="1" i="0" dirty="0">
                  <a:solidFill>
                    <a:srgbClr val="1F1F1F"/>
                  </a:solidFill>
                  <a:effectLst/>
                  <a:latin typeface="Google Sans"/>
                </a:rPr>
                <a:t>Other Benefits:</a:t>
              </a:r>
              <a:r>
                <a:rPr lang="en-US" sz="1400" b="0" i="0" dirty="0">
                  <a:solidFill>
                    <a:srgbClr val="1F1F1F"/>
                  </a:solidFill>
                  <a:effectLst/>
                  <a:latin typeface="Google Sans"/>
                </a:rPr>
                <a:t> GeBIZ's AI capabilities have also improved </a:t>
              </a:r>
              <a:r>
                <a:rPr lang="en-US" sz="1400" b="1" i="0" dirty="0">
                  <a:solidFill>
                    <a:srgbClr val="1F1F1F"/>
                  </a:solidFill>
                  <a:effectLst/>
                  <a:latin typeface="Google Sans"/>
                </a:rPr>
                <a:t>transparency and fairness</a:t>
              </a:r>
              <a:r>
                <a:rPr lang="en-US" sz="1400" b="0" i="0" dirty="0">
                  <a:solidFill>
                    <a:srgbClr val="1F1F1F"/>
                  </a:solidFill>
                  <a:effectLst/>
                  <a:latin typeface="Google Sans"/>
                </a:rPr>
                <a:t> in the procurement process by ensuring consistent evaluation criteria and minimizing human bias.</a:t>
              </a:r>
            </a:p>
          </p:txBody>
        </p:sp>
        <p:pic>
          <p:nvPicPr>
            <p:cNvPr id="21" name="Graphic 20">
              <a:extLst>
                <a:ext uri="{FF2B5EF4-FFF2-40B4-BE49-F238E27FC236}">
                  <a16:creationId xmlns:a16="http://schemas.microsoft.com/office/drawing/2014/main" id="{906ED839-2257-42E4-AE76-BBB8EA12562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5957" y="843363"/>
              <a:ext cx="573918" cy="573918"/>
            </a:xfrm>
            <a:prstGeom prst="rect">
              <a:avLst/>
            </a:prstGeom>
          </p:spPr>
        </p:pic>
      </p:grpSp>
      <p:grpSp>
        <p:nvGrpSpPr>
          <p:cNvPr id="16" name="Group 15">
            <a:extLst>
              <a:ext uri="{FF2B5EF4-FFF2-40B4-BE49-F238E27FC236}">
                <a16:creationId xmlns:a16="http://schemas.microsoft.com/office/drawing/2014/main" id="{82DDCD62-EDD6-4F1C-8333-274C7D3AA55E}"/>
              </a:ext>
            </a:extLst>
          </p:cNvPr>
          <p:cNvGrpSpPr/>
          <p:nvPr/>
        </p:nvGrpSpPr>
        <p:grpSpPr>
          <a:xfrm>
            <a:off x="117650" y="3658251"/>
            <a:ext cx="5117134" cy="3085813"/>
            <a:chOff x="600082" y="3874865"/>
            <a:chExt cx="4648912" cy="1557331"/>
          </a:xfrm>
        </p:grpSpPr>
        <p:sp>
          <p:nvSpPr>
            <p:cNvPr id="10" name="TextBox 9">
              <a:extLst>
                <a:ext uri="{FF2B5EF4-FFF2-40B4-BE49-F238E27FC236}">
                  <a16:creationId xmlns:a16="http://schemas.microsoft.com/office/drawing/2014/main" id="{899A2EB5-A777-44D1-A432-7E5998A429FF}"/>
                </a:ext>
              </a:extLst>
            </p:cNvPr>
            <p:cNvSpPr txBox="1"/>
            <p:nvPr/>
          </p:nvSpPr>
          <p:spPr>
            <a:xfrm>
              <a:off x="990521" y="3972122"/>
              <a:ext cx="4258473" cy="1460074"/>
            </a:xfrm>
            <a:prstGeom prst="rect">
              <a:avLst/>
            </a:prstGeom>
            <a:solidFill>
              <a:schemeClr val="bg1">
                <a:lumMod val="85000"/>
              </a:schemeClr>
            </a:solidFill>
            <a:effectLst>
              <a:outerShdw blurRad="50800" dist="38100" dir="2700000" algn="tl" rotWithShape="0">
                <a:prstClr val="black">
                  <a:alpha val="40000"/>
                </a:prstClr>
              </a:outerShdw>
            </a:effectLst>
          </p:spPr>
          <p:txBody>
            <a:bodyPr wrap="square" rtlCol="0">
              <a:spAutoFit/>
            </a:bodyPr>
            <a:lstStyle/>
            <a:p>
              <a:pPr algn="l"/>
              <a:r>
                <a:rPr lang="en-US" sz="1400" b="1" dirty="0"/>
                <a:t>  </a:t>
              </a:r>
              <a:r>
                <a:rPr lang="en-US" sz="1400" b="1" i="0" dirty="0">
                  <a:solidFill>
                    <a:srgbClr val="1F1F1F"/>
                  </a:solidFill>
                  <a:effectLst/>
                  <a:latin typeface="Google Sans"/>
                </a:rPr>
                <a:t>2. Los Angeles County's AI-powered contract management system:</a:t>
              </a:r>
              <a:endParaRPr lang="en-US" sz="1400" b="0" i="0" dirty="0">
                <a:solidFill>
                  <a:srgbClr val="1F1F1F"/>
                </a:solidFill>
                <a:effectLst/>
                <a:latin typeface="Google Sans"/>
              </a:endParaRPr>
            </a:p>
            <a:p>
              <a:pPr algn="l">
                <a:buFont typeface="Arial" panose="020B0604020202020204" pitchFamily="34" charset="0"/>
                <a:buChar char="•"/>
              </a:pPr>
              <a:r>
                <a:rPr lang="en-US" sz="1400" b="1" i="0" dirty="0">
                  <a:solidFill>
                    <a:srgbClr val="1F1F1F"/>
                  </a:solidFill>
                  <a:effectLst/>
                  <a:latin typeface="Google Sans"/>
                </a:rPr>
                <a:t>Cost Savings:</a:t>
              </a:r>
              <a:r>
                <a:rPr lang="en-US" sz="1400" b="0" i="0" dirty="0">
                  <a:solidFill>
                    <a:srgbClr val="1F1F1F"/>
                  </a:solidFill>
                  <a:effectLst/>
                  <a:latin typeface="Google Sans"/>
                </a:rPr>
                <a:t> The system, which utilizes AI for automated contract analysis and risk identification, has helped Los Angeles County </a:t>
              </a:r>
              <a:r>
                <a:rPr lang="en-US" sz="1400" b="1" i="0" dirty="0">
                  <a:solidFill>
                    <a:srgbClr val="1F1F1F"/>
                  </a:solidFill>
                  <a:effectLst/>
                  <a:latin typeface="Google Sans"/>
                </a:rPr>
                <a:t>avoid millions of dollars in potential losses</a:t>
              </a:r>
              <a:r>
                <a:rPr lang="en-US" sz="1400" b="0" i="0" dirty="0">
                  <a:solidFill>
                    <a:srgbClr val="1F1F1F"/>
                  </a:solidFill>
                  <a:effectLst/>
                  <a:latin typeface="Google Sans"/>
                </a:rPr>
                <a:t> due to missed deadlines or contract violations.</a:t>
              </a:r>
            </a:p>
            <a:p>
              <a:pPr algn="l">
                <a:buFont typeface="Arial" panose="020B0604020202020204" pitchFamily="34" charset="0"/>
                <a:buChar char="•"/>
              </a:pPr>
              <a:r>
                <a:rPr lang="en-US" sz="1400" b="1" i="0" dirty="0">
                  <a:solidFill>
                    <a:srgbClr val="1F1F1F"/>
                  </a:solidFill>
                  <a:effectLst/>
                  <a:latin typeface="Google Sans"/>
                </a:rPr>
                <a:t>Efficiency Gains:</a:t>
              </a:r>
              <a:r>
                <a:rPr lang="en-US" sz="1400" b="0" i="0" dirty="0">
                  <a:solidFill>
                    <a:srgbClr val="1F1F1F"/>
                  </a:solidFill>
                  <a:effectLst/>
                  <a:latin typeface="Google Sans"/>
                </a:rPr>
                <a:t> Automating contract review tasks has saved the county </a:t>
              </a:r>
              <a:r>
                <a:rPr lang="en-US" sz="1400" b="1" i="0" dirty="0">
                  <a:solidFill>
                    <a:srgbClr val="1F1F1F"/>
                  </a:solidFill>
                  <a:effectLst/>
                  <a:latin typeface="Google Sans"/>
                </a:rPr>
                <a:t>over 100,000 staff hours</a:t>
              </a:r>
              <a:r>
                <a:rPr lang="en-US" sz="1400" b="0" i="0" dirty="0">
                  <a:solidFill>
                    <a:srgbClr val="1F1F1F"/>
                  </a:solidFill>
                  <a:effectLst/>
                  <a:latin typeface="Google Sans"/>
                </a:rPr>
                <a:t> annually, allowing them to focus on more complex contract negotiations and management tasks.</a:t>
              </a:r>
            </a:p>
            <a:p>
              <a:pPr algn="l">
                <a:buFont typeface="Arial" panose="020B0604020202020204" pitchFamily="34" charset="0"/>
                <a:buChar char="•"/>
              </a:pPr>
              <a:r>
                <a:rPr lang="en-US" sz="1400" b="1" i="0" dirty="0">
                  <a:solidFill>
                    <a:srgbClr val="1F1F1F"/>
                  </a:solidFill>
                  <a:effectLst/>
                  <a:latin typeface="Google Sans"/>
                </a:rPr>
                <a:t>Other Benefits:</a:t>
              </a:r>
              <a:r>
                <a:rPr lang="en-US" sz="1400" b="0" i="0" dirty="0">
                  <a:solidFill>
                    <a:srgbClr val="1F1F1F"/>
                  </a:solidFill>
                  <a:effectLst/>
                  <a:latin typeface="Google Sans"/>
                </a:rPr>
                <a:t> The system has also improved </a:t>
              </a:r>
              <a:r>
                <a:rPr lang="en-US" sz="1400" b="1" i="0" dirty="0">
                  <a:solidFill>
                    <a:srgbClr val="1F1F1F"/>
                  </a:solidFill>
                  <a:effectLst/>
                  <a:latin typeface="Google Sans"/>
                </a:rPr>
                <a:t>compliance and risk mitigation</a:t>
              </a:r>
              <a:r>
                <a:rPr lang="en-US" sz="1400" b="0" i="0" dirty="0">
                  <a:solidFill>
                    <a:srgbClr val="1F1F1F"/>
                  </a:solidFill>
                  <a:effectLst/>
                  <a:latin typeface="Google Sans"/>
                </a:rPr>
                <a:t> by ensuring all contractual obligations are clearly identified and monitored.</a:t>
              </a:r>
            </a:p>
          </p:txBody>
        </p:sp>
        <p:pic>
          <p:nvPicPr>
            <p:cNvPr id="23" name="Picture 22" descr="Icon&#10;&#10;Description automatically generated">
              <a:extLst>
                <a:ext uri="{FF2B5EF4-FFF2-40B4-BE49-F238E27FC236}">
                  <a16:creationId xmlns:a16="http://schemas.microsoft.com/office/drawing/2014/main" id="{3B902970-3EE3-46E3-A03D-0B8DADA53A5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00082" y="3874865"/>
              <a:ext cx="505675" cy="342851"/>
            </a:xfrm>
            <a:prstGeom prst="rect">
              <a:avLst/>
            </a:prstGeom>
          </p:spPr>
        </p:pic>
      </p:grpSp>
      <p:grpSp>
        <p:nvGrpSpPr>
          <p:cNvPr id="25" name="Group 24">
            <a:extLst>
              <a:ext uri="{FF2B5EF4-FFF2-40B4-BE49-F238E27FC236}">
                <a16:creationId xmlns:a16="http://schemas.microsoft.com/office/drawing/2014/main" id="{842A12F9-9B29-460E-A046-5ABB55163E05}"/>
              </a:ext>
            </a:extLst>
          </p:cNvPr>
          <p:cNvGrpSpPr/>
          <p:nvPr/>
        </p:nvGrpSpPr>
        <p:grpSpPr>
          <a:xfrm>
            <a:off x="5420223" y="2770831"/>
            <a:ext cx="6654127" cy="2475793"/>
            <a:chOff x="6007987" y="2280361"/>
            <a:chExt cx="5794846" cy="2284194"/>
          </a:xfrm>
        </p:grpSpPr>
        <p:sp>
          <p:nvSpPr>
            <p:cNvPr id="14" name="TextBox 13">
              <a:extLst>
                <a:ext uri="{FF2B5EF4-FFF2-40B4-BE49-F238E27FC236}">
                  <a16:creationId xmlns:a16="http://schemas.microsoft.com/office/drawing/2014/main" id="{803A080A-4002-49C4-BF56-24F3DCE2493B}"/>
                </a:ext>
              </a:extLst>
            </p:cNvPr>
            <p:cNvSpPr txBox="1"/>
            <p:nvPr/>
          </p:nvSpPr>
          <p:spPr>
            <a:xfrm>
              <a:off x="6411361" y="2491661"/>
              <a:ext cx="5391472" cy="2072894"/>
            </a:xfrm>
            <a:prstGeom prst="rect">
              <a:avLst/>
            </a:prstGeom>
            <a:solidFill>
              <a:schemeClr val="bg1">
                <a:lumMod val="85000"/>
              </a:schemeClr>
            </a:solidFill>
            <a:effectLst>
              <a:outerShdw blurRad="50800" dist="38100" dir="2700000" algn="tl" rotWithShape="0">
                <a:prstClr val="black">
                  <a:alpha val="40000"/>
                </a:prstClr>
              </a:outerShdw>
            </a:effectLst>
          </p:spPr>
          <p:txBody>
            <a:bodyPr wrap="square" rtlCol="0">
              <a:spAutoFit/>
            </a:bodyPr>
            <a:lstStyle/>
            <a:p>
              <a:pPr algn="l"/>
              <a:r>
                <a:rPr lang="en-US" sz="1400" b="1" dirty="0"/>
                <a:t>  </a:t>
              </a:r>
              <a:r>
                <a:rPr lang="en-US" sz="1400" b="1" i="0" dirty="0">
                  <a:solidFill>
                    <a:srgbClr val="1F1F1F"/>
                  </a:solidFill>
                  <a:effectLst/>
                  <a:latin typeface="Google Sans"/>
                </a:rPr>
                <a:t>4. Dutch Ministry of Infrastructure and Water Management:</a:t>
              </a:r>
              <a:endParaRPr lang="en-US" sz="1400" b="0" i="0" dirty="0">
                <a:solidFill>
                  <a:srgbClr val="1F1F1F"/>
                </a:solidFill>
                <a:effectLst/>
                <a:latin typeface="Google Sans"/>
              </a:endParaRPr>
            </a:p>
            <a:p>
              <a:pPr algn="l">
                <a:buFont typeface="Arial" panose="020B0604020202020204" pitchFamily="34" charset="0"/>
                <a:buChar char="•"/>
              </a:pPr>
              <a:r>
                <a:rPr lang="en-US" sz="1400" b="1" i="0" dirty="0">
                  <a:solidFill>
                    <a:srgbClr val="1F1F1F"/>
                  </a:solidFill>
                  <a:effectLst/>
                  <a:latin typeface="Google Sans"/>
                </a:rPr>
                <a:t>Cost Savings:</a:t>
              </a:r>
              <a:r>
                <a:rPr lang="en-US" sz="1400" b="0" i="0" dirty="0">
                  <a:solidFill>
                    <a:srgbClr val="1F1F1F"/>
                  </a:solidFill>
                  <a:effectLst/>
                  <a:latin typeface="Google Sans"/>
                </a:rPr>
                <a:t> The ministry implemented an AI-powered platform for sourcing construction materials, which resulted in </a:t>
              </a:r>
              <a:r>
                <a:rPr lang="en-US" sz="1400" b="1" i="0" dirty="0">
                  <a:solidFill>
                    <a:srgbClr val="1F1F1F"/>
                  </a:solidFill>
                  <a:effectLst/>
                  <a:latin typeface="Google Sans"/>
                </a:rPr>
                <a:t>cost reductions of up to 15%</a:t>
              </a:r>
              <a:r>
                <a:rPr lang="en-US" sz="1400" b="0" i="0" dirty="0">
                  <a:solidFill>
                    <a:srgbClr val="1F1F1F"/>
                  </a:solidFill>
                  <a:effectLst/>
                  <a:latin typeface="Google Sans"/>
                </a:rPr>
                <a:t> on specific projects.</a:t>
              </a:r>
            </a:p>
            <a:p>
              <a:pPr algn="l">
                <a:buFont typeface="Arial" panose="020B0604020202020204" pitchFamily="34" charset="0"/>
                <a:buChar char="•"/>
              </a:pPr>
              <a:r>
                <a:rPr lang="en-US" sz="1400" b="1" i="0" dirty="0">
                  <a:solidFill>
                    <a:srgbClr val="1F1F1F"/>
                  </a:solidFill>
                  <a:effectLst/>
                  <a:latin typeface="Google Sans"/>
                </a:rPr>
                <a:t>Efficiency Gains:</a:t>
              </a:r>
              <a:r>
                <a:rPr lang="en-US" sz="1400" b="0" i="0" dirty="0">
                  <a:solidFill>
                    <a:srgbClr val="1F1F1F"/>
                  </a:solidFill>
                  <a:effectLst/>
                  <a:latin typeface="Google Sans"/>
                </a:rPr>
                <a:t> The platform automates vendor selection and negotiation processes, </a:t>
              </a:r>
              <a:r>
                <a:rPr lang="en-US" sz="1400" b="1" i="0" dirty="0">
                  <a:solidFill>
                    <a:srgbClr val="1F1F1F"/>
                  </a:solidFill>
                  <a:effectLst/>
                  <a:latin typeface="Google Sans"/>
                </a:rPr>
                <a:t>streamlining procurement workflows</a:t>
              </a:r>
              <a:r>
                <a:rPr lang="en-US" sz="1400" b="0" i="0" dirty="0">
                  <a:solidFill>
                    <a:srgbClr val="1F1F1F"/>
                  </a:solidFill>
                  <a:effectLst/>
                  <a:latin typeface="Google Sans"/>
                </a:rPr>
                <a:t> and reducing administrative burdens.</a:t>
              </a:r>
            </a:p>
            <a:p>
              <a:pPr algn="l">
                <a:buFont typeface="Arial" panose="020B0604020202020204" pitchFamily="34" charset="0"/>
                <a:buChar char="•"/>
              </a:pPr>
              <a:r>
                <a:rPr lang="en-US" sz="1400" b="1" i="0" dirty="0">
                  <a:solidFill>
                    <a:srgbClr val="1F1F1F"/>
                  </a:solidFill>
                  <a:effectLst/>
                  <a:latin typeface="Google Sans"/>
                </a:rPr>
                <a:t>Other Benefits:</a:t>
              </a:r>
              <a:r>
                <a:rPr lang="en-US" sz="1400" b="0" i="0" dirty="0">
                  <a:solidFill>
                    <a:srgbClr val="1F1F1F"/>
                  </a:solidFill>
                  <a:effectLst/>
                  <a:latin typeface="Google Sans"/>
                </a:rPr>
                <a:t> Using AI has also improved </a:t>
              </a:r>
              <a:r>
                <a:rPr lang="en-US" sz="1400" b="1" i="0" dirty="0">
                  <a:solidFill>
                    <a:srgbClr val="1F1F1F"/>
                  </a:solidFill>
                  <a:effectLst/>
                  <a:latin typeface="Google Sans"/>
                </a:rPr>
                <a:t>transparency and competition</a:t>
              </a:r>
              <a:r>
                <a:rPr lang="en-US" sz="1400" b="0" i="0" dirty="0">
                  <a:solidFill>
                    <a:srgbClr val="1F1F1F"/>
                  </a:solidFill>
                  <a:effectLst/>
                  <a:latin typeface="Google Sans"/>
                </a:rPr>
                <a:t> in the procurement process by providing fair and open access to bid opportunities for all qualified vendors.</a:t>
              </a:r>
            </a:p>
          </p:txBody>
        </p:sp>
        <p:pic>
          <p:nvPicPr>
            <p:cNvPr id="2050" name="Picture 2" descr="Bank, building, college, government, institution, museum, office icon - Download on Iconfinder">
              <a:extLst>
                <a:ext uri="{FF2B5EF4-FFF2-40B4-BE49-F238E27FC236}">
                  <a16:creationId xmlns:a16="http://schemas.microsoft.com/office/drawing/2014/main" id="{69414246-627A-4F48-9F7D-E5811BB37AC0}"/>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007987" y="2280361"/>
              <a:ext cx="567797" cy="567797"/>
            </a:xfrm>
            <a:prstGeom prst="rect">
              <a:avLst/>
            </a:prstGeom>
            <a:noFill/>
            <a:extLst>
              <a:ext uri="{909E8E84-426E-40DD-AFC4-6F175D3DCCD1}">
                <a14:hiddenFill xmlns:a14="http://schemas.microsoft.com/office/drawing/2010/main">
                  <a:solidFill>
                    <a:srgbClr val="FFFFFF"/>
                  </a:solidFill>
                </a14:hiddenFill>
              </a:ext>
            </a:extLst>
          </p:spPr>
        </p:pic>
      </p:grpSp>
      <p:pic>
        <p:nvPicPr>
          <p:cNvPr id="20" name="Picture 19">
            <a:extLst>
              <a:ext uri="{FF2B5EF4-FFF2-40B4-BE49-F238E27FC236}">
                <a16:creationId xmlns:a16="http://schemas.microsoft.com/office/drawing/2014/main" id="{29D124CF-3FB0-46FD-835B-94CBDBAAC64F}"/>
              </a:ext>
            </a:extLst>
          </p:cNvPr>
          <p:cNvPicPr>
            <a:picLocks noChangeAspect="1"/>
          </p:cNvPicPr>
          <p:nvPr/>
        </p:nvPicPr>
        <p:blipFill>
          <a:blip r:embed="rId9"/>
          <a:stretch>
            <a:fillRect/>
          </a:stretch>
        </p:blipFill>
        <p:spPr>
          <a:xfrm rot="1268210">
            <a:off x="10735057" y="214997"/>
            <a:ext cx="1180464" cy="1101179"/>
          </a:xfrm>
          <a:prstGeom prst="rect">
            <a:avLst/>
          </a:prstGeom>
        </p:spPr>
      </p:pic>
    </p:spTree>
    <p:extLst>
      <p:ext uri="{BB962C8B-B14F-4D97-AF65-F5344CB8AC3E}">
        <p14:creationId xmlns:p14="http://schemas.microsoft.com/office/powerpoint/2010/main" val="8663397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933607-4151-3D41-8596-B35577F9A4B6}"/>
              </a:ext>
            </a:extLst>
          </p:cNvPr>
          <p:cNvSpPr>
            <a:spLocks noGrp="1"/>
          </p:cNvSpPr>
          <p:nvPr>
            <p:ph type="title"/>
          </p:nvPr>
        </p:nvSpPr>
        <p:spPr>
          <a:xfrm>
            <a:off x="572421" y="251052"/>
            <a:ext cx="10407100" cy="221392"/>
          </a:xfrm>
        </p:spPr>
        <p:txBody>
          <a:bodyPr>
            <a:normAutofit fontScale="90000"/>
          </a:bodyPr>
          <a:lstStyle/>
          <a:p>
            <a:r>
              <a:rPr lang="en-US" dirty="0"/>
              <a:t>Role of Human Expertise</a:t>
            </a:r>
          </a:p>
        </p:txBody>
      </p:sp>
      <p:sp>
        <p:nvSpPr>
          <p:cNvPr id="4" name="Slide Number Placeholder 4">
            <a:extLst>
              <a:ext uri="{FF2B5EF4-FFF2-40B4-BE49-F238E27FC236}">
                <a16:creationId xmlns:a16="http://schemas.microsoft.com/office/drawing/2014/main" id="{FDCA843E-D8AA-654E-9E88-2E7B48979208}"/>
              </a:ext>
            </a:extLst>
          </p:cNvPr>
          <p:cNvSpPr>
            <a:spLocks noGrp="1"/>
          </p:cNvSpPr>
          <p:nvPr>
            <p:ph type="sldNum" sz="quarter" idx="12"/>
          </p:nvPr>
        </p:nvSpPr>
        <p:spPr>
          <a:xfrm>
            <a:off x="11201384" y="6170822"/>
            <a:ext cx="670560" cy="502920"/>
          </a:xfrm>
        </p:spPr>
        <p:txBody>
          <a:bodyPr/>
          <a:lstStyle/>
          <a:p>
            <a:fld id="{FB032D4C-783E-9048-BD15-3316B99177A1}" type="slidenum">
              <a:rPr lang="en-US" smtClean="0"/>
              <a:t>11</a:t>
            </a:fld>
            <a:endParaRPr lang="en-US" dirty="0"/>
          </a:p>
        </p:txBody>
      </p:sp>
      <p:sp>
        <p:nvSpPr>
          <p:cNvPr id="6" name="Title 1">
            <a:extLst>
              <a:ext uri="{FF2B5EF4-FFF2-40B4-BE49-F238E27FC236}">
                <a16:creationId xmlns:a16="http://schemas.microsoft.com/office/drawing/2014/main" id="{B738BDDB-06BA-A65A-D7C3-C5CC1308DBF7}"/>
              </a:ext>
            </a:extLst>
          </p:cNvPr>
          <p:cNvSpPr txBox="1">
            <a:spLocks/>
          </p:cNvSpPr>
          <p:nvPr/>
        </p:nvSpPr>
        <p:spPr>
          <a:xfrm>
            <a:off x="724821" y="680485"/>
            <a:ext cx="10254700" cy="372138"/>
          </a:xfrm>
          <a:prstGeom prst="rect">
            <a:avLst/>
          </a:prstGeom>
        </p:spPr>
        <p:txBody>
          <a:bodyPr vert="horz" lIns="91440" tIns="45720" rIns="91440" bIns="45720" rtlCol="0" anchor="ctr">
            <a:normAutofit fontScale="55000" lnSpcReduction="20000"/>
          </a:bodyPr>
          <a:lstStyle>
            <a:lvl1pPr algn="ctr" defTabSz="914400" rtl="0" eaLnBrk="1" latinLnBrk="0" hangingPunct="1">
              <a:lnSpc>
                <a:spcPct val="90000"/>
              </a:lnSpc>
              <a:spcBef>
                <a:spcPct val="0"/>
              </a:spcBef>
              <a:buNone/>
              <a:defRPr sz="4400" kern="1200">
                <a:solidFill>
                  <a:schemeClr val="bg1"/>
                </a:solidFill>
                <a:latin typeface="Arial Nova" panose="020B0504020202020204" pitchFamily="34" charset="0"/>
                <a:ea typeface="+mj-ea"/>
                <a:cs typeface="+mj-cs"/>
              </a:defRPr>
            </a:lvl1pPr>
          </a:lstStyle>
          <a:p>
            <a:endParaRPr lang="en-US" dirty="0"/>
          </a:p>
        </p:txBody>
      </p:sp>
      <p:sp>
        <p:nvSpPr>
          <p:cNvPr id="7" name="Rectangle 6">
            <a:extLst>
              <a:ext uri="{FF2B5EF4-FFF2-40B4-BE49-F238E27FC236}">
                <a16:creationId xmlns:a16="http://schemas.microsoft.com/office/drawing/2014/main" id="{C7F33499-EF4A-2BF5-27FD-B00665A86EA0}"/>
              </a:ext>
            </a:extLst>
          </p:cNvPr>
          <p:cNvSpPr/>
          <p:nvPr/>
        </p:nvSpPr>
        <p:spPr>
          <a:xfrm>
            <a:off x="9245732" y="6291477"/>
            <a:ext cx="2119491" cy="261610"/>
          </a:xfrm>
          <a:prstGeom prst="rect">
            <a:avLst/>
          </a:prstGeom>
        </p:spPr>
        <p:txBody>
          <a:bodyPr wrap="none">
            <a:spAutoFit/>
          </a:bodyPr>
          <a:lstStyle/>
          <a:p>
            <a:r>
              <a:rPr lang="en-US" sz="1100" dirty="0"/>
              <a:t>Dr. Rajesh Kumar Shakya, 2024</a:t>
            </a:r>
          </a:p>
        </p:txBody>
      </p:sp>
      <p:sp>
        <p:nvSpPr>
          <p:cNvPr id="3" name="Rectangle 1">
            <a:extLst>
              <a:ext uri="{FF2B5EF4-FFF2-40B4-BE49-F238E27FC236}">
                <a16:creationId xmlns:a16="http://schemas.microsoft.com/office/drawing/2014/main" id="{1254DDFF-95F1-5E7C-8B42-AD029AAFB0F4}"/>
              </a:ext>
            </a:extLst>
          </p:cNvPr>
          <p:cNvSpPr>
            <a:spLocks noChangeArrowheads="1"/>
          </p:cNvSpPr>
          <p:nvPr/>
        </p:nvSpPr>
        <p:spPr bwMode="auto">
          <a:xfrm>
            <a:off x="390435" y="1379322"/>
            <a:ext cx="5705566" cy="30902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a:p>
            <a:pPr marR="0" lvl="0" indent="341313" algn="l" defTabSz="914400" rtl="0" eaLnBrk="0" fontAlgn="base" latinLnBrk="0" hangingPunct="0">
              <a:lnSpc>
                <a:spcPct val="100000"/>
              </a:lnSpc>
              <a:spcBef>
                <a:spcPct val="0"/>
              </a:spcBef>
              <a:spcAft>
                <a:spcPct val="0"/>
              </a:spcAft>
              <a:buClrTx/>
              <a:buSzTx/>
              <a:buFontTx/>
              <a:buChar char="•"/>
              <a:tabLst/>
            </a:pPr>
            <a:r>
              <a:rPr kumimoji="0" lang="en-US" altLang="en-US" sz="2800" b="0" i="0" u="none" strike="noStrike" cap="none" normalizeH="0" baseline="0" dirty="0">
                <a:ln>
                  <a:noFill/>
                </a:ln>
                <a:solidFill>
                  <a:schemeClr val="tx1"/>
                </a:solidFill>
                <a:effectLst/>
                <a:latin typeface="Arial" panose="020B0604020202020204" pitchFamily="34" charset="0"/>
              </a:rPr>
              <a:t>Technology is a tool, not a replacement for human judgment </a:t>
            </a:r>
          </a:p>
          <a:p>
            <a:pPr marL="341313" marR="0" lvl="0" indent="-341313" algn="l" defTabSz="914400" rtl="0" eaLnBrk="0" fontAlgn="base" latinLnBrk="0" hangingPunct="0">
              <a:lnSpc>
                <a:spcPct val="150000"/>
              </a:lnSpc>
              <a:spcBef>
                <a:spcPct val="0"/>
              </a:spcBef>
              <a:spcAft>
                <a:spcPct val="0"/>
              </a:spcAft>
              <a:buClrTx/>
              <a:buSzTx/>
              <a:buFontTx/>
              <a:buChar char="•"/>
              <a:tabLst/>
            </a:pPr>
            <a:r>
              <a:rPr kumimoji="0" lang="en-US" altLang="en-US" sz="2800" b="0" i="0" u="none" strike="noStrike" cap="none" normalizeH="0" baseline="0" dirty="0">
                <a:ln>
                  <a:noFill/>
                </a:ln>
                <a:solidFill>
                  <a:schemeClr val="tx1"/>
                </a:solidFill>
                <a:effectLst/>
                <a:latin typeface="Arial" panose="020B0604020202020204" pitchFamily="34" charset="0"/>
              </a:rPr>
              <a:t>A strong team of procurement professionals is essential to leverage technology effectively </a:t>
            </a:r>
          </a:p>
        </p:txBody>
      </p:sp>
      <p:pic>
        <p:nvPicPr>
          <p:cNvPr id="12" name="Picture 11" descr="A pile of papers and papers&#10;&#10;Description automatically generated">
            <a:extLst>
              <a:ext uri="{FF2B5EF4-FFF2-40B4-BE49-F238E27FC236}">
                <a16:creationId xmlns:a16="http://schemas.microsoft.com/office/drawing/2014/main" id="{76019247-12B3-6286-509F-95F7B1440E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14028" y="1379322"/>
            <a:ext cx="4274457" cy="4274457"/>
          </a:xfrm>
          <a:prstGeom prst="rect">
            <a:avLst/>
          </a:prstGeom>
        </p:spPr>
      </p:pic>
    </p:spTree>
    <p:extLst>
      <p:ext uri="{BB962C8B-B14F-4D97-AF65-F5344CB8AC3E}">
        <p14:creationId xmlns:p14="http://schemas.microsoft.com/office/powerpoint/2010/main" val="8740518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E295FC-D70D-FF24-70BA-270C9A483F2C}"/>
              </a:ext>
            </a:extLst>
          </p:cNvPr>
          <p:cNvSpPr>
            <a:spLocks noGrp="1"/>
          </p:cNvSpPr>
          <p:nvPr>
            <p:ph type="title"/>
          </p:nvPr>
        </p:nvSpPr>
        <p:spPr>
          <a:xfrm>
            <a:off x="838200" y="218547"/>
            <a:ext cx="10515600" cy="566207"/>
          </a:xfrm>
        </p:spPr>
        <p:txBody>
          <a:bodyPr>
            <a:noAutofit/>
          </a:bodyPr>
          <a:lstStyle/>
          <a:p>
            <a:r>
              <a:rPr lang="en-US" sz="3200" dirty="0"/>
              <a:t>Key Conclusions and Considerations</a:t>
            </a:r>
            <a:endParaRPr lang="en-NP" sz="3200" dirty="0"/>
          </a:p>
        </p:txBody>
      </p:sp>
      <p:sp>
        <p:nvSpPr>
          <p:cNvPr id="5" name="Slide Number Placeholder 4">
            <a:extLst>
              <a:ext uri="{FF2B5EF4-FFF2-40B4-BE49-F238E27FC236}">
                <a16:creationId xmlns:a16="http://schemas.microsoft.com/office/drawing/2014/main" id="{6B2A2C3B-45F9-5246-8B06-E9403989143B}"/>
              </a:ext>
            </a:extLst>
          </p:cNvPr>
          <p:cNvSpPr>
            <a:spLocks noGrp="1"/>
          </p:cNvSpPr>
          <p:nvPr>
            <p:ph type="sldNum" sz="quarter" idx="12"/>
          </p:nvPr>
        </p:nvSpPr>
        <p:spPr/>
        <p:txBody>
          <a:bodyPr/>
          <a:lstStyle/>
          <a:p>
            <a:pPr>
              <a:defRPr/>
            </a:pPr>
            <a:fld id="{DFA7E266-624D-3948-B0D3-C88BDB39DFEA}" type="slidenum">
              <a:rPr lang="en-US" altLang="x-none" smtClean="0"/>
              <a:pPr>
                <a:defRPr/>
              </a:pPr>
              <a:t>12</a:t>
            </a:fld>
            <a:endParaRPr lang="en-US" altLang="x-none"/>
          </a:p>
        </p:txBody>
      </p:sp>
      <p:sp>
        <p:nvSpPr>
          <p:cNvPr id="6" name="Content Placeholder 5">
            <a:extLst>
              <a:ext uri="{FF2B5EF4-FFF2-40B4-BE49-F238E27FC236}">
                <a16:creationId xmlns:a16="http://schemas.microsoft.com/office/drawing/2014/main" id="{AE489AFB-F1D9-A737-E950-524D98A0542D}"/>
              </a:ext>
            </a:extLst>
          </p:cNvPr>
          <p:cNvSpPr>
            <a:spLocks noGrp="1"/>
          </p:cNvSpPr>
          <p:nvPr>
            <p:ph idx="1"/>
          </p:nvPr>
        </p:nvSpPr>
        <p:spPr/>
        <p:txBody>
          <a:bodyPr>
            <a:normAutofit fontScale="92500" lnSpcReduction="10000"/>
          </a:bodyPr>
          <a:lstStyle/>
          <a:p>
            <a:pPr algn="l">
              <a:lnSpc>
                <a:spcPct val="120000"/>
              </a:lnSpc>
              <a:buFont typeface="+mj-lt"/>
              <a:buAutoNum type="arabicPeriod"/>
            </a:pPr>
            <a:r>
              <a:rPr lang="en-US" sz="1600" b="1" i="0" dirty="0">
                <a:effectLst/>
                <a:highlight>
                  <a:srgbClr val="FFFFFF"/>
                </a:highlight>
                <a:latin typeface="Open Sans" panose="020B0606030504020204" pitchFamily="34" charset="0"/>
              </a:rPr>
              <a:t>Enhanced Governance in Public Procurement</a:t>
            </a:r>
            <a:endParaRPr lang="en-US" sz="1600" b="0" i="0" dirty="0">
              <a:effectLst/>
              <a:highlight>
                <a:srgbClr val="FFFFFF"/>
              </a:highlight>
              <a:latin typeface="Open Sans" panose="020B0606030504020204" pitchFamily="34" charset="0"/>
            </a:endParaRPr>
          </a:p>
          <a:p>
            <a:pPr marL="742950" lvl="1" indent="-285750" algn="l">
              <a:lnSpc>
                <a:spcPct val="120000"/>
              </a:lnSpc>
              <a:buFont typeface="+mj-lt"/>
              <a:buAutoNum type="arabicPeriod"/>
            </a:pPr>
            <a:r>
              <a:rPr lang="en-US" sz="1400" b="1" i="0" dirty="0">
                <a:effectLst/>
                <a:highlight>
                  <a:srgbClr val="FFFFFF"/>
                </a:highlight>
                <a:latin typeface="Open Sans" panose="020B0606030504020204" pitchFamily="34" charset="0"/>
              </a:rPr>
              <a:t>Conclusion</a:t>
            </a:r>
            <a:r>
              <a:rPr lang="en-US" sz="1400" b="0" i="0" dirty="0">
                <a:effectLst/>
                <a:highlight>
                  <a:srgbClr val="FFFFFF"/>
                </a:highlight>
                <a:latin typeface="Open Sans" panose="020B0606030504020204" pitchFamily="34" charset="0"/>
              </a:rPr>
              <a:t>: Real-time data access and management facilitates enhanced governance in public procurement.</a:t>
            </a:r>
          </a:p>
          <a:p>
            <a:pPr marL="742950" lvl="1" indent="-285750" algn="l">
              <a:lnSpc>
                <a:spcPct val="120000"/>
              </a:lnSpc>
              <a:buFont typeface="+mj-lt"/>
              <a:buAutoNum type="arabicPeriod"/>
            </a:pPr>
            <a:r>
              <a:rPr lang="en-US" sz="1400" b="1" i="0" dirty="0">
                <a:effectLst/>
                <a:highlight>
                  <a:srgbClr val="FFFFFF"/>
                </a:highlight>
                <a:latin typeface="Open Sans" panose="020B0606030504020204" pitchFamily="34" charset="0"/>
              </a:rPr>
              <a:t>Consideration</a:t>
            </a:r>
            <a:r>
              <a:rPr lang="en-US" sz="1400" b="0" i="0" dirty="0">
                <a:effectLst/>
                <a:highlight>
                  <a:srgbClr val="FFFFFF"/>
                </a:highlight>
                <a:latin typeface="Open Sans" panose="020B0606030504020204" pitchFamily="34" charset="0"/>
              </a:rPr>
              <a:t>: Implement a robust and secured data-driven e-GP system leveraging cutting-edge technologies.</a:t>
            </a:r>
          </a:p>
          <a:p>
            <a:pPr algn="l">
              <a:lnSpc>
                <a:spcPct val="120000"/>
              </a:lnSpc>
              <a:buFont typeface="+mj-lt"/>
              <a:buAutoNum type="arabicPeriod"/>
            </a:pPr>
            <a:r>
              <a:rPr lang="en-US" sz="1600" b="1" i="0" dirty="0">
                <a:effectLst/>
                <a:highlight>
                  <a:srgbClr val="FFFFFF"/>
                </a:highlight>
                <a:latin typeface="Open Sans" panose="020B0606030504020204" pitchFamily="34" charset="0"/>
              </a:rPr>
              <a:t>Increased Efficiency and Cost Savings</a:t>
            </a:r>
            <a:endParaRPr lang="en-US" sz="1600" b="0" i="0" dirty="0">
              <a:effectLst/>
              <a:highlight>
                <a:srgbClr val="FFFFFF"/>
              </a:highlight>
              <a:latin typeface="Open Sans" panose="020B0606030504020204" pitchFamily="34" charset="0"/>
            </a:endParaRPr>
          </a:p>
          <a:p>
            <a:pPr marL="742950" lvl="1" indent="-285750" algn="l">
              <a:lnSpc>
                <a:spcPct val="120000"/>
              </a:lnSpc>
              <a:buFont typeface="+mj-lt"/>
              <a:buAutoNum type="arabicPeriod"/>
            </a:pPr>
            <a:r>
              <a:rPr lang="en-US" sz="1400" b="1" i="0" dirty="0">
                <a:effectLst/>
                <a:highlight>
                  <a:srgbClr val="FFFFFF"/>
                </a:highlight>
                <a:latin typeface="Open Sans" panose="020B0606030504020204" pitchFamily="34" charset="0"/>
              </a:rPr>
              <a:t>Conclusion</a:t>
            </a:r>
            <a:r>
              <a:rPr lang="en-US" sz="1400" b="0" i="0" dirty="0">
                <a:effectLst/>
                <a:highlight>
                  <a:srgbClr val="FFFFFF"/>
                </a:highlight>
                <a:latin typeface="Open Sans" panose="020B0606030504020204" pitchFamily="34" charset="0"/>
              </a:rPr>
              <a:t>: Automation reduces time and resources, leading to cost savings.</a:t>
            </a:r>
          </a:p>
          <a:p>
            <a:pPr marL="742950" lvl="1" indent="-285750" algn="l">
              <a:lnSpc>
                <a:spcPct val="120000"/>
              </a:lnSpc>
              <a:buFont typeface="+mj-lt"/>
              <a:buAutoNum type="arabicPeriod"/>
            </a:pPr>
            <a:r>
              <a:rPr lang="en-US" sz="1400" b="1" i="0" dirty="0">
                <a:effectLst/>
                <a:highlight>
                  <a:srgbClr val="FFFFFF"/>
                </a:highlight>
                <a:latin typeface="Open Sans" panose="020B0606030504020204" pitchFamily="34" charset="0"/>
              </a:rPr>
              <a:t>Consideration</a:t>
            </a:r>
            <a:r>
              <a:rPr lang="en-US" sz="1400" b="0" i="0" dirty="0">
                <a:effectLst/>
                <a:highlight>
                  <a:srgbClr val="FFFFFF"/>
                </a:highlight>
                <a:latin typeface="Open Sans" panose="020B0606030504020204" pitchFamily="34" charset="0"/>
              </a:rPr>
              <a:t>: Plan for initial setup costs and staff training.</a:t>
            </a:r>
          </a:p>
          <a:p>
            <a:pPr algn="l">
              <a:lnSpc>
                <a:spcPct val="120000"/>
              </a:lnSpc>
              <a:buFont typeface="+mj-lt"/>
              <a:buAutoNum type="arabicPeriod"/>
            </a:pPr>
            <a:r>
              <a:rPr lang="en-US" sz="1600" b="1" i="0" dirty="0">
                <a:effectLst/>
                <a:highlight>
                  <a:srgbClr val="FFFFFF"/>
                </a:highlight>
                <a:latin typeface="Open Sans" panose="020B0606030504020204" pitchFamily="34" charset="0"/>
              </a:rPr>
              <a:t>Improved Decision-Making</a:t>
            </a:r>
            <a:endParaRPr lang="en-US" sz="1600" b="0" i="0" dirty="0">
              <a:effectLst/>
              <a:highlight>
                <a:srgbClr val="FFFFFF"/>
              </a:highlight>
              <a:latin typeface="Open Sans" panose="020B0606030504020204" pitchFamily="34" charset="0"/>
            </a:endParaRPr>
          </a:p>
          <a:p>
            <a:pPr marL="742950" lvl="1" indent="-285750" algn="l">
              <a:lnSpc>
                <a:spcPct val="120000"/>
              </a:lnSpc>
              <a:buFont typeface="+mj-lt"/>
              <a:buAutoNum type="arabicPeriod"/>
            </a:pPr>
            <a:r>
              <a:rPr lang="en-US" sz="1400" b="1" i="0" dirty="0">
                <a:effectLst/>
                <a:highlight>
                  <a:srgbClr val="FFFFFF"/>
                </a:highlight>
                <a:latin typeface="Open Sans" panose="020B0606030504020204" pitchFamily="34" charset="0"/>
              </a:rPr>
              <a:t>Conclusion</a:t>
            </a:r>
            <a:r>
              <a:rPr lang="en-US" sz="1400" b="0" i="0" dirty="0">
                <a:effectLst/>
                <a:highlight>
                  <a:srgbClr val="FFFFFF"/>
                </a:highlight>
                <a:latin typeface="Open Sans" panose="020B0606030504020204" pitchFamily="34" charset="0"/>
              </a:rPr>
              <a:t>: AI and analytics provide insights for informed decisions and risk identification.</a:t>
            </a:r>
          </a:p>
          <a:p>
            <a:pPr marL="742950" lvl="1" indent="-285750" algn="l">
              <a:lnSpc>
                <a:spcPct val="120000"/>
              </a:lnSpc>
              <a:buFont typeface="+mj-lt"/>
              <a:buAutoNum type="arabicPeriod"/>
            </a:pPr>
            <a:r>
              <a:rPr lang="en-US" sz="1400" b="1" i="0" dirty="0">
                <a:effectLst/>
                <a:highlight>
                  <a:srgbClr val="FFFFFF"/>
                </a:highlight>
                <a:latin typeface="Open Sans" panose="020B0606030504020204" pitchFamily="34" charset="0"/>
              </a:rPr>
              <a:t>Consideration</a:t>
            </a:r>
            <a:r>
              <a:rPr lang="en-US" sz="1400" b="0" i="0" dirty="0">
                <a:effectLst/>
                <a:highlight>
                  <a:srgbClr val="FFFFFF"/>
                </a:highlight>
                <a:latin typeface="Open Sans" panose="020B0606030504020204" pitchFamily="34" charset="0"/>
              </a:rPr>
              <a:t>: Ensure accurate data collection for effective AI use.</a:t>
            </a:r>
          </a:p>
          <a:p>
            <a:pPr algn="l">
              <a:lnSpc>
                <a:spcPct val="120000"/>
              </a:lnSpc>
              <a:buFont typeface="+mj-lt"/>
              <a:buAutoNum type="arabicPeriod"/>
            </a:pPr>
            <a:r>
              <a:rPr lang="en-US" sz="1600" b="1" i="0" dirty="0">
                <a:effectLst/>
                <a:highlight>
                  <a:srgbClr val="FFFFFF"/>
                </a:highlight>
                <a:latin typeface="Open Sans" panose="020B0606030504020204" pitchFamily="34" charset="0"/>
              </a:rPr>
              <a:t>Enhanced Compliance and Standardization</a:t>
            </a:r>
            <a:endParaRPr lang="en-US" sz="1600" b="0" i="0" dirty="0">
              <a:effectLst/>
              <a:highlight>
                <a:srgbClr val="FFFFFF"/>
              </a:highlight>
              <a:latin typeface="Open Sans" panose="020B0606030504020204" pitchFamily="34" charset="0"/>
            </a:endParaRPr>
          </a:p>
          <a:p>
            <a:pPr marL="742950" lvl="1" indent="-285750" algn="l">
              <a:lnSpc>
                <a:spcPct val="120000"/>
              </a:lnSpc>
              <a:buFont typeface="+mj-lt"/>
              <a:buAutoNum type="arabicPeriod"/>
            </a:pPr>
            <a:r>
              <a:rPr lang="en-US" sz="1400" b="1" i="0" dirty="0">
                <a:effectLst/>
                <a:highlight>
                  <a:srgbClr val="FFFFFF"/>
                </a:highlight>
                <a:latin typeface="Open Sans" panose="020B0606030504020204" pitchFamily="34" charset="0"/>
              </a:rPr>
              <a:t>Conclusion</a:t>
            </a:r>
            <a:r>
              <a:rPr lang="en-US" sz="1400" b="0" i="0" dirty="0">
                <a:effectLst/>
                <a:highlight>
                  <a:srgbClr val="FFFFFF"/>
                </a:highlight>
                <a:latin typeface="Open Sans" panose="020B0606030504020204" pitchFamily="34" charset="0"/>
              </a:rPr>
              <a:t>: Digital systems ensure compliance with regulations and standardized practices.</a:t>
            </a:r>
          </a:p>
          <a:p>
            <a:pPr marL="742950" lvl="1" indent="-285750" algn="l">
              <a:lnSpc>
                <a:spcPct val="120000"/>
              </a:lnSpc>
              <a:buFont typeface="+mj-lt"/>
              <a:buAutoNum type="arabicPeriod"/>
            </a:pPr>
            <a:r>
              <a:rPr lang="en-US" sz="1400" b="1" i="0" dirty="0">
                <a:effectLst/>
                <a:highlight>
                  <a:srgbClr val="FFFFFF"/>
                </a:highlight>
                <a:latin typeface="Open Sans" panose="020B0606030504020204" pitchFamily="34" charset="0"/>
              </a:rPr>
              <a:t>Consideration</a:t>
            </a:r>
            <a:r>
              <a:rPr lang="en-US" sz="1400" b="0" i="0" dirty="0">
                <a:effectLst/>
                <a:highlight>
                  <a:srgbClr val="FFFFFF"/>
                </a:highlight>
                <a:latin typeface="Open Sans" panose="020B0606030504020204" pitchFamily="34" charset="0"/>
              </a:rPr>
              <a:t>: Regular updates and monitoring are necessary for ongoing compliance.</a:t>
            </a:r>
          </a:p>
          <a:p>
            <a:pPr algn="l">
              <a:lnSpc>
                <a:spcPct val="120000"/>
              </a:lnSpc>
              <a:buFont typeface="+mj-lt"/>
              <a:buAutoNum type="arabicPeriod"/>
            </a:pPr>
            <a:r>
              <a:rPr lang="en-US" sz="1600" b="1" i="0" dirty="0">
                <a:effectLst/>
                <a:highlight>
                  <a:srgbClr val="FFFFFF"/>
                </a:highlight>
                <a:latin typeface="Open Sans" panose="020B0606030504020204" pitchFamily="34" charset="0"/>
              </a:rPr>
              <a:t>Greater Accessibility and Participation</a:t>
            </a:r>
            <a:endParaRPr lang="en-US" sz="1600" b="0" i="0" dirty="0">
              <a:effectLst/>
              <a:highlight>
                <a:srgbClr val="FFFFFF"/>
              </a:highlight>
              <a:latin typeface="Open Sans" panose="020B0606030504020204" pitchFamily="34" charset="0"/>
            </a:endParaRPr>
          </a:p>
          <a:p>
            <a:pPr marL="742950" lvl="1" indent="-285750" algn="l">
              <a:lnSpc>
                <a:spcPct val="120000"/>
              </a:lnSpc>
              <a:buFont typeface="+mj-lt"/>
              <a:buAutoNum type="arabicPeriod"/>
            </a:pPr>
            <a:r>
              <a:rPr lang="en-US" sz="1400" b="1" i="0" dirty="0">
                <a:effectLst/>
                <a:highlight>
                  <a:srgbClr val="FFFFFF"/>
                </a:highlight>
                <a:latin typeface="Open Sans" panose="020B0606030504020204" pitchFamily="34" charset="0"/>
              </a:rPr>
              <a:t>Conclusion</a:t>
            </a:r>
            <a:r>
              <a:rPr lang="en-US" sz="1400" b="0" i="0" dirty="0">
                <a:effectLst/>
                <a:highlight>
                  <a:srgbClr val="FFFFFF"/>
                </a:highlight>
                <a:latin typeface="Open Sans" panose="020B0606030504020204" pitchFamily="34" charset="0"/>
              </a:rPr>
              <a:t>: e-GP systems increase supplier participation, promoting competition.</a:t>
            </a:r>
          </a:p>
          <a:p>
            <a:pPr marL="742950" lvl="1" indent="-285750" algn="l">
              <a:lnSpc>
                <a:spcPct val="120000"/>
              </a:lnSpc>
              <a:buFont typeface="+mj-lt"/>
              <a:buAutoNum type="arabicPeriod"/>
            </a:pPr>
            <a:r>
              <a:rPr lang="en-US" sz="1400" b="1" i="0" dirty="0">
                <a:effectLst/>
                <a:highlight>
                  <a:srgbClr val="FFFFFF"/>
                </a:highlight>
                <a:latin typeface="Open Sans" panose="020B0606030504020204" pitchFamily="34" charset="0"/>
              </a:rPr>
              <a:t>Consideration</a:t>
            </a:r>
            <a:r>
              <a:rPr lang="en-US" sz="1400" b="0" i="0" dirty="0">
                <a:effectLst/>
                <a:highlight>
                  <a:srgbClr val="FFFFFF"/>
                </a:highlight>
                <a:latin typeface="Open Sans" panose="020B0606030504020204" pitchFamily="34" charset="0"/>
              </a:rPr>
              <a:t>: Ensure platforms are user-friendly and provide support for suppliers.</a:t>
            </a:r>
          </a:p>
        </p:txBody>
      </p:sp>
    </p:spTree>
    <p:extLst>
      <p:ext uri="{BB962C8B-B14F-4D97-AF65-F5344CB8AC3E}">
        <p14:creationId xmlns:p14="http://schemas.microsoft.com/office/powerpoint/2010/main" val="15272077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91751D-BFC9-7FCD-A88F-4518C7B91E17}"/>
              </a:ext>
            </a:extLst>
          </p:cNvPr>
          <p:cNvSpPr>
            <a:spLocks noGrp="1"/>
          </p:cNvSpPr>
          <p:nvPr>
            <p:ph type="title"/>
          </p:nvPr>
        </p:nvSpPr>
        <p:spPr/>
        <p:txBody>
          <a:bodyPr>
            <a:noAutofit/>
          </a:bodyPr>
          <a:lstStyle/>
          <a:p>
            <a:r>
              <a:rPr lang="en-US" sz="3600" dirty="0"/>
              <a:t>Thank you</a:t>
            </a:r>
            <a:endParaRPr lang="en-NP" sz="3600" dirty="0"/>
          </a:p>
        </p:txBody>
      </p:sp>
      <p:sp>
        <p:nvSpPr>
          <p:cNvPr id="3" name="Content Placeholder 2">
            <a:extLst>
              <a:ext uri="{FF2B5EF4-FFF2-40B4-BE49-F238E27FC236}">
                <a16:creationId xmlns:a16="http://schemas.microsoft.com/office/drawing/2014/main" id="{91B4D9FA-BD16-8944-99F4-5E9FF2E304E4}"/>
              </a:ext>
            </a:extLst>
          </p:cNvPr>
          <p:cNvSpPr>
            <a:spLocks noGrp="1"/>
          </p:cNvSpPr>
          <p:nvPr>
            <p:ph idx="1"/>
          </p:nvPr>
        </p:nvSpPr>
        <p:spPr>
          <a:xfrm>
            <a:off x="676835" y="2587082"/>
            <a:ext cx="10838329" cy="3622331"/>
          </a:xfrm>
        </p:spPr>
        <p:txBody>
          <a:bodyPr>
            <a:normAutofit/>
          </a:bodyPr>
          <a:lstStyle/>
          <a:p>
            <a:pPr marL="0" indent="0" algn="ctr">
              <a:buNone/>
            </a:pPr>
            <a:r>
              <a:rPr lang="en-US" sz="4000" b="0" i="0" u="none" strike="noStrike" dirty="0">
                <a:effectLst/>
                <a:latin typeface="Arial Nova Light" panose="020B0304020202020204" pitchFamily="34" charset="0"/>
              </a:rPr>
              <a:t>Q&amp;A</a:t>
            </a:r>
            <a:endParaRPr lang="en-NP" sz="4000" dirty="0">
              <a:latin typeface="Arial Nova Light" panose="020B0304020202020204" pitchFamily="34" charset="0"/>
            </a:endParaRPr>
          </a:p>
        </p:txBody>
      </p:sp>
    </p:spTree>
    <p:extLst>
      <p:ext uri="{BB962C8B-B14F-4D97-AF65-F5344CB8AC3E}">
        <p14:creationId xmlns:p14="http://schemas.microsoft.com/office/powerpoint/2010/main" val="4066411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933607-4151-3D41-8596-B35577F9A4B6}"/>
              </a:ext>
            </a:extLst>
          </p:cNvPr>
          <p:cNvSpPr>
            <a:spLocks noGrp="1"/>
          </p:cNvSpPr>
          <p:nvPr>
            <p:ph type="title"/>
          </p:nvPr>
        </p:nvSpPr>
        <p:spPr>
          <a:xfrm>
            <a:off x="702860" y="240141"/>
            <a:ext cx="10407100" cy="290774"/>
          </a:xfrm>
        </p:spPr>
        <p:txBody>
          <a:bodyPr>
            <a:normAutofit fontScale="90000"/>
          </a:bodyPr>
          <a:lstStyle/>
          <a:p>
            <a:r>
              <a:rPr lang="en-US" dirty="0"/>
              <a:t>Scale of Public Procurement</a:t>
            </a:r>
          </a:p>
        </p:txBody>
      </p:sp>
      <p:sp>
        <p:nvSpPr>
          <p:cNvPr id="4" name="Slide Number Placeholder 4">
            <a:extLst>
              <a:ext uri="{FF2B5EF4-FFF2-40B4-BE49-F238E27FC236}">
                <a16:creationId xmlns:a16="http://schemas.microsoft.com/office/drawing/2014/main" id="{FDCA843E-D8AA-654E-9E88-2E7B48979208}"/>
              </a:ext>
            </a:extLst>
          </p:cNvPr>
          <p:cNvSpPr>
            <a:spLocks noGrp="1"/>
          </p:cNvSpPr>
          <p:nvPr>
            <p:ph type="sldNum" sz="quarter" idx="12"/>
          </p:nvPr>
        </p:nvSpPr>
        <p:spPr>
          <a:xfrm>
            <a:off x="11201384" y="6170822"/>
            <a:ext cx="670560" cy="502920"/>
          </a:xfrm>
        </p:spPr>
        <p:txBody>
          <a:bodyPr/>
          <a:lstStyle/>
          <a:p>
            <a:fld id="{FB032D4C-783E-9048-BD15-3316B99177A1}" type="slidenum">
              <a:rPr lang="en-US" smtClean="0"/>
              <a:t>2</a:t>
            </a:fld>
            <a:endParaRPr lang="en-US" dirty="0"/>
          </a:p>
        </p:txBody>
      </p:sp>
      <p:sp>
        <p:nvSpPr>
          <p:cNvPr id="5" name="Rectangle 4">
            <a:extLst>
              <a:ext uri="{FF2B5EF4-FFF2-40B4-BE49-F238E27FC236}">
                <a16:creationId xmlns:a16="http://schemas.microsoft.com/office/drawing/2014/main" id="{BB2EB4AB-19AB-E340-AD49-2AA3DECE3B90}"/>
              </a:ext>
            </a:extLst>
          </p:cNvPr>
          <p:cNvSpPr/>
          <p:nvPr/>
        </p:nvSpPr>
        <p:spPr>
          <a:xfrm>
            <a:off x="9245732" y="6291477"/>
            <a:ext cx="2119491" cy="261610"/>
          </a:xfrm>
          <a:prstGeom prst="rect">
            <a:avLst/>
          </a:prstGeom>
        </p:spPr>
        <p:txBody>
          <a:bodyPr wrap="none">
            <a:spAutoFit/>
          </a:bodyPr>
          <a:lstStyle/>
          <a:p>
            <a:r>
              <a:rPr lang="en-US" sz="1100" dirty="0"/>
              <a:t>Dr. Rajesh Kumar Shakya, 2024</a:t>
            </a:r>
          </a:p>
        </p:txBody>
      </p:sp>
      <p:sp>
        <p:nvSpPr>
          <p:cNvPr id="11" name="TextBox 10">
            <a:extLst>
              <a:ext uri="{FF2B5EF4-FFF2-40B4-BE49-F238E27FC236}">
                <a16:creationId xmlns:a16="http://schemas.microsoft.com/office/drawing/2014/main" id="{58C7FED7-99F3-238E-DD7E-C5AABCBA2FB4}"/>
              </a:ext>
            </a:extLst>
          </p:cNvPr>
          <p:cNvSpPr txBox="1"/>
          <p:nvPr/>
        </p:nvSpPr>
        <p:spPr>
          <a:xfrm>
            <a:off x="3367863" y="674684"/>
            <a:ext cx="6097772" cy="369332"/>
          </a:xfrm>
          <a:prstGeom prst="rect">
            <a:avLst/>
          </a:prstGeom>
          <a:noFill/>
        </p:spPr>
        <p:txBody>
          <a:bodyPr wrap="square">
            <a:spAutoFit/>
          </a:bodyPr>
          <a:lstStyle/>
          <a:p>
            <a:pPr marL="0" indent="0">
              <a:buNone/>
            </a:pPr>
            <a:r>
              <a:rPr lang="en-US" sz="1800" b="1" dirty="0">
                <a:solidFill>
                  <a:schemeClr val="bg1"/>
                </a:solidFill>
              </a:rPr>
              <a:t>Digital is the Future of Public Procurement</a:t>
            </a:r>
          </a:p>
        </p:txBody>
      </p:sp>
      <p:sp>
        <p:nvSpPr>
          <p:cNvPr id="6" name="Content Placeholder 2">
            <a:extLst>
              <a:ext uri="{FF2B5EF4-FFF2-40B4-BE49-F238E27FC236}">
                <a16:creationId xmlns:a16="http://schemas.microsoft.com/office/drawing/2014/main" id="{629B0ED2-0481-93B1-984B-FE2D3D6D4968}"/>
              </a:ext>
            </a:extLst>
          </p:cNvPr>
          <p:cNvSpPr txBox="1">
            <a:spLocks/>
          </p:cNvSpPr>
          <p:nvPr/>
        </p:nvSpPr>
        <p:spPr>
          <a:xfrm>
            <a:off x="1684268" y="1493925"/>
            <a:ext cx="8444284" cy="1324652"/>
          </a:xfrm>
          <a:prstGeom prst="rect">
            <a:avLst/>
          </a:prstGeom>
          <a:solidFill>
            <a:schemeClr val="bg1"/>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Nova" panose="020B05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Nova" panose="020B05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Nova" panose="020B05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Nova" panose="020B05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Nova" panose="020B05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b="1" i="0" dirty="0">
                <a:effectLst/>
                <a:highlight>
                  <a:srgbClr val="FFFFFF"/>
                </a:highlight>
                <a:latin typeface="Open Sans" panose="020B0606030504020204" pitchFamily="34" charset="0"/>
                <a:hlinkClick r:id="rId3"/>
              </a:rPr>
              <a:t>Government procurement spending reached approximately $13 trillion worldwide or around 15% of global GDP. </a:t>
            </a:r>
          </a:p>
        </p:txBody>
      </p:sp>
      <p:sp>
        <p:nvSpPr>
          <p:cNvPr id="13" name="TextBox 12">
            <a:extLst>
              <a:ext uri="{FF2B5EF4-FFF2-40B4-BE49-F238E27FC236}">
                <a16:creationId xmlns:a16="http://schemas.microsoft.com/office/drawing/2014/main" id="{7856C3FC-1C2A-806E-B063-4C033516B0B5}"/>
              </a:ext>
            </a:extLst>
          </p:cNvPr>
          <p:cNvSpPr txBox="1"/>
          <p:nvPr/>
        </p:nvSpPr>
        <p:spPr>
          <a:xfrm>
            <a:off x="914400" y="2952384"/>
            <a:ext cx="10195560" cy="1131848"/>
          </a:xfrm>
          <a:prstGeom prst="rect">
            <a:avLst/>
          </a:prstGeom>
          <a:noFill/>
        </p:spPr>
        <p:txBody>
          <a:bodyPr wrap="square">
            <a:spAutoFit/>
          </a:bodyPr>
          <a:lstStyle/>
          <a:p>
            <a:pPr marR="0" lvl="0" algn="ctr" defTabSz="914400" rtl="0" eaLnBrk="0" fontAlgn="base" latinLnBrk="0" hangingPunct="0">
              <a:lnSpc>
                <a:spcPct val="150000"/>
              </a:lnSpc>
              <a:spcBef>
                <a:spcPct val="0"/>
              </a:spcBef>
              <a:spcAft>
                <a:spcPct val="0"/>
              </a:spcAft>
              <a:buClrTx/>
              <a:buSzTx/>
              <a:tabLst/>
            </a:pPr>
            <a:r>
              <a:rPr lang="en-US" sz="2400" b="1" i="0" dirty="0">
                <a:solidFill>
                  <a:srgbClr val="444444"/>
                </a:solidFill>
                <a:effectLst/>
                <a:latin typeface="helvetica" panose="020B0604020202020204" pitchFamily="34" charset="0"/>
              </a:rPr>
              <a:t>Helping governments meet their goals</a:t>
            </a:r>
            <a:r>
              <a:rPr lang="en-US" sz="2400" b="1" dirty="0">
                <a:solidFill>
                  <a:srgbClr val="444444"/>
                </a:solidFill>
                <a:latin typeface="helvetica" panose="020B0604020202020204" pitchFamily="34" charset="0"/>
              </a:rPr>
              <a:t>:</a:t>
            </a:r>
            <a:endParaRPr lang="en-US" sz="2400" b="1" i="0" dirty="0">
              <a:solidFill>
                <a:srgbClr val="444444"/>
              </a:solidFill>
              <a:effectLst/>
              <a:latin typeface="helvetica" panose="020B0604020202020204" pitchFamily="34" charset="0"/>
            </a:endParaRPr>
          </a:p>
          <a:p>
            <a:pPr marR="0" lvl="0" algn="ctr" defTabSz="914400" rtl="0" eaLnBrk="0" fontAlgn="base" latinLnBrk="0" hangingPunct="0">
              <a:lnSpc>
                <a:spcPct val="150000"/>
              </a:lnSpc>
              <a:spcBef>
                <a:spcPct val="0"/>
              </a:spcBef>
              <a:spcAft>
                <a:spcPct val="0"/>
              </a:spcAft>
              <a:buClrTx/>
              <a:buSzTx/>
              <a:tabLst/>
            </a:pPr>
            <a:r>
              <a:rPr lang="en-US" sz="2400" b="1" i="0" dirty="0">
                <a:solidFill>
                  <a:srgbClr val="444444"/>
                </a:solidFill>
                <a:effectLst/>
                <a:latin typeface="helvetica" panose="020B0604020202020204" pitchFamily="34" charset="0"/>
              </a:rPr>
              <a:t>from reducing carbon emissions to delivering better public services</a:t>
            </a:r>
          </a:p>
        </p:txBody>
      </p:sp>
      <p:sp>
        <p:nvSpPr>
          <p:cNvPr id="15" name="TextBox 14">
            <a:extLst>
              <a:ext uri="{FF2B5EF4-FFF2-40B4-BE49-F238E27FC236}">
                <a16:creationId xmlns:a16="http://schemas.microsoft.com/office/drawing/2014/main" id="{B59C36F9-F6AD-9D5C-DCFE-D6CA2F589DB0}"/>
              </a:ext>
            </a:extLst>
          </p:cNvPr>
          <p:cNvSpPr txBox="1"/>
          <p:nvPr/>
        </p:nvSpPr>
        <p:spPr>
          <a:xfrm>
            <a:off x="1097280" y="4682136"/>
            <a:ext cx="10012680" cy="830997"/>
          </a:xfrm>
          <a:prstGeom prst="rect">
            <a:avLst/>
          </a:prstGeom>
          <a:noFill/>
        </p:spPr>
        <p:txBody>
          <a:bodyPr wrap="square">
            <a:spAutoFit/>
          </a:bodyPr>
          <a:lstStyle/>
          <a:p>
            <a:pPr algn="ctr"/>
            <a:r>
              <a:rPr lang="en-US" sz="2400" b="1" i="0" dirty="0">
                <a:effectLst/>
                <a:highlight>
                  <a:srgbClr val="FFFFFF"/>
                </a:highlight>
                <a:latin typeface="Open Sans" panose="020B0606030504020204" pitchFamily="34" charset="0"/>
                <a:hlinkClick r:id="rId4"/>
              </a:rPr>
              <a:t>Public procurement is a major risk area for corruption, accounting for an average of 15-30% of GDP in many countries</a:t>
            </a:r>
            <a:endParaRPr lang="en-US" sz="2400" dirty="0"/>
          </a:p>
        </p:txBody>
      </p:sp>
    </p:spTree>
    <p:extLst>
      <p:ext uri="{BB962C8B-B14F-4D97-AF65-F5344CB8AC3E}">
        <p14:creationId xmlns:p14="http://schemas.microsoft.com/office/powerpoint/2010/main" val="26387097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933607-4151-3D41-8596-B35577F9A4B6}"/>
              </a:ext>
            </a:extLst>
          </p:cNvPr>
          <p:cNvSpPr>
            <a:spLocks noGrp="1"/>
          </p:cNvSpPr>
          <p:nvPr>
            <p:ph type="title"/>
          </p:nvPr>
        </p:nvSpPr>
        <p:spPr>
          <a:xfrm>
            <a:off x="572421" y="251052"/>
            <a:ext cx="10407100" cy="221392"/>
          </a:xfrm>
        </p:spPr>
        <p:txBody>
          <a:bodyPr>
            <a:normAutofit fontScale="90000"/>
          </a:bodyPr>
          <a:lstStyle/>
          <a:p>
            <a:r>
              <a:rPr lang="en-US" dirty="0"/>
              <a:t>Challenges in Traditional Public Procurement</a:t>
            </a:r>
          </a:p>
        </p:txBody>
      </p:sp>
      <p:sp>
        <p:nvSpPr>
          <p:cNvPr id="4" name="Slide Number Placeholder 4">
            <a:extLst>
              <a:ext uri="{FF2B5EF4-FFF2-40B4-BE49-F238E27FC236}">
                <a16:creationId xmlns:a16="http://schemas.microsoft.com/office/drawing/2014/main" id="{FDCA843E-D8AA-654E-9E88-2E7B48979208}"/>
              </a:ext>
            </a:extLst>
          </p:cNvPr>
          <p:cNvSpPr>
            <a:spLocks noGrp="1"/>
          </p:cNvSpPr>
          <p:nvPr>
            <p:ph type="sldNum" sz="quarter" idx="12"/>
          </p:nvPr>
        </p:nvSpPr>
        <p:spPr>
          <a:xfrm>
            <a:off x="11201384" y="6170822"/>
            <a:ext cx="670560" cy="502920"/>
          </a:xfrm>
        </p:spPr>
        <p:txBody>
          <a:bodyPr/>
          <a:lstStyle/>
          <a:p>
            <a:fld id="{FB032D4C-783E-9048-BD15-3316B99177A1}" type="slidenum">
              <a:rPr lang="en-US" smtClean="0"/>
              <a:t>3</a:t>
            </a:fld>
            <a:endParaRPr lang="en-US" dirty="0"/>
          </a:p>
        </p:txBody>
      </p:sp>
      <p:sp>
        <p:nvSpPr>
          <p:cNvPr id="6" name="Title 1">
            <a:extLst>
              <a:ext uri="{FF2B5EF4-FFF2-40B4-BE49-F238E27FC236}">
                <a16:creationId xmlns:a16="http://schemas.microsoft.com/office/drawing/2014/main" id="{B738BDDB-06BA-A65A-D7C3-C5CC1308DBF7}"/>
              </a:ext>
            </a:extLst>
          </p:cNvPr>
          <p:cNvSpPr txBox="1">
            <a:spLocks/>
          </p:cNvSpPr>
          <p:nvPr/>
        </p:nvSpPr>
        <p:spPr>
          <a:xfrm>
            <a:off x="724821" y="680485"/>
            <a:ext cx="10254700" cy="372138"/>
          </a:xfrm>
          <a:prstGeom prst="rect">
            <a:avLst/>
          </a:prstGeom>
        </p:spPr>
        <p:txBody>
          <a:bodyPr vert="horz" lIns="91440" tIns="45720" rIns="91440" bIns="45720" rtlCol="0" anchor="ctr">
            <a:normAutofit fontScale="55000" lnSpcReduction="20000"/>
          </a:bodyPr>
          <a:lstStyle>
            <a:lvl1pPr algn="ctr" defTabSz="914400" rtl="0" eaLnBrk="1" latinLnBrk="0" hangingPunct="1">
              <a:lnSpc>
                <a:spcPct val="90000"/>
              </a:lnSpc>
              <a:spcBef>
                <a:spcPct val="0"/>
              </a:spcBef>
              <a:buNone/>
              <a:defRPr sz="4400" kern="1200">
                <a:solidFill>
                  <a:schemeClr val="bg1"/>
                </a:solidFill>
                <a:latin typeface="Arial Nova" panose="020B0504020202020204" pitchFamily="34" charset="0"/>
                <a:ea typeface="+mj-ea"/>
                <a:cs typeface="+mj-cs"/>
              </a:defRPr>
            </a:lvl1pPr>
          </a:lstStyle>
          <a:p>
            <a:endParaRPr lang="en-US" dirty="0"/>
          </a:p>
        </p:txBody>
      </p:sp>
      <p:sp>
        <p:nvSpPr>
          <p:cNvPr id="7" name="Rectangle 6">
            <a:extLst>
              <a:ext uri="{FF2B5EF4-FFF2-40B4-BE49-F238E27FC236}">
                <a16:creationId xmlns:a16="http://schemas.microsoft.com/office/drawing/2014/main" id="{C7F33499-EF4A-2BF5-27FD-B00665A86EA0}"/>
              </a:ext>
            </a:extLst>
          </p:cNvPr>
          <p:cNvSpPr/>
          <p:nvPr/>
        </p:nvSpPr>
        <p:spPr>
          <a:xfrm>
            <a:off x="9245732" y="6291477"/>
            <a:ext cx="2119491" cy="261610"/>
          </a:xfrm>
          <a:prstGeom prst="rect">
            <a:avLst/>
          </a:prstGeom>
        </p:spPr>
        <p:txBody>
          <a:bodyPr wrap="none">
            <a:spAutoFit/>
          </a:bodyPr>
          <a:lstStyle/>
          <a:p>
            <a:r>
              <a:rPr lang="en-US" sz="1100" dirty="0"/>
              <a:t>Dr. Rajesh Kumar Shakya, 2024</a:t>
            </a:r>
          </a:p>
        </p:txBody>
      </p:sp>
      <p:pic>
        <p:nvPicPr>
          <p:cNvPr id="12" name="Picture 11" descr="A pile of papers and papers&#10;&#10;Description automatically generated">
            <a:extLst>
              <a:ext uri="{FF2B5EF4-FFF2-40B4-BE49-F238E27FC236}">
                <a16:creationId xmlns:a16="http://schemas.microsoft.com/office/drawing/2014/main" id="{76019247-12B3-6286-509F-95F7B1440E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14028" y="1379322"/>
            <a:ext cx="4274457" cy="4274457"/>
          </a:xfrm>
          <a:prstGeom prst="rect">
            <a:avLst/>
          </a:prstGeom>
        </p:spPr>
      </p:pic>
      <p:sp>
        <p:nvSpPr>
          <p:cNvPr id="3" name="Rectangle 2">
            <a:extLst>
              <a:ext uri="{FF2B5EF4-FFF2-40B4-BE49-F238E27FC236}">
                <a16:creationId xmlns:a16="http://schemas.microsoft.com/office/drawing/2014/main" id="{DC9A8808-AE74-C538-58EE-C1BF8DD7F9BA}"/>
              </a:ext>
            </a:extLst>
          </p:cNvPr>
          <p:cNvSpPr>
            <a:spLocks noChangeArrowheads="1"/>
          </p:cNvSpPr>
          <p:nvPr/>
        </p:nvSpPr>
        <p:spPr bwMode="auto">
          <a:xfrm>
            <a:off x="572421" y="1379322"/>
            <a:ext cx="5988037" cy="50098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marR="0" lvl="0" indent="-342900" algn="l" defTabSz="914400" rtl="0" eaLnBrk="0" fontAlgn="base" latinLnBrk="0" hangingPunct="0">
              <a:lnSpc>
                <a:spcPct val="150000"/>
              </a:lnSpc>
              <a:spcBef>
                <a:spcPct val="0"/>
              </a:spcBef>
              <a:spcAft>
                <a:spcPct val="0"/>
              </a:spcAft>
              <a:buClrTx/>
              <a:buSzTx/>
              <a:buFont typeface="+mj-lt"/>
              <a:buAutoNum type="arabicPeriod"/>
              <a:tabLst/>
            </a:pPr>
            <a:r>
              <a:rPr kumimoji="0" lang="en-US" altLang="en-US" sz="2400" b="1" i="0" u="none" strike="noStrike" cap="none" normalizeH="0" baseline="0" dirty="0">
                <a:ln>
                  <a:noFill/>
                </a:ln>
                <a:solidFill>
                  <a:schemeClr val="tx1"/>
                </a:solidFill>
                <a:effectLst/>
                <a:latin typeface="Arial" panose="020B0604020202020204" pitchFamily="34" charset="0"/>
              </a:rPr>
              <a:t>Lack of effective implementation of principles of public procurement</a:t>
            </a:r>
            <a:r>
              <a:rPr kumimoji="0" lang="en-US" altLang="en-US" sz="2400" b="0" i="0" u="none" strike="noStrike" cap="none" normalizeH="0" baseline="0" dirty="0">
                <a:ln>
                  <a:noFill/>
                </a:ln>
                <a:solidFill>
                  <a:schemeClr val="tx1"/>
                </a:solidFill>
                <a:effectLst/>
                <a:latin typeface="Arial" panose="020B0604020202020204" pitchFamily="34" charset="0"/>
              </a:rPr>
              <a:t> </a:t>
            </a:r>
          </a:p>
          <a:p>
            <a:pPr marL="342900" marR="0" lvl="0" indent="-342900" algn="l" defTabSz="914400" rtl="0" eaLnBrk="0" fontAlgn="base" latinLnBrk="0" hangingPunct="0">
              <a:lnSpc>
                <a:spcPct val="150000"/>
              </a:lnSpc>
              <a:spcBef>
                <a:spcPct val="0"/>
              </a:spcBef>
              <a:spcAft>
                <a:spcPct val="0"/>
              </a:spcAft>
              <a:buClrTx/>
              <a:buSzTx/>
              <a:buFont typeface="+mj-lt"/>
              <a:buAutoNum type="arabicPeriod"/>
              <a:tabLst/>
            </a:pPr>
            <a:r>
              <a:rPr kumimoji="0" lang="en-US" altLang="en-US" sz="2400" b="1" i="0" u="none" strike="noStrike" cap="none" normalizeH="0" baseline="0" dirty="0">
                <a:ln>
                  <a:noFill/>
                </a:ln>
                <a:solidFill>
                  <a:schemeClr val="tx1"/>
                </a:solidFill>
                <a:effectLst/>
                <a:latin typeface="Arial" panose="020B0604020202020204" pitchFamily="34" charset="0"/>
              </a:rPr>
              <a:t>Inefficient </a:t>
            </a:r>
            <a:r>
              <a:rPr lang="en-US" altLang="en-US" sz="2400" b="1" dirty="0">
                <a:latin typeface="Arial" panose="020B0604020202020204" pitchFamily="34" charset="0"/>
              </a:rPr>
              <a:t>Processes</a:t>
            </a:r>
          </a:p>
          <a:p>
            <a:pPr marL="342900" marR="0" lvl="0" indent="-342900" algn="l" defTabSz="914400" rtl="0" eaLnBrk="0" fontAlgn="base" latinLnBrk="0" hangingPunct="0">
              <a:lnSpc>
                <a:spcPct val="150000"/>
              </a:lnSpc>
              <a:spcBef>
                <a:spcPct val="0"/>
              </a:spcBef>
              <a:spcAft>
                <a:spcPct val="0"/>
              </a:spcAft>
              <a:buClrTx/>
              <a:buSzTx/>
              <a:buFont typeface="+mj-lt"/>
              <a:buAutoNum type="arabicPeriod"/>
              <a:tabLst/>
            </a:pPr>
            <a:r>
              <a:rPr lang="en-US" altLang="en-US" sz="2400" b="1" dirty="0">
                <a:latin typeface="Arial" panose="020B0604020202020204" pitchFamily="34" charset="0"/>
              </a:rPr>
              <a:t>Limited Supplier Participation</a:t>
            </a:r>
          </a:p>
          <a:p>
            <a:pPr marL="342900" marR="0" lvl="0" indent="-342900" algn="l" defTabSz="914400" rtl="0" eaLnBrk="0" fontAlgn="base" latinLnBrk="0" hangingPunct="0">
              <a:lnSpc>
                <a:spcPct val="150000"/>
              </a:lnSpc>
              <a:spcBef>
                <a:spcPct val="0"/>
              </a:spcBef>
              <a:spcAft>
                <a:spcPct val="0"/>
              </a:spcAft>
              <a:buClrTx/>
              <a:buSzTx/>
              <a:buFont typeface="+mj-lt"/>
              <a:buAutoNum type="arabicPeriod"/>
              <a:tabLst/>
            </a:pPr>
            <a:r>
              <a:rPr kumimoji="0" lang="en-US" altLang="en-US" sz="2400" b="1" i="0" u="none" strike="noStrike" cap="none" normalizeH="0" baseline="0" dirty="0">
                <a:ln>
                  <a:noFill/>
                </a:ln>
                <a:solidFill>
                  <a:schemeClr val="tx1"/>
                </a:solidFill>
                <a:effectLst/>
                <a:latin typeface="Arial" panose="020B0604020202020204" pitchFamily="34" charset="0"/>
              </a:rPr>
              <a:t>Difficulty in Data Analysis and identifying the insights</a:t>
            </a:r>
            <a:r>
              <a:rPr lang="en-US" altLang="en-US" sz="2400" dirty="0">
                <a:latin typeface="Arial" panose="020B0604020202020204" pitchFamily="34" charset="0"/>
              </a:rPr>
              <a:t>.</a:t>
            </a:r>
          </a:p>
          <a:p>
            <a:pPr marL="342900" marR="0" lvl="0" indent="-342900" algn="l" defTabSz="914400" rtl="0" eaLnBrk="0" fontAlgn="base" latinLnBrk="0" hangingPunct="0">
              <a:lnSpc>
                <a:spcPct val="150000"/>
              </a:lnSpc>
              <a:spcBef>
                <a:spcPct val="0"/>
              </a:spcBef>
              <a:spcAft>
                <a:spcPct val="0"/>
              </a:spcAft>
              <a:buClrTx/>
              <a:buSzTx/>
              <a:buFont typeface="+mj-lt"/>
              <a:buAutoNum type="arabicPeriod"/>
              <a:tabLst/>
            </a:pPr>
            <a:r>
              <a:rPr kumimoji="0" lang="en-US" altLang="en-US" sz="2400" b="1" i="0" u="none" strike="noStrike" cap="none" normalizeH="0" baseline="0" dirty="0">
                <a:ln>
                  <a:noFill/>
                </a:ln>
                <a:solidFill>
                  <a:schemeClr val="tx1"/>
                </a:solidFill>
                <a:effectLst/>
                <a:latin typeface="Arial" panose="020B0604020202020204" pitchFamily="34" charset="0"/>
              </a:rPr>
              <a:t>Lack of Real-time Visibility</a:t>
            </a:r>
          </a:p>
          <a:p>
            <a:pPr marL="342900" marR="0" lvl="0" indent="-342900" algn="l" defTabSz="914400" rtl="0" eaLnBrk="0" fontAlgn="base" latinLnBrk="0" hangingPunct="0">
              <a:lnSpc>
                <a:spcPct val="150000"/>
              </a:lnSpc>
              <a:spcBef>
                <a:spcPct val="0"/>
              </a:spcBef>
              <a:spcAft>
                <a:spcPct val="0"/>
              </a:spcAft>
              <a:buClrTx/>
              <a:buSzTx/>
              <a:buFont typeface="+mj-lt"/>
              <a:buAutoNum type="arabicPeriod"/>
              <a:tabLst/>
            </a:pPr>
            <a:r>
              <a:rPr lang="en-US" altLang="en-US" sz="2400" b="1" dirty="0">
                <a:latin typeface="Arial" panose="020B0604020202020204" pitchFamily="34" charset="0"/>
              </a:rPr>
              <a:t>Compliance and Risk Management</a:t>
            </a:r>
          </a:p>
          <a:p>
            <a:pPr marL="0" marR="0" lvl="0" indent="0" algn="l" defTabSz="914400" rtl="0" eaLnBrk="0" fontAlgn="base" latinLnBrk="0" hangingPunct="0">
              <a:lnSpc>
                <a:spcPct val="150000"/>
              </a:lnSpc>
              <a:spcBef>
                <a:spcPct val="0"/>
              </a:spcBef>
              <a:spcAft>
                <a:spcPct val="0"/>
              </a:spcAft>
              <a:buClrTx/>
              <a:buSzTx/>
              <a:buFontTx/>
              <a:buNone/>
              <a:tabLst/>
            </a:pPr>
            <a:endParaRPr kumimoji="0" lang="en-US" altLang="en-US" sz="24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7408584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933607-4151-3D41-8596-B35577F9A4B6}"/>
              </a:ext>
            </a:extLst>
          </p:cNvPr>
          <p:cNvSpPr>
            <a:spLocks noGrp="1"/>
          </p:cNvSpPr>
          <p:nvPr>
            <p:ph type="title"/>
          </p:nvPr>
        </p:nvSpPr>
        <p:spPr>
          <a:xfrm>
            <a:off x="702860" y="240141"/>
            <a:ext cx="10407100" cy="290774"/>
          </a:xfrm>
        </p:spPr>
        <p:txBody>
          <a:bodyPr>
            <a:normAutofit fontScale="90000"/>
          </a:bodyPr>
          <a:lstStyle/>
          <a:p>
            <a:r>
              <a:rPr lang="en-US" dirty="0"/>
              <a:t>Why Digital Procurement Matters?</a:t>
            </a:r>
          </a:p>
        </p:txBody>
      </p:sp>
      <p:sp>
        <p:nvSpPr>
          <p:cNvPr id="3" name="Content Placeholder 2">
            <a:extLst>
              <a:ext uri="{FF2B5EF4-FFF2-40B4-BE49-F238E27FC236}">
                <a16:creationId xmlns:a16="http://schemas.microsoft.com/office/drawing/2014/main" id="{487A49CD-2647-9148-AAE1-A44ABB99270B}"/>
              </a:ext>
            </a:extLst>
          </p:cNvPr>
          <p:cNvSpPr>
            <a:spLocks noGrp="1"/>
          </p:cNvSpPr>
          <p:nvPr>
            <p:ph idx="1"/>
          </p:nvPr>
        </p:nvSpPr>
        <p:spPr>
          <a:xfrm>
            <a:off x="740861" y="3585088"/>
            <a:ext cx="10710278" cy="1561777"/>
          </a:xfrm>
          <a:solidFill>
            <a:schemeClr val="accent1">
              <a:lumMod val="20000"/>
              <a:lumOff val="80000"/>
            </a:schemeClr>
          </a:solidFill>
        </p:spPr>
        <p:txBody>
          <a:bodyPr>
            <a:noAutofit/>
          </a:bodyPr>
          <a:lstStyle/>
          <a:p>
            <a:pPr marL="0" indent="0">
              <a:buNone/>
            </a:pPr>
            <a:endParaRPr lang="en-US" sz="2000" b="1" dirty="0"/>
          </a:p>
          <a:p>
            <a:pPr marL="0" indent="0" algn="ctr">
              <a:buNone/>
            </a:pPr>
            <a:r>
              <a:rPr lang="en-US" sz="2000" b="1" dirty="0">
                <a:solidFill>
                  <a:srgbClr val="444444"/>
                </a:solidFill>
                <a:latin typeface="helvetica" panose="020B0604020202020204" pitchFamily="34" charset="0"/>
              </a:rPr>
              <a:t>T</a:t>
            </a:r>
            <a:r>
              <a:rPr lang="en-US" sz="2000" b="1" i="0" dirty="0">
                <a:solidFill>
                  <a:srgbClr val="444444"/>
                </a:solidFill>
                <a:effectLst/>
                <a:latin typeface="helvetica" panose="020B0604020202020204" pitchFamily="34" charset="0"/>
              </a:rPr>
              <a:t>he scale of Public Procurement </a:t>
            </a:r>
            <a:r>
              <a:rPr lang="en-US" sz="2000" b="1" dirty="0">
                <a:solidFill>
                  <a:srgbClr val="444444"/>
                </a:solidFill>
                <a:latin typeface="helvetica" panose="020B0604020202020204" pitchFamily="34" charset="0"/>
              </a:rPr>
              <a:t>explains the </a:t>
            </a:r>
            <a:r>
              <a:rPr lang="en-US" sz="2000" b="1" i="0" dirty="0">
                <a:solidFill>
                  <a:srgbClr val="444444"/>
                </a:solidFill>
                <a:effectLst/>
                <a:latin typeface="helvetica" panose="020B0604020202020204" pitchFamily="34" charset="0"/>
              </a:rPr>
              <a:t>importance of Digital Procurement</a:t>
            </a:r>
            <a:endParaRPr lang="en-US" sz="2000" b="1" dirty="0"/>
          </a:p>
          <a:p>
            <a:pPr marL="0" indent="0" algn="ctr">
              <a:buNone/>
            </a:pPr>
            <a:r>
              <a:rPr lang="en-US" sz="2000" dirty="0"/>
              <a:t>Digitalizing public procurement is no longer an option—it's a must.</a:t>
            </a:r>
          </a:p>
        </p:txBody>
      </p:sp>
      <p:sp>
        <p:nvSpPr>
          <p:cNvPr id="4" name="Slide Number Placeholder 4">
            <a:extLst>
              <a:ext uri="{FF2B5EF4-FFF2-40B4-BE49-F238E27FC236}">
                <a16:creationId xmlns:a16="http://schemas.microsoft.com/office/drawing/2014/main" id="{FDCA843E-D8AA-654E-9E88-2E7B48979208}"/>
              </a:ext>
            </a:extLst>
          </p:cNvPr>
          <p:cNvSpPr>
            <a:spLocks noGrp="1"/>
          </p:cNvSpPr>
          <p:nvPr>
            <p:ph type="sldNum" sz="quarter" idx="12"/>
          </p:nvPr>
        </p:nvSpPr>
        <p:spPr>
          <a:xfrm>
            <a:off x="11201384" y="6170822"/>
            <a:ext cx="670560" cy="502920"/>
          </a:xfrm>
        </p:spPr>
        <p:txBody>
          <a:bodyPr/>
          <a:lstStyle/>
          <a:p>
            <a:fld id="{FB032D4C-783E-9048-BD15-3316B99177A1}" type="slidenum">
              <a:rPr lang="en-US" smtClean="0"/>
              <a:t>4</a:t>
            </a:fld>
            <a:endParaRPr lang="en-US" dirty="0"/>
          </a:p>
        </p:txBody>
      </p:sp>
      <p:sp>
        <p:nvSpPr>
          <p:cNvPr id="5" name="Rectangle 4">
            <a:extLst>
              <a:ext uri="{FF2B5EF4-FFF2-40B4-BE49-F238E27FC236}">
                <a16:creationId xmlns:a16="http://schemas.microsoft.com/office/drawing/2014/main" id="{BB2EB4AB-19AB-E340-AD49-2AA3DECE3B90}"/>
              </a:ext>
            </a:extLst>
          </p:cNvPr>
          <p:cNvSpPr/>
          <p:nvPr/>
        </p:nvSpPr>
        <p:spPr>
          <a:xfrm>
            <a:off x="9245732" y="6291477"/>
            <a:ext cx="2119491" cy="261610"/>
          </a:xfrm>
          <a:prstGeom prst="rect">
            <a:avLst/>
          </a:prstGeom>
        </p:spPr>
        <p:txBody>
          <a:bodyPr wrap="none">
            <a:spAutoFit/>
          </a:bodyPr>
          <a:lstStyle/>
          <a:p>
            <a:r>
              <a:rPr lang="en-US" sz="1100" dirty="0"/>
              <a:t>Dr. Rajesh Kumar Shakya, 2024</a:t>
            </a:r>
          </a:p>
        </p:txBody>
      </p:sp>
      <p:sp>
        <p:nvSpPr>
          <p:cNvPr id="11" name="TextBox 10">
            <a:extLst>
              <a:ext uri="{FF2B5EF4-FFF2-40B4-BE49-F238E27FC236}">
                <a16:creationId xmlns:a16="http://schemas.microsoft.com/office/drawing/2014/main" id="{58C7FED7-99F3-238E-DD7E-C5AABCBA2FB4}"/>
              </a:ext>
            </a:extLst>
          </p:cNvPr>
          <p:cNvSpPr txBox="1"/>
          <p:nvPr/>
        </p:nvSpPr>
        <p:spPr>
          <a:xfrm>
            <a:off x="3367863" y="674684"/>
            <a:ext cx="6097772" cy="369332"/>
          </a:xfrm>
          <a:prstGeom prst="rect">
            <a:avLst/>
          </a:prstGeom>
          <a:noFill/>
        </p:spPr>
        <p:txBody>
          <a:bodyPr wrap="square">
            <a:spAutoFit/>
          </a:bodyPr>
          <a:lstStyle/>
          <a:p>
            <a:pPr marL="0" indent="0">
              <a:buNone/>
            </a:pPr>
            <a:r>
              <a:rPr lang="en-US" sz="1800" b="1" dirty="0">
                <a:solidFill>
                  <a:schemeClr val="bg1"/>
                </a:solidFill>
              </a:rPr>
              <a:t>Digital is the Future of Public Procurement</a:t>
            </a:r>
          </a:p>
        </p:txBody>
      </p:sp>
      <p:sp>
        <p:nvSpPr>
          <p:cNvPr id="6" name="Content Placeholder 2">
            <a:extLst>
              <a:ext uri="{FF2B5EF4-FFF2-40B4-BE49-F238E27FC236}">
                <a16:creationId xmlns:a16="http://schemas.microsoft.com/office/drawing/2014/main" id="{629B0ED2-0481-93B1-984B-FE2D3D6D4968}"/>
              </a:ext>
            </a:extLst>
          </p:cNvPr>
          <p:cNvSpPr txBox="1">
            <a:spLocks/>
          </p:cNvSpPr>
          <p:nvPr/>
        </p:nvSpPr>
        <p:spPr>
          <a:xfrm>
            <a:off x="1036320" y="1748748"/>
            <a:ext cx="9966960" cy="1220768"/>
          </a:xfrm>
          <a:prstGeom prst="rect">
            <a:avLst/>
          </a:prstGeom>
          <a:solidFill>
            <a:schemeClr val="bg1"/>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Nova" panose="020B05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Nova" panose="020B05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Nova" panose="020B05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Nova" panose="020B05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Nova" panose="020B05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400" b="1" i="0" dirty="0">
                <a:solidFill>
                  <a:srgbClr val="444444"/>
                </a:solidFill>
                <a:effectLst/>
                <a:latin typeface="helvetica" panose="020B0604020202020204" pitchFamily="34" charset="0"/>
              </a:rPr>
              <a:t>Digital transformation is necessary for public procurement to meet policy objectives and protect against leakage, error, fraud, and corruption</a:t>
            </a:r>
            <a:endParaRPr lang="en-US" sz="4800" b="1" dirty="0"/>
          </a:p>
        </p:txBody>
      </p:sp>
    </p:spTree>
    <p:extLst>
      <p:ext uri="{BB962C8B-B14F-4D97-AF65-F5344CB8AC3E}">
        <p14:creationId xmlns:p14="http://schemas.microsoft.com/office/powerpoint/2010/main" val="21587959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933607-4151-3D41-8596-B35577F9A4B6}"/>
              </a:ext>
            </a:extLst>
          </p:cNvPr>
          <p:cNvSpPr>
            <a:spLocks noGrp="1"/>
          </p:cNvSpPr>
          <p:nvPr>
            <p:ph type="title"/>
          </p:nvPr>
        </p:nvSpPr>
        <p:spPr>
          <a:xfrm>
            <a:off x="572421" y="251052"/>
            <a:ext cx="10407100" cy="221392"/>
          </a:xfrm>
        </p:spPr>
        <p:txBody>
          <a:bodyPr>
            <a:normAutofit fontScale="90000"/>
          </a:bodyPr>
          <a:lstStyle/>
          <a:p>
            <a:r>
              <a:rPr lang="en-US" dirty="0"/>
              <a:t>End-to-End e-GP System </a:t>
            </a:r>
          </a:p>
        </p:txBody>
      </p:sp>
      <p:sp>
        <p:nvSpPr>
          <p:cNvPr id="4" name="Slide Number Placeholder 4">
            <a:extLst>
              <a:ext uri="{FF2B5EF4-FFF2-40B4-BE49-F238E27FC236}">
                <a16:creationId xmlns:a16="http://schemas.microsoft.com/office/drawing/2014/main" id="{FDCA843E-D8AA-654E-9E88-2E7B48979208}"/>
              </a:ext>
            </a:extLst>
          </p:cNvPr>
          <p:cNvSpPr>
            <a:spLocks noGrp="1"/>
          </p:cNvSpPr>
          <p:nvPr>
            <p:ph type="sldNum" sz="quarter" idx="12"/>
          </p:nvPr>
        </p:nvSpPr>
        <p:spPr>
          <a:xfrm>
            <a:off x="11201384" y="6170822"/>
            <a:ext cx="670560" cy="502920"/>
          </a:xfrm>
        </p:spPr>
        <p:txBody>
          <a:bodyPr/>
          <a:lstStyle/>
          <a:p>
            <a:fld id="{FB032D4C-783E-9048-BD15-3316B99177A1}" type="slidenum">
              <a:rPr lang="en-US" smtClean="0"/>
              <a:t>5</a:t>
            </a:fld>
            <a:endParaRPr lang="en-US" dirty="0"/>
          </a:p>
        </p:txBody>
      </p:sp>
      <p:sp>
        <p:nvSpPr>
          <p:cNvPr id="6" name="Title 1">
            <a:extLst>
              <a:ext uri="{FF2B5EF4-FFF2-40B4-BE49-F238E27FC236}">
                <a16:creationId xmlns:a16="http://schemas.microsoft.com/office/drawing/2014/main" id="{B738BDDB-06BA-A65A-D7C3-C5CC1308DBF7}"/>
              </a:ext>
            </a:extLst>
          </p:cNvPr>
          <p:cNvSpPr txBox="1">
            <a:spLocks/>
          </p:cNvSpPr>
          <p:nvPr/>
        </p:nvSpPr>
        <p:spPr>
          <a:xfrm>
            <a:off x="724821" y="680485"/>
            <a:ext cx="10254700" cy="372138"/>
          </a:xfrm>
          <a:prstGeom prst="rect">
            <a:avLst/>
          </a:prstGeom>
        </p:spPr>
        <p:txBody>
          <a:bodyPr vert="horz" lIns="91440" tIns="45720" rIns="91440" bIns="45720" rtlCol="0" anchor="ctr">
            <a:normAutofit fontScale="55000" lnSpcReduction="20000"/>
          </a:bodyPr>
          <a:lstStyle>
            <a:lvl1pPr algn="ctr" defTabSz="914400" rtl="0" eaLnBrk="1" latinLnBrk="0" hangingPunct="1">
              <a:lnSpc>
                <a:spcPct val="90000"/>
              </a:lnSpc>
              <a:spcBef>
                <a:spcPct val="0"/>
              </a:spcBef>
              <a:buNone/>
              <a:defRPr sz="4400" kern="1200">
                <a:solidFill>
                  <a:schemeClr val="bg1"/>
                </a:solidFill>
                <a:latin typeface="Arial Nova" panose="020B0504020202020204" pitchFamily="34" charset="0"/>
                <a:ea typeface="+mj-ea"/>
                <a:cs typeface="+mj-cs"/>
              </a:defRPr>
            </a:lvl1pPr>
          </a:lstStyle>
          <a:p>
            <a:r>
              <a:rPr lang="en-US" dirty="0"/>
              <a:t>Types of e-GP System</a:t>
            </a:r>
          </a:p>
        </p:txBody>
      </p:sp>
      <p:sp>
        <p:nvSpPr>
          <p:cNvPr id="7" name="Rectangle 6">
            <a:extLst>
              <a:ext uri="{FF2B5EF4-FFF2-40B4-BE49-F238E27FC236}">
                <a16:creationId xmlns:a16="http://schemas.microsoft.com/office/drawing/2014/main" id="{4299E3B0-720E-3C67-9EE7-B536F1CC472F}"/>
              </a:ext>
            </a:extLst>
          </p:cNvPr>
          <p:cNvSpPr/>
          <p:nvPr/>
        </p:nvSpPr>
        <p:spPr>
          <a:xfrm>
            <a:off x="9245732" y="6291477"/>
            <a:ext cx="2119491" cy="261610"/>
          </a:xfrm>
          <a:prstGeom prst="rect">
            <a:avLst/>
          </a:prstGeom>
        </p:spPr>
        <p:txBody>
          <a:bodyPr wrap="none">
            <a:spAutoFit/>
          </a:bodyPr>
          <a:lstStyle/>
          <a:p>
            <a:r>
              <a:rPr lang="en-US" sz="1100" dirty="0"/>
              <a:t>Dr. Rajesh Kumar Shakya, 2024</a:t>
            </a:r>
          </a:p>
        </p:txBody>
      </p:sp>
      <p:pic>
        <p:nvPicPr>
          <p:cNvPr id="3" name="Picture 2">
            <a:extLst>
              <a:ext uri="{FF2B5EF4-FFF2-40B4-BE49-F238E27FC236}">
                <a16:creationId xmlns:a16="http://schemas.microsoft.com/office/drawing/2014/main" id="{3E820D05-061D-4AF3-79E8-2E818B90BC12}"/>
              </a:ext>
            </a:extLst>
          </p:cNvPr>
          <p:cNvPicPr>
            <a:picLocks noChangeAspect="1"/>
          </p:cNvPicPr>
          <p:nvPr/>
        </p:nvPicPr>
        <p:blipFill>
          <a:blip r:embed="rId3"/>
          <a:stretch>
            <a:fillRect/>
          </a:stretch>
        </p:blipFill>
        <p:spPr>
          <a:xfrm>
            <a:off x="811185" y="1098329"/>
            <a:ext cx="9544098" cy="5222509"/>
          </a:xfrm>
          <a:prstGeom prst="rect">
            <a:avLst/>
          </a:prstGeom>
        </p:spPr>
      </p:pic>
      <p:pic>
        <p:nvPicPr>
          <p:cNvPr id="5" name="Picture 4">
            <a:extLst>
              <a:ext uri="{FF2B5EF4-FFF2-40B4-BE49-F238E27FC236}">
                <a16:creationId xmlns:a16="http://schemas.microsoft.com/office/drawing/2014/main" id="{FF2F9014-26DB-3AED-D3E7-F59A0ACB36B0}"/>
              </a:ext>
            </a:extLst>
          </p:cNvPr>
          <p:cNvPicPr>
            <a:picLocks noChangeAspect="1"/>
          </p:cNvPicPr>
          <p:nvPr/>
        </p:nvPicPr>
        <p:blipFill>
          <a:blip r:embed="rId3"/>
          <a:stretch>
            <a:fillRect/>
          </a:stretch>
        </p:blipFill>
        <p:spPr>
          <a:xfrm>
            <a:off x="826777" y="1068968"/>
            <a:ext cx="9544098" cy="5222509"/>
          </a:xfrm>
          <a:prstGeom prst="rect">
            <a:avLst/>
          </a:prstGeom>
        </p:spPr>
      </p:pic>
    </p:spTree>
    <p:extLst>
      <p:ext uri="{BB962C8B-B14F-4D97-AF65-F5344CB8AC3E}">
        <p14:creationId xmlns:p14="http://schemas.microsoft.com/office/powerpoint/2010/main" val="23322458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933607-4151-3D41-8596-B35577F9A4B6}"/>
              </a:ext>
            </a:extLst>
          </p:cNvPr>
          <p:cNvSpPr>
            <a:spLocks noGrp="1"/>
          </p:cNvSpPr>
          <p:nvPr>
            <p:ph type="title"/>
          </p:nvPr>
        </p:nvSpPr>
        <p:spPr>
          <a:xfrm>
            <a:off x="572421" y="251052"/>
            <a:ext cx="10407100" cy="221392"/>
          </a:xfrm>
        </p:spPr>
        <p:txBody>
          <a:bodyPr>
            <a:normAutofit fontScale="90000"/>
          </a:bodyPr>
          <a:lstStyle/>
          <a:p>
            <a:r>
              <a:rPr lang="en-US" dirty="0"/>
              <a:t>End-to-End e-GP System </a:t>
            </a:r>
          </a:p>
        </p:txBody>
      </p:sp>
      <p:sp>
        <p:nvSpPr>
          <p:cNvPr id="4" name="Slide Number Placeholder 4">
            <a:extLst>
              <a:ext uri="{FF2B5EF4-FFF2-40B4-BE49-F238E27FC236}">
                <a16:creationId xmlns:a16="http://schemas.microsoft.com/office/drawing/2014/main" id="{FDCA843E-D8AA-654E-9E88-2E7B48979208}"/>
              </a:ext>
            </a:extLst>
          </p:cNvPr>
          <p:cNvSpPr>
            <a:spLocks noGrp="1"/>
          </p:cNvSpPr>
          <p:nvPr>
            <p:ph type="sldNum" sz="quarter" idx="12"/>
          </p:nvPr>
        </p:nvSpPr>
        <p:spPr>
          <a:xfrm>
            <a:off x="11201384" y="6170822"/>
            <a:ext cx="670560" cy="502920"/>
          </a:xfrm>
        </p:spPr>
        <p:txBody>
          <a:bodyPr/>
          <a:lstStyle/>
          <a:p>
            <a:fld id="{FB032D4C-783E-9048-BD15-3316B99177A1}" type="slidenum">
              <a:rPr lang="en-US" smtClean="0"/>
              <a:t>6</a:t>
            </a:fld>
            <a:endParaRPr lang="en-US" dirty="0"/>
          </a:p>
        </p:txBody>
      </p:sp>
      <p:sp>
        <p:nvSpPr>
          <p:cNvPr id="6" name="Title 1">
            <a:extLst>
              <a:ext uri="{FF2B5EF4-FFF2-40B4-BE49-F238E27FC236}">
                <a16:creationId xmlns:a16="http://schemas.microsoft.com/office/drawing/2014/main" id="{B738BDDB-06BA-A65A-D7C3-C5CC1308DBF7}"/>
              </a:ext>
            </a:extLst>
          </p:cNvPr>
          <p:cNvSpPr txBox="1">
            <a:spLocks/>
          </p:cNvSpPr>
          <p:nvPr/>
        </p:nvSpPr>
        <p:spPr>
          <a:xfrm>
            <a:off x="724821" y="680485"/>
            <a:ext cx="10254700" cy="372138"/>
          </a:xfrm>
          <a:prstGeom prst="rect">
            <a:avLst/>
          </a:prstGeom>
        </p:spPr>
        <p:txBody>
          <a:bodyPr vert="horz" lIns="91440" tIns="45720" rIns="91440" bIns="45720" rtlCol="0" anchor="ctr">
            <a:normAutofit fontScale="55000" lnSpcReduction="20000"/>
          </a:bodyPr>
          <a:lstStyle>
            <a:lvl1pPr algn="ctr" defTabSz="914400" rtl="0" eaLnBrk="1" latinLnBrk="0" hangingPunct="1">
              <a:lnSpc>
                <a:spcPct val="90000"/>
              </a:lnSpc>
              <a:spcBef>
                <a:spcPct val="0"/>
              </a:spcBef>
              <a:buNone/>
              <a:defRPr sz="4400" kern="1200">
                <a:solidFill>
                  <a:schemeClr val="bg1"/>
                </a:solidFill>
                <a:latin typeface="Arial Nova" panose="020B0504020202020204" pitchFamily="34" charset="0"/>
                <a:ea typeface="+mj-ea"/>
                <a:cs typeface="+mj-cs"/>
              </a:defRPr>
            </a:lvl1pPr>
          </a:lstStyle>
          <a:p>
            <a:r>
              <a:rPr lang="en-US" dirty="0"/>
              <a:t>Principles of Public Procurement in e-GP</a:t>
            </a:r>
          </a:p>
        </p:txBody>
      </p:sp>
      <p:sp>
        <p:nvSpPr>
          <p:cNvPr id="7" name="Rectangle 6">
            <a:extLst>
              <a:ext uri="{FF2B5EF4-FFF2-40B4-BE49-F238E27FC236}">
                <a16:creationId xmlns:a16="http://schemas.microsoft.com/office/drawing/2014/main" id="{4299E3B0-720E-3C67-9EE7-B536F1CC472F}"/>
              </a:ext>
            </a:extLst>
          </p:cNvPr>
          <p:cNvSpPr/>
          <p:nvPr/>
        </p:nvSpPr>
        <p:spPr>
          <a:xfrm>
            <a:off x="9245732" y="6291477"/>
            <a:ext cx="2119491" cy="261610"/>
          </a:xfrm>
          <a:prstGeom prst="rect">
            <a:avLst/>
          </a:prstGeom>
        </p:spPr>
        <p:txBody>
          <a:bodyPr wrap="none">
            <a:spAutoFit/>
          </a:bodyPr>
          <a:lstStyle/>
          <a:p>
            <a:r>
              <a:rPr lang="en-US" sz="1100" dirty="0"/>
              <a:t>Dr. Rajesh Kumar Shakya, 2024</a:t>
            </a:r>
          </a:p>
        </p:txBody>
      </p:sp>
      <p:sp>
        <p:nvSpPr>
          <p:cNvPr id="19" name="Text Placeholder 5">
            <a:extLst>
              <a:ext uri="{FF2B5EF4-FFF2-40B4-BE49-F238E27FC236}">
                <a16:creationId xmlns:a16="http://schemas.microsoft.com/office/drawing/2014/main" id="{CB4F00FB-74D1-7DD6-B2C4-F0DC9558D47C}"/>
              </a:ext>
            </a:extLst>
          </p:cNvPr>
          <p:cNvSpPr txBox="1">
            <a:spLocks/>
          </p:cNvSpPr>
          <p:nvPr/>
        </p:nvSpPr>
        <p:spPr>
          <a:xfrm>
            <a:off x="7454537" y="2487613"/>
            <a:ext cx="2604092" cy="5540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Nova" panose="020B05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Nova" panose="020B05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Nova" panose="020B05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Nova" panose="020B05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Nova" panose="020B05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Lesson 3</a:t>
            </a:r>
            <a:endParaRPr lang="en-US" dirty="0"/>
          </a:p>
        </p:txBody>
      </p:sp>
      <p:sp>
        <p:nvSpPr>
          <p:cNvPr id="20" name="Text Placeholder 7">
            <a:extLst>
              <a:ext uri="{FF2B5EF4-FFF2-40B4-BE49-F238E27FC236}">
                <a16:creationId xmlns:a16="http://schemas.microsoft.com/office/drawing/2014/main" id="{1F3887BE-A925-74C3-F662-A121DDB437B7}"/>
              </a:ext>
            </a:extLst>
          </p:cNvPr>
          <p:cNvSpPr txBox="1">
            <a:spLocks/>
          </p:cNvSpPr>
          <p:nvPr/>
        </p:nvSpPr>
        <p:spPr>
          <a:xfrm>
            <a:off x="7454534" y="4085303"/>
            <a:ext cx="2603500" cy="190254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Nova" panose="020B05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Nova" panose="020B05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Nova" panose="020B05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Nova" panose="020B05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Nova" panose="020B05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Strategies to combat stage fright</a:t>
            </a:r>
            <a:endParaRPr lang="en-US" dirty="0"/>
          </a:p>
        </p:txBody>
      </p:sp>
      <p:sp>
        <p:nvSpPr>
          <p:cNvPr id="21" name="Title 1">
            <a:extLst>
              <a:ext uri="{FF2B5EF4-FFF2-40B4-BE49-F238E27FC236}">
                <a16:creationId xmlns:a16="http://schemas.microsoft.com/office/drawing/2014/main" id="{1C31B822-6BA3-9968-932E-2D797F43F71F}"/>
              </a:ext>
            </a:extLst>
          </p:cNvPr>
          <p:cNvSpPr txBox="1">
            <a:spLocks/>
          </p:cNvSpPr>
          <p:nvPr/>
        </p:nvSpPr>
        <p:spPr>
          <a:xfrm>
            <a:off x="2795948" y="1082978"/>
            <a:ext cx="6791733" cy="477957"/>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sz="1300" dirty="0">
                <a:latin typeface="Arial" panose="020B0604020202020204" pitchFamily="34" charset="0"/>
                <a:cs typeface="Arial" panose="020B0604020202020204" pitchFamily="34" charset="0"/>
              </a:rPr>
              <a:t>Synergy of Good Governance Dimensions Considered in e-Procurement Platform</a:t>
            </a:r>
          </a:p>
        </p:txBody>
      </p:sp>
      <p:sp>
        <p:nvSpPr>
          <p:cNvPr id="22" name="Footer Placeholder 3">
            <a:extLst>
              <a:ext uri="{FF2B5EF4-FFF2-40B4-BE49-F238E27FC236}">
                <a16:creationId xmlns:a16="http://schemas.microsoft.com/office/drawing/2014/main" id="{AB4A9EF0-2274-D11F-496C-97FA6854D641}"/>
              </a:ext>
            </a:extLst>
          </p:cNvPr>
          <p:cNvSpPr txBox="1">
            <a:spLocks/>
          </p:cNvSpPr>
          <p:nvPr/>
        </p:nvSpPr>
        <p:spPr>
          <a:xfrm>
            <a:off x="5191850" y="5530194"/>
            <a:ext cx="2129086" cy="343007"/>
          </a:xfrm>
          <a:prstGeom prst="rect">
            <a:avLst/>
          </a:prstGeom>
        </p:spPr>
        <p:txBody>
          <a:bodyPr vert="horz" lIns="91440" tIns="45720" rIns="91440" bIns="45720" rtlCol="0" anchor="ctr">
            <a:noAutofit/>
          </a:bodyPr>
          <a:lstStyle>
            <a:defPPr>
              <a:defRPr lang="en-US"/>
            </a:defPPr>
            <a:lvl1pPr marL="0" algn="r" defTabSz="914400" rtl="0" eaLnBrk="1" latinLnBrk="0" hangingPunct="1">
              <a:defRPr sz="1625" kern="1200">
                <a:solidFill>
                  <a:schemeClr val="tx1"/>
                </a:solidFill>
                <a:latin typeface="Arial" panose="020B0604020202020204" pitchFamily="34" charset="0"/>
                <a:ea typeface="ＭＳ Ｐゴシック" panose="020B0600070205080204" pitchFamily="34" charset="-128"/>
                <a:cs typeface="+mn-cs"/>
              </a:defRPr>
            </a:lvl1pPr>
            <a:lvl2pPr marL="603647" indent="-232172" algn="l" defTabSz="914400" rtl="0" eaLnBrk="1" latinLnBrk="0" hangingPunct="1">
              <a:defRPr sz="1625" kern="1200">
                <a:solidFill>
                  <a:schemeClr val="tx1"/>
                </a:solidFill>
                <a:latin typeface="Arial" panose="020B0604020202020204" pitchFamily="34" charset="0"/>
                <a:ea typeface="ＭＳ Ｐゴシック" panose="020B0600070205080204" pitchFamily="34" charset="-128"/>
                <a:cs typeface="+mn-cs"/>
              </a:defRPr>
            </a:lvl2pPr>
            <a:lvl3pPr marL="928688" indent="-185738" algn="l" defTabSz="914400" rtl="0" eaLnBrk="1" latinLnBrk="0" hangingPunct="1">
              <a:defRPr sz="1625" kern="1200">
                <a:solidFill>
                  <a:schemeClr val="tx1"/>
                </a:solidFill>
                <a:latin typeface="Arial" panose="020B0604020202020204" pitchFamily="34" charset="0"/>
                <a:ea typeface="ＭＳ Ｐゴシック" panose="020B0600070205080204" pitchFamily="34" charset="-128"/>
                <a:cs typeface="+mn-cs"/>
              </a:defRPr>
            </a:lvl3pPr>
            <a:lvl4pPr marL="1300163" indent="-185738" algn="l" defTabSz="914400" rtl="0" eaLnBrk="1" latinLnBrk="0" hangingPunct="1">
              <a:defRPr sz="1625" kern="1200">
                <a:solidFill>
                  <a:schemeClr val="tx1"/>
                </a:solidFill>
                <a:latin typeface="Arial" panose="020B0604020202020204" pitchFamily="34" charset="0"/>
                <a:ea typeface="ＭＳ Ｐゴシック" panose="020B0600070205080204" pitchFamily="34" charset="-128"/>
                <a:cs typeface="+mn-cs"/>
              </a:defRPr>
            </a:lvl4pPr>
            <a:lvl5pPr marL="1671638" indent="-185738" algn="l" defTabSz="914400" rtl="0" eaLnBrk="1" latinLnBrk="0" hangingPunct="1">
              <a:defRPr sz="1625" kern="1200">
                <a:solidFill>
                  <a:schemeClr val="tx1"/>
                </a:solidFill>
                <a:latin typeface="Arial" panose="020B0604020202020204" pitchFamily="34" charset="0"/>
                <a:ea typeface="ＭＳ Ｐゴシック" panose="020B0600070205080204" pitchFamily="34" charset="-128"/>
                <a:cs typeface="+mn-cs"/>
              </a:defRPr>
            </a:lvl5pPr>
            <a:lvl6pPr marL="2043113" indent="-185738" algn="l" defTabSz="914400" rtl="0" eaLnBrk="0" fontAlgn="base" latinLnBrk="0" hangingPunct="0">
              <a:spcBef>
                <a:spcPct val="0"/>
              </a:spcBef>
              <a:spcAft>
                <a:spcPct val="0"/>
              </a:spcAft>
              <a:defRPr sz="1625" kern="1200">
                <a:solidFill>
                  <a:schemeClr val="tx1"/>
                </a:solidFill>
                <a:latin typeface="Arial" panose="020B0604020202020204" pitchFamily="34" charset="0"/>
                <a:ea typeface="ＭＳ Ｐゴシック" panose="020B0600070205080204" pitchFamily="34" charset="-128"/>
                <a:cs typeface="+mn-cs"/>
              </a:defRPr>
            </a:lvl6pPr>
            <a:lvl7pPr marL="2414588" indent="-185738" algn="l" defTabSz="914400" rtl="0" eaLnBrk="0" fontAlgn="base" latinLnBrk="0" hangingPunct="0">
              <a:spcBef>
                <a:spcPct val="0"/>
              </a:spcBef>
              <a:spcAft>
                <a:spcPct val="0"/>
              </a:spcAft>
              <a:defRPr sz="1625" kern="1200">
                <a:solidFill>
                  <a:schemeClr val="tx1"/>
                </a:solidFill>
                <a:latin typeface="Arial" panose="020B0604020202020204" pitchFamily="34" charset="0"/>
                <a:ea typeface="ＭＳ Ｐゴシック" panose="020B0600070205080204" pitchFamily="34" charset="-128"/>
                <a:cs typeface="+mn-cs"/>
              </a:defRPr>
            </a:lvl7pPr>
            <a:lvl8pPr marL="2786063" indent="-185738" algn="l" defTabSz="914400" rtl="0" eaLnBrk="0" fontAlgn="base" latinLnBrk="0" hangingPunct="0">
              <a:spcBef>
                <a:spcPct val="0"/>
              </a:spcBef>
              <a:spcAft>
                <a:spcPct val="0"/>
              </a:spcAft>
              <a:defRPr sz="1625" kern="1200">
                <a:solidFill>
                  <a:schemeClr val="tx1"/>
                </a:solidFill>
                <a:latin typeface="Arial" panose="020B0604020202020204" pitchFamily="34" charset="0"/>
                <a:ea typeface="ＭＳ Ｐゴシック" panose="020B0600070205080204" pitchFamily="34" charset="-128"/>
                <a:cs typeface="+mn-cs"/>
              </a:defRPr>
            </a:lvl8pPr>
            <a:lvl9pPr marL="3157538" indent="-185738" algn="l" defTabSz="914400" rtl="0" eaLnBrk="0" fontAlgn="base" latinLnBrk="0" hangingPunct="0">
              <a:spcBef>
                <a:spcPct val="0"/>
              </a:spcBef>
              <a:spcAft>
                <a:spcPct val="0"/>
              </a:spcAft>
              <a:defRPr sz="1625" kern="1200">
                <a:solidFill>
                  <a:schemeClr val="tx1"/>
                </a:solidFill>
                <a:latin typeface="Arial" panose="020B0604020202020204" pitchFamily="34" charset="0"/>
                <a:ea typeface="ＭＳ Ｐゴシック" panose="020B0600070205080204" pitchFamily="34" charset="-128"/>
                <a:cs typeface="+mn-cs"/>
              </a:defRPr>
            </a:lvl9pPr>
          </a:lstStyle>
          <a:p>
            <a:r>
              <a:rPr lang="en-US" altLang="en-US" sz="813" dirty="0"/>
              <a:t>© Dr. Rajesh Kumar Shakya, 2015-2024</a:t>
            </a:r>
          </a:p>
        </p:txBody>
      </p:sp>
      <p:graphicFrame>
        <p:nvGraphicFramePr>
          <p:cNvPr id="23" name="Diagram 22">
            <a:extLst>
              <a:ext uri="{FF2B5EF4-FFF2-40B4-BE49-F238E27FC236}">
                <a16:creationId xmlns:a16="http://schemas.microsoft.com/office/drawing/2014/main" id="{6568603A-A290-451D-64D3-DF006AC06DF2}"/>
              </a:ext>
            </a:extLst>
          </p:cNvPr>
          <p:cNvGraphicFramePr/>
          <p:nvPr>
            <p:extLst>
              <p:ext uri="{D42A27DB-BD31-4B8C-83A1-F6EECF244321}">
                <p14:modId xmlns:p14="http://schemas.microsoft.com/office/powerpoint/2010/main" val="3952412348"/>
              </p:ext>
            </p:extLst>
          </p:nvPr>
        </p:nvGraphicFramePr>
        <p:xfrm>
          <a:off x="-546759" y="1391670"/>
          <a:ext cx="7525753" cy="473753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4" name="Right Arrow 2">
            <a:extLst>
              <a:ext uri="{FF2B5EF4-FFF2-40B4-BE49-F238E27FC236}">
                <a16:creationId xmlns:a16="http://schemas.microsoft.com/office/drawing/2014/main" id="{2F0DED2D-A17D-C35D-C71F-118566591587}"/>
              </a:ext>
            </a:extLst>
          </p:cNvPr>
          <p:cNvSpPr/>
          <p:nvPr/>
        </p:nvSpPr>
        <p:spPr>
          <a:xfrm>
            <a:off x="5955199" y="3007313"/>
            <a:ext cx="1109336" cy="1506255"/>
          </a:xfrm>
          <a:prstGeom prst="rightArrow">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5"/>
          </a:p>
        </p:txBody>
      </p:sp>
      <p:sp>
        <p:nvSpPr>
          <p:cNvPr id="25" name="Title 1">
            <a:extLst>
              <a:ext uri="{FF2B5EF4-FFF2-40B4-BE49-F238E27FC236}">
                <a16:creationId xmlns:a16="http://schemas.microsoft.com/office/drawing/2014/main" id="{7F8B5795-5FB3-B8FF-1554-F3A5F6FE4126}"/>
              </a:ext>
            </a:extLst>
          </p:cNvPr>
          <p:cNvSpPr txBox="1">
            <a:spLocks/>
          </p:cNvSpPr>
          <p:nvPr/>
        </p:nvSpPr>
        <p:spPr>
          <a:xfrm>
            <a:off x="7404631" y="1990686"/>
            <a:ext cx="2707188" cy="3539508"/>
          </a:xfrm>
          <a:prstGeom prst="rect">
            <a:avLst/>
          </a:prstGeom>
          <a:solidFill>
            <a:schemeClr val="accent6">
              <a:lumMod val="20000"/>
              <a:lumOff val="80000"/>
            </a:schemeClr>
          </a:solidFill>
          <a:ln>
            <a:solidFill>
              <a:schemeClr val="accent1">
                <a:shade val="50000"/>
              </a:schemeClr>
            </a:solidFill>
          </a:ln>
        </p:spPr>
        <p:txBody>
          <a:bodyPr vert="horz" lIns="74295" tIns="37148" rIns="74295" bIns="37148" rtlCol="0" anchor="ctr">
            <a:normAutofit fontScale="9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endParaRPr lang="en-US" sz="2031" dirty="0">
              <a:latin typeface="Arial" panose="020B0604020202020204" pitchFamily="34" charset="0"/>
              <a:cs typeface="Arial" panose="020B0604020202020204" pitchFamily="34" charset="0"/>
            </a:endParaRPr>
          </a:p>
          <a:p>
            <a:pPr algn="ctr">
              <a:defRPr/>
            </a:pPr>
            <a:endParaRPr lang="en-US" sz="2031" dirty="0">
              <a:latin typeface="Arial" panose="020B0604020202020204" pitchFamily="34" charset="0"/>
              <a:cs typeface="Arial" panose="020B0604020202020204" pitchFamily="34" charset="0"/>
            </a:endParaRPr>
          </a:p>
          <a:p>
            <a:pPr algn="ctr">
              <a:defRPr/>
            </a:pPr>
            <a:endParaRPr lang="en-US" sz="2031" dirty="0">
              <a:latin typeface="Arial" panose="020B0604020202020204" pitchFamily="34" charset="0"/>
              <a:cs typeface="Arial" panose="020B0604020202020204" pitchFamily="34" charset="0"/>
            </a:endParaRPr>
          </a:p>
          <a:p>
            <a:pPr algn="ctr">
              <a:defRPr/>
            </a:pPr>
            <a:r>
              <a:rPr lang="en-US" sz="2031" dirty="0">
                <a:latin typeface="Arial" panose="020B0604020202020204" pitchFamily="34" charset="0"/>
                <a:cs typeface="Arial" panose="020B0604020202020204" pitchFamily="34" charset="0"/>
              </a:rPr>
              <a:t>Sustainable Good governance in </a:t>
            </a:r>
          </a:p>
          <a:p>
            <a:pPr algn="ctr">
              <a:defRPr/>
            </a:pPr>
            <a:r>
              <a:rPr lang="en-US" sz="2031" dirty="0">
                <a:latin typeface="Arial" panose="020B0604020202020204" pitchFamily="34" charset="0"/>
                <a:cs typeface="Arial" panose="020B0604020202020204" pitchFamily="34" charset="0"/>
              </a:rPr>
              <a:t>the Public Procurement</a:t>
            </a:r>
          </a:p>
          <a:p>
            <a:pPr algn="ctr">
              <a:defRPr/>
            </a:pPr>
            <a:endParaRPr lang="en-US" sz="2031" dirty="0">
              <a:latin typeface="Arial" panose="020B0604020202020204" pitchFamily="34" charset="0"/>
              <a:cs typeface="Arial" panose="020B0604020202020204" pitchFamily="34" charset="0"/>
            </a:endParaRPr>
          </a:p>
          <a:p>
            <a:pPr algn="ctr">
              <a:defRPr/>
            </a:pPr>
            <a:r>
              <a:rPr lang="en-US" sz="2031" dirty="0">
                <a:latin typeface="Arial" panose="020B0604020202020204" pitchFamily="34" charset="0"/>
                <a:cs typeface="Arial" panose="020B0604020202020204" pitchFamily="34" charset="0"/>
              </a:rPr>
              <a:t>Enhanced </a:t>
            </a:r>
          </a:p>
          <a:p>
            <a:pPr algn="ctr">
              <a:defRPr/>
            </a:pPr>
            <a:r>
              <a:rPr lang="en-US" sz="2031" dirty="0">
                <a:latin typeface="Arial" panose="020B0604020202020204" pitchFamily="34" charset="0"/>
                <a:cs typeface="Arial" panose="020B0604020202020204" pitchFamily="34" charset="0"/>
              </a:rPr>
              <a:t>Economy</a:t>
            </a:r>
          </a:p>
          <a:p>
            <a:pPr algn="ctr">
              <a:defRPr/>
            </a:pPr>
            <a:endParaRPr lang="en-US" sz="2031" dirty="0">
              <a:latin typeface="Arial" panose="020B0604020202020204" pitchFamily="34" charset="0"/>
              <a:cs typeface="Arial" panose="020B0604020202020204" pitchFamily="34" charset="0"/>
            </a:endParaRPr>
          </a:p>
          <a:p>
            <a:pPr algn="ctr">
              <a:defRPr/>
            </a:pPr>
            <a:r>
              <a:rPr lang="en-US" sz="2031" dirty="0">
                <a:latin typeface="Arial" panose="020B0604020202020204" pitchFamily="34" charset="0"/>
                <a:cs typeface="Arial" panose="020B0604020202020204" pitchFamily="34" charset="0"/>
              </a:rPr>
              <a:t>Enhanced </a:t>
            </a:r>
          </a:p>
          <a:p>
            <a:pPr algn="ctr">
              <a:defRPr/>
            </a:pPr>
            <a:r>
              <a:rPr lang="en-US" sz="2031" dirty="0">
                <a:latin typeface="Arial" panose="020B0604020202020204" pitchFamily="34" charset="0"/>
                <a:cs typeface="Arial" panose="020B0604020202020204" pitchFamily="34" charset="0"/>
              </a:rPr>
              <a:t>Citizen Satisfaction</a:t>
            </a:r>
          </a:p>
          <a:p>
            <a:pPr algn="ctr">
              <a:defRPr/>
            </a:pPr>
            <a:endParaRPr lang="en-US" sz="2031" dirty="0">
              <a:latin typeface="Arial" panose="020B0604020202020204" pitchFamily="34" charset="0"/>
              <a:cs typeface="Arial" panose="020B0604020202020204" pitchFamily="34" charset="0"/>
            </a:endParaRPr>
          </a:p>
          <a:p>
            <a:pPr algn="ctr">
              <a:defRPr/>
            </a:pPr>
            <a:r>
              <a:rPr lang="en-US" sz="2031" dirty="0">
                <a:latin typeface="Arial" panose="020B0604020202020204" pitchFamily="34" charset="0"/>
                <a:cs typeface="Arial" panose="020B0604020202020204" pitchFamily="34" charset="0"/>
              </a:rPr>
              <a:t>Enhanced socio-economic development with </a:t>
            </a:r>
          </a:p>
          <a:p>
            <a:pPr algn="ctr">
              <a:defRPr/>
            </a:pPr>
            <a:r>
              <a:rPr lang="en-US" sz="2031" dirty="0">
                <a:latin typeface="Arial" panose="020B0604020202020204" pitchFamily="34" charset="0"/>
                <a:cs typeface="Arial" panose="020B0604020202020204" pitchFamily="34" charset="0"/>
              </a:rPr>
              <a:t>Trust in Government</a:t>
            </a:r>
          </a:p>
          <a:p>
            <a:pPr algn="ctr">
              <a:defRPr/>
            </a:pPr>
            <a:endParaRPr lang="en-US" sz="2031" dirty="0">
              <a:latin typeface="Arial" panose="020B0604020202020204" pitchFamily="34" charset="0"/>
              <a:cs typeface="Arial" panose="020B0604020202020204" pitchFamily="34" charset="0"/>
            </a:endParaRPr>
          </a:p>
          <a:p>
            <a:pPr algn="ctr">
              <a:defRPr/>
            </a:pPr>
            <a:endParaRPr lang="en-US" sz="2031" dirty="0">
              <a:latin typeface="Arial" panose="020B0604020202020204" pitchFamily="34" charset="0"/>
              <a:cs typeface="Arial" panose="020B0604020202020204" pitchFamily="34" charset="0"/>
            </a:endParaRPr>
          </a:p>
          <a:p>
            <a:pPr algn="ctr">
              <a:defRPr/>
            </a:pPr>
            <a:endParaRPr lang="en-US" sz="195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262546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grpSp>
        <p:nvGrpSpPr>
          <p:cNvPr id="340" name="Google Shape;340;p9"/>
          <p:cNvGrpSpPr/>
          <p:nvPr/>
        </p:nvGrpSpPr>
        <p:grpSpPr>
          <a:xfrm>
            <a:off x="4024741" y="1438566"/>
            <a:ext cx="4222637" cy="4222132"/>
            <a:chOff x="10660801" y="3843866"/>
            <a:chExt cx="11262014" cy="11260667"/>
          </a:xfrm>
        </p:grpSpPr>
        <p:pic>
          <p:nvPicPr>
            <p:cNvPr id="341" name="Google Shape;341;p9" descr=" "/>
            <p:cNvPicPr preferRelativeResize="0"/>
            <p:nvPr/>
          </p:nvPicPr>
          <p:blipFill rotWithShape="1">
            <a:blip r:embed="rId3">
              <a:alphaModFix/>
            </a:blip>
            <a:srcRect/>
            <a:stretch/>
          </p:blipFill>
          <p:spPr>
            <a:xfrm>
              <a:off x="10660801" y="3843866"/>
              <a:ext cx="11262014" cy="11260667"/>
            </a:xfrm>
            <a:prstGeom prst="rect">
              <a:avLst/>
            </a:prstGeom>
            <a:noFill/>
            <a:ln>
              <a:noFill/>
            </a:ln>
          </p:spPr>
        </p:pic>
        <p:grpSp>
          <p:nvGrpSpPr>
            <p:cNvPr id="342" name="Google Shape;342;p9"/>
            <p:cNvGrpSpPr/>
            <p:nvPr/>
          </p:nvGrpSpPr>
          <p:grpSpPr>
            <a:xfrm>
              <a:off x="12126602" y="5376007"/>
              <a:ext cx="8330382" cy="8329387"/>
              <a:chOff x="12126602" y="5376007"/>
              <a:chExt cx="8330382" cy="8329387"/>
            </a:xfrm>
          </p:grpSpPr>
          <p:pic>
            <p:nvPicPr>
              <p:cNvPr id="343" name="Google Shape;343;p9" descr=" "/>
              <p:cNvPicPr preferRelativeResize="0"/>
              <p:nvPr/>
            </p:nvPicPr>
            <p:blipFill rotWithShape="1">
              <a:blip r:embed="rId4">
                <a:alphaModFix/>
              </a:blip>
              <a:srcRect/>
              <a:stretch/>
            </p:blipFill>
            <p:spPr>
              <a:xfrm>
                <a:off x="12126602" y="5376007"/>
                <a:ext cx="8330382" cy="8329387"/>
              </a:xfrm>
              <a:prstGeom prst="rect">
                <a:avLst/>
              </a:prstGeom>
              <a:noFill/>
              <a:ln>
                <a:noFill/>
              </a:ln>
            </p:spPr>
          </p:pic>
          <p:pic>
            <p:nvPicPr>
              <p:cNvPr id="344" name="Google Shape;344;p9" descr=" "/>
              <p:cNvPicPr preferRelativeResize="0"/>
              <p:nvPr/>
            </p:nvPicPr>
            <p:blipFill rotWithShape="1">
              <a:blip r:embed="rId5">
                <a:alphaModFix/>
              </a:blip>
              <a:srcRect/>
              <a:stretch/>
            </p:blipFill>
            <p:spPr>
              <a:xfrm>
                <a:off x="16248326" y="5399355"/>
                <a:ext cx="92881" cy="8282779"/>
              </a:xfrm>
              <a:prstGeom prst="rect">
                <a:avLst/>
              </a:prstGeom>
              <a:noFill/>
              <a:ln>
                <a:noFill/>
              </a:ln>
            </p:spPr>
          </p:pic>
          <p:pic>
            <p:nvPicPr>
              <p:cNvPr id="345" name="Google Shape;345;p9" descr=" "/>
              <p:cNvPicPr preferRelativeResize="0"/>
              <p:nvPr/>
            </p:nvPicPr>
            <p:blipFill rotWithShape="1">
              <a:blip r:embed="rId6">
                <a:alphaModFix/>
              </a:blip>
              <a:srcRect/>
              <a:stretch/>
            </p:blipFill>
            <p:spPr>
              <a:xfrm>
                <a:off x="12680810" y="7431429"/>
                <a:ext cx="7218567" cy="4220753"/>
              </a:xfrm>
              <a:prstGeom prst="rect">
                <a:avLst/>
              </a:prstGeom>
              <a:noFill/>
              <a:ln>
                <a:noFill/>
              </a:ln>
            </p:spPr>
          </p:pic>
          <p:pic>
            <p:nvPicPr>
              <p:cNvPr id="346" name="Google Shape;346;p9" descr=" "/>
              <p:cNvPicPr preferRelativeResize="0"/>
              <p:nvPr/>
            </p:nvPicPr>
            <p:blipFill rotWithShape="1">
              <a:blip r:embed="rId7">
                <a:alphaModFix/>
              </a:blip>
              <a:srcRect/>
              <a:stretch/>
            </p:blipFill>
            <p:spPr>
              <a:xfrm>
                <a:off x="12809006" y="7186021"/>
                <a:ext cx="7218566" cy="4220754"/>
              </a:xfrm>
              <a:prstGeom prst="rect">
                <a:avLst/>
              </a:prstGeom>
              <a:noFill/>
              <a:ln>
                <a:noFill/>
              </a:ln>
            </p:spPr>
          </p:pic>
          <p:pic>
            <p:nvPicPr>
              <p:cNvPr id="347" name="Google Shape;347;p9" descr=" "/>
              <p:cNvPicPr preferRelativeResize="0"/>
              <p:nvPr/>
            </p:nvPicPr>
            <p:blipFill rotWithShape="1">
              <a:blip r:embed="rId8">
                <a:alphaModFix/>
              </a:blip>
              <a:srcRect/>
              <a:stretch/>
            </p:blipFill>
            <p:spPr>
              <a:xfrm>
                <a:off x="18884802" y="8902700"/>
                <a:ext cx="1104894" cy="1104900"/>
              </a:xfrm>
              <a:prstGeom prst="rect">
                <a:avLst/>
              </a:prstGeom>
              <a:noFill/>
              <a:ln>
                <a:noFill/>
              </a:ln>
            </p:spPr>
          </p:pic>
          <p:pic>
            <p:nvPicPr>
              <p:cNvPr id="348" name="Google Shape;348;p9" descr=" "/>
              <p:cNvPicPr preferRelativeResize="0"/>
              <p:nvPr/>
            </p:nvPicPr>
            <p:blipFill rotWithShape="1">
              <a:blip r:embed="rId9">
                <a:alphaModFix/>
              </a:blip>
              <a:srcRect/>
              <a:stretch/>
            </p:blipFill>
            <p:spPr>
              <a:xfrm>
                <a:off x="19235948" y="9390928"/>
                <a:ext cx="34528" cy="61978"/>
              </a:xfrm>
              <a:prstGeom prst="rect">
                <a:avLst/>
              </a:prstGeom>
              <a:noFill/>
              <a:ln>
                <a:noFill/>
              </a:ln>
            </p:spPr>
          </p:pic>
          <p:pic>
            <p:nvPicPr>
              <p:cNvPr id="350" name="Google Shape;350;p9" descr=" "/>
              <p:cNvPicPr preferRelativeResize="0"/>
              <p:nvPr/>
            </p:nvPicPr>
            <p:blipFill rotWithShape="1">
              <a:blip r:embed="rId10">
                <a:alphaModFix/>
              </a:blip>
              <a:srcRect/>
              <a:stretch/>
            </p:blipFill>
            <p:spPr>
              <a:xfrm>
                <a:off x="19604017" y="9390928"/>
                <a:ext cx="34528" cy="61978"/>
              </a:xfrm>
              <a:prstGeom prst="rect">
                <a:avLst/>
              </a:prstGeom>
              <a:noFill/>
              <a:ln>
                <a:noFill/>
              </a:ln>
            </p:spPr>
          </p:pic>
          <p:pic>
            <p:nvPicPr>
              <p:cNvPr id="352" name="Google Shape;352;p9" descr=" "/>
              <p:cNvPicPr preferRelativeResize="0"/>
              <p:nvPr/>
            </p:nvPicPr>
            <p:blipFill rotWithShape="1">
              <a:blip r:embed="rId11">
                <a:alphaModFix/>
              </a:blip>
              <a:srcRect/>
              <a:stretch/>
            </p:blipFill>
            <p:spPr>
              <a:xfrm>
                <a:off x="17875161" y="12269416"/>
                <a:ext cx="132062" cy="210196"/>
              </a:xfrm>
              <a:prstGeom prst="rect">
                <a:avLst/>
              </a:prstGeom>
              <a:noFill/>
              <a:ln>
                <a:noFill/>
              </a:ln>
            </p:spPr>
          </p:pic>
          <p:pic>
            <p:nvPicPr>
              <p:cNvPr id="355" name="Google Shape;355;p9" descr=" "/>
              <p:cNvPicPr preferRelativeResize="0"/>
              <p:nvPr/>
            </p:nvPicPr>
            <p:blipFill rotWithShape="1">
              <a:blip r:embed="rId12">
                <a:alphaModFix/>
              </a:blip>
              <a:srcRect/>
              <a:stretch/>
            </p:blipFill>
            <p:spPr>
              <a:xfrm>
                <a:off x="17616266" y="6517101"/>
                <a:ext cx="517789" cy="517789"/>
              </a:xfrm>
              <a:prstGeom prst="rect">
                <a:avLst/>
              </a:prstGeom>
              <a:noFill/>
              <a:ln>
                <a:noFill/>
              </a:ln>
            </p:spPr>
          </p:pic>
          <p:pic>
            <p:nvPicPr>
              <p:cNvPr id="358" name="Google Shape;358;p9" descr=" "/>
              <p:cNvPicPr preferRelativeResize="0"/>
              <p:nvPr/>
            </p:nvPicPr>
            <p:blipFill rotWithShape="1">
              <a:blip r:embed="rId13">
                <a:alphaModFix/>
              </a:blip>
              <a:srcRect/>
              <a:stretch/>
            </p:blipFill>
            <p:spPr>
              <a:xfrm>
                <a:off x="12598335" y="8928100"/>
                <a:ext cx="1155694" cy="1155700"/>
              </a:xfrm>
              <a:prstGeom prst="rect">
                <a:avLst/>
              </a:prstGeom>
              <a:noFill/>
              <a:ln>
                <a:noFill/>
              </a:ln>
            </p:spPr>
          </p:pic>
          <p:pic>
            <p:nvPicPr>
              <p:cNvPr id="360" name="Google Shape;360;p9" descr=" "/>
              <p:cNvPicPr preferRelativeResize="0"/>
              <p:nvPr/>
            </p:nvPicPr>
            <p:blipFill rotWithShape="1">
              <a:blip r:embed="rId14">
                <a:alphaModFix/>
              </a:blip>
              <a:srcRect/>
              <a:stretch/>
            </p:blipFill>
            <p:spPr>
              <a:xfrm>
                <a:off x="14173127" y="11531600"/>
                <a:ext cx="1231894" cy="1231900"/>
              </a:xfrm>
              <a:prstGeom prst="rect">
                <a:avLst/>
              </a:prstGeom>
              <a:noFill/>
              <a:ln>
                <a:noFill/>
              </a:ln>
            </p:spPr>
          </p:pic>
          <p:pic>
            <p:nvPicPr>
              <p:cNvPr id="361" name="Google Shape;361;p9" descr=" "/>
              <p:cNvPicPr preferRelativeResize="0"/>
              <p:nvPr/>
            </p:nvPicPr>
            <p:blipFill rotWithShape="1">
              <a:blip r:embed="rId15">
                <a:alphaModFix/>
              </a:blip>
              <a:srcRect/>
              <a:stretch/>
            </p:blipFill>
            <p:spPr>
              <a:xfrm>
                <a:off x="14275787" y="11634258"/>
                <a:ext cx="1026580" cy="1026583"/>
              </a:xfrm>
              <a:prstGeom prst="rect">
                <a:avLst/>
              </a:prstGeom>
              <a:noFill/>
              <a:ln>
                <a:noFill/>
              </a:ln>
            </p:spPr>
          </p:pic>
        </p:grpSp>
      </p:grpSp>
      <p:grpSp>
        <p:nvGrpSpPr>
          <p:cNvPr id="362" name="Google Shape;362;p9"/>
          <p:cNvGrpSpPr/>
          <p:nvPr/>
        </p:nvGrpSpPr>
        <p:grpSpPr>
          <a:xfrm>
            <a:off x="119048" y="1395710"/>
            <a:ext cx="5252912" cy="1903567"/>
            <a:chOff x="317507" y="3721100"/>
            <a:chExt cx="14009818" cy="5076922"/>
          </a:xfrm>
        </p:grpSpPr>
        <p:pic>
          <p:nvPicPr>
            <p:cNvPr id="363" name="Google Shape;363;p9" descr=" "/>
            <p:cNvPicPr preferRelativeResize="0"/>
            <p:nvPr/>
          </p:nvPicPr>
          <p:blipFill rotWithShape="1">
            <a:blip r:embed="rId16">
              <a:alphaModFix/>
            </a:blip>
            <a:srcRect/>
            <a:stretch/>
          </p:blipFill>
          <p:spPr>
            <a:xfrm>
              <a:off x="14022489" y="5706533"/>
              <a:ext cx="304836" cy="304800"/>
            </a:xfrm>
            <a:prstGeom prst="rect">
              <a:avLst/>
            </a:prstGeom>
            <a:noFill/>
            <a:ln>
              <a:noFill/>
            </a:ln>
          </p:spPr>
        </p:pic>
        <p:pic>
          <p:nvPicPr>
            <p:cNvPr id="364" name="Google Shape;364;p9" descr=" "/>
            <p:cNvPicPr preferRelativeResize="0"/>
            <p:nvPr/>
          </p:nvPicPr>
          <p:blipFill rotWithShape="1">
            <a:blip r:embed="rId17">
              <a:alphaModFix/>
            </a:blip>
            <a:srcRect/>
            <a:stretch/>
          </p:blipFill>
          <p:spPr>
            <a:xfrm>
              <a:off x="10118871" y="4817533"/>
              <a:ext cx="3991785" cy="1053373"/>
            </a:xfrm>
            <a:prstGeom prst="rect">
              <a:avLst/>
            </a:prstGeom>
            <a:noFill/>
            <a:ln>
              <a:noFill/>
            </a:ln>
          </p:spPr>
        </p:pic>
        <p:sp>
          <p:nvSpPr>
            <p:cNvPr id="365" name="Google Shape;365;p9"/>
            <p:cNvSpPr/>
            <p:nvPr/>
          </p:nvSpPr>
          <p:spPr>
            <a:xfrm>
              <a:off x="8558014" y="4216400"/>
              <a:ext cx="1224948" cy="1581856"/>
            </a:xfrm>
            <a:prstGeom prst="rect">
              <a:avLst/>
            </a:prstGeom>
            <a:noFill/>
            <a:ln>
              <a:noFill/>
            </a:ln>
          </p:spPr>
          <p:txBody>
            <a:bodyPr spcFirstLastPara="1" wrap="square" lIns="0" tIns="0" rIns="0" bIns="0" anchor="t" anchorCtr="0">
              <a:noAutofit/>
            </a:bodyPr>
            <a:lstStyle/>
            <a:p>
              <a:pPr algn="ctr">
                <a:buClr>
                  <a:srgbClr val="065582"/>
                </a:buClr>
                <a:buSzPts val="8267"/>
              </a:pPr>
              <a:r>
                <a:rPr lang="en-US" sz="3099">
                  <a:solidFill>
                    <a:srgbClr val="065582"/>
                  </a:solidFill>
                  <a:latin typeface="Roboto"/>
                  <a:ea typeface="Roboto"/>
                  <a:cs typeface="Roboto"/>
                  <a:sym typeface="Roboto"/>
                </a:rPr>
                <a:t>1</a:t>
              </a:r>
              <a:endParaRPr sz="3099">
                <a:solidFill>
                  <a:schemeClr val="dk1"/>
                </a:solidFill>
                <a:latin typeface="Calibri"/>
                <a:ea typeface="Calibri"/>
                <a:cs typeface="Calibri"/>
                <a:sym typeface="Calibri"/>
              </a:endParaRPr>
            </a:p>
          </p:txBody>
        </p:sp>
        <p:pic>
          <p:nvPicPr>
            <p:cNvPr id="366" name="Google Shape;366;p9" descr=" "/>
            <p:cNvPicPr preferRelativeResize="0"/>
            <p:nvPr/>
          </p:nvPicPr>
          <p:blipFill rotWithShape="1">
            <a:blip r:embed="rId18">
              <a:alphaModFix/>
            </a:blip>
            <a:srcRect/>
            <a:stretch/>
          </p:blipFill>
          <p:spPr>
            <a:xfrm>
              <a:off x="8348098" y="3721100"/>
              <a:ext cx="76200" cy="2667000"/>
            </a:xfrm>
            <a:prstGeom prst="rect">
              <a:avLst/>
            </a:prstGeom>
            <a:noFill/>
            <a:ln>
              <a:noFill/>
            </a:ln>
          </p:spPr>
        </p:pic>
        <p:sp>
          <p:nvSpPr>
            <p:cNvPr id="367" name="Google Shape;367;p9"/>
            <p:cNvSpPr/>
            <p:nvPr/>
          </p:nvSpPr>
          <p:spPr>
            <a:xfrm>
              <a:off x="317507" y="3767666"/>
              <a:ext cx="7228557" cy="1363133"/>
            </a:xfrm>
            <a:prstGeom prst="rect">
              <a:avLst/>
            </a:prstGeom>
            <a:noFill/>
            <a:ln>
              <a:noFill/>
            </a:ln>
          </p:spPr>
          <p:txBody>
            <a:bodyPr spcFirstLastPara="1" wrap="square" lIns="0" tIns="0" rIns="0" bIns="0" anchor="t" anchorCtr="0">
              <a:noAutofit/>
            </a:bodyPr>
            <a:lstStyle/>
            <a:p>
              <a:pPr algn="r">
                <a:buClr>
                  <a:srgbClr val="033352"/>
                </a:buClr>
                <a:buSzPts val="4000"/>
              </a:pPr>
              <a:r>
                <a:rPr lang="en-US" sz="1500" b="1" dirty="0">
                  <a:solidFill>
                    <a:srgbClr val="033352"/>
                  </a:solidFill>
                  <a:latin typeface="Roboto"/>
                  <a:ea typeface="Roboto"/>
                  <a:cs typeface="Roboto"/>
                  <a:sym typeface="Roboto"/>
                </a:rPr>
                <a:t>Artificial Intelligence (AI), Machine Learning (ML), &amp; Generative AI</a:t>
              </a:r>
              <a:endParaRPr sz="1500" b="1" dirty="0">
                <a:solidFill>
                  <a:schemeClr val="dk1"/>
                </a:solidFill>
                <a:latin typeface="Calibri"/>
                <a:ea typeface="Calibri"/>
                <a:cs typeface="Calibri"/>
                <a:sym typeface="Calibri"/>
              </a:endParaRPr>
            </a:p>
          </p:txBody>
        </p:sp>
        <p:sp>
          <p:nvSpPr>
            <p:cNvPr id="368" name="Google Shape;368;p9"/>
            <p:cNvSpPr/>
            <p:nvPr/>
          </p:nvSpPr>
          <p:spPr>
            <a:xfrm>
              <a:off x="1142993" y="5819167"/>
              <a:ext cx="6641128" cy="2978855"/>
            </a:xfrm>
            <a:prstGeom prst="rect">
              <a:avLst/>
            </a:prstGeom>
            <a:noFill/>
            <a:ln>
              <a:noFill/>
            </a:ln>
          </p:spPr>
          <p:txBody>
            <a:bodyPr spcFirstLastPara="1" wrap="square" lIns="0" tIns="0" rIns="0" bIns="0" anchor="t" anchorCtr="0">
              <a:noAutofit/>
            </a:bodyPr>
            <a:lstStyle/>
            <a:p>
              <a:r>
                <a:rPr lang="en-US" sz="1200" dirty="0">
                  <a:solidFill>
                    <a:srgbClr val="4F4F4F"/>
                  </a:solidFill>
                  <a:latin typeface="Roboto"/>
                  <a:ea typeface="Roboto"/>
                  <a:cs typeface="Roboto"/>
                  <a:sym typeface="Roboto"/>
                </a:rPr>
                <a:t>AI and Machine Learning models </a:t>
              </a:r>
              <a:r>
                <a:rPr lang="en-US" sz="1000" dirty="0"/>
                <a:t>predict future procurement needs, identify fraud, and assess supplier risks more effectively.</a:t>
              </a:r>
            </a:p>
            <a:p>
              <a:r>
                <a:rPr lang="en-US" sz="1000" b="1" dirty="0"/>
                <a:t>Generative AI </a:t>
              </a:r>
              <a:r>
                <a:rPr lang="en-US" sz="1000" dirty="0"/>
                <a:t>helps generate contracts and bidding documents, reduce costs, and streamline communications. </a:t>
              </a:r>
              <a:endParaRPr sz="1200" dirty="0">
                <a:solidFill>
                  <a:schemeClr val="dk1"/>
                </a:solidFill>
                <a:latin typeface="Calibri"/>
                <a:ea typeface="Calibri"/>
                <a:cs typeface="Calibri"/>
                <a:sym typeface="Calibri"/>
              </a:endParaRPr>
            </a:p>
          </p:txBody>
        </p:sp>
      </p:grpSp>
      <p:grpSp>
        <p:nvGrpSpPr>
          <p:cNvPr id="369" name="Google Shape;369;p9"/>
          <p:cNvGrpSpPr/>
          <p:nvPr/>
        </p:nvGrpSpPr>
        <p:grpSpPr>
          <a:xfrm>
            <a:off x="-51589" y="3470754"/>
            <a:ext cx="4655450" cy="1242830"/>
            <a:chOff x="-138205" y="8415867"/>
            <a:chExt cx="12416351" cy="3314700"/>
          </a:xfrm>
        </p:grpSpPr>
        <p:pic>
          <p:nvPicPr>
            <p:cNvPr id="370" name="Google Shape;370;p9" descr=" "/>
            <p:cNvPicPr preferRelativeResize="0"/>
            <p:nvPr/>
          </p:nvPicPr>
          <p:blipFill rotWithShape="1">
            <a:blip r:embed="rId19">
              <a:alphaModFix/>
            </a:blip>
            <a:srcRect/>
            <a:stretch/>
          </p:blipFill>
          <p:spPr>
            <a:xfrm>
              <a:off x="11973310" y="9381067"/>
              <a:ext cx="304836" cy="304800"/>
            </a:xfrm>
            <a:prstGeom prst="rect">
              <a:avLst/>
            </a:prstGeom>
            <a:noFill/>
            <a:ln>
              <a:noFill/>
            </a:ln>
          </p:spPr>
        </p:pic>
        <p:pic>
          <p:nvPicPr>
            <p:cNvPr id="371" name="Google Shape;371;p9" descr=" "/>
            <p:cNvPicPr preferRelativeResize="0"/>
            <p:nvPr/>
          </p:nvPicPr>
          <p:blipFill rotWithShape="1">
            <a:blip r:embed="rId20">
              <a:alphaModFix/>
            </a:blip>
            <a:srcRect/>
            <a:stretch/>
          </p:blipFill>
          <p:spPr>
            <a:xfrm>
              <a:off x="10068071" y="9516533"/>
              <a:ext cx="2032244" cy="33867"/>
            </a:xfrm>
            <a:prstGeom prst="rect">
              <a:avLst/>
            </a:prstGeom>
            <a:noFill/>
            <a:ln>
              <a:noFill/>
            </a:ln>
          </p:spPr>
        </p:pic>
        <p:sp>
          <p:nvSpPr>
            <p:cNvPr id="372" name="Google Shape;372;p9"/>
            <p:cNvSpPr/>
            <p:nvPr/>
          </p:nvSpPr>
          <p:spPr>
            <a:xfrm>
              <a:off x="8405615" y="9313333"/>
              <a:ext cx="1394302" cy="1581856"/>
            </a:xfrm>
            <a:prstGeom prst="rect">
              <a:avLst/>
            </a:prstGeom>
            <a:noFill/>
            <a:ln>
              <a:noFill/>
            </a:ln>
          </p:spPr>
          <p:txBody>
            <a:bodyPr spcFirstLastPara="1" wrap="square" lIns="0" tIns="0" rIns="0" bIns="0" anchor="t" anchorCtr="0">
              <a:noAutofit/>
            </a:bodyPr>
            <a:lstStyle/>
            <a:p>
              <a:pPr algn="ctr">
                <a:buClr>
                  <a:srgbClr val="065582"/>
                </a:buClr>
                <a:buSzPts val="8267"/>
              </a:pPr>
              <a:r>
                <a:rPr lang="en-US" sz="3099">
                  <a:solidFill>
                    <a:srgbClr val="065582"/>
                  </a:solidFill>
                  <a:latin typeface="Roboto"/>
                  <a:ea typeface="Roboto"/>
                  <a:cs typeface="Roboto"/>
                  <a:sym typeface="Roboto"/>
                </a:rPr>
                <a:t>3</a:t>
              </a:r>
              <a:endParaRPr sz="3099">
                <a:solidFill>
                  <a:schemeClr val="dk1"/>
                </a:solidFill>
                <a:latin typeface="Calibri"/>
                <a:ea typeface="Calibri"/>
                <a:cs typeface="Calibri"/>
                <a:sym typeface="Calibri"/>
              </a:endParaRPr>
            </a:p>
          </p:txBody>
        </p:sp>
        <p:pic>
          <p:nvPicPr>
            <p:cNvPr id="373" name="Google Shape;373;p9" descr=" "/>
            <p:cNvPicPr preferRelativeResize="0"/>
            <p:nvPr/>
          </p:nvPicPr>
          <p:blipFill rotWithShape="1">
            <a:blip r:embed="rId21">
              <a:alphaModFix/>
            </a:blip>
            <a:srcRect/>
            <a:stretch/>
          </p:blipFill>
          <p:spPr>
            <a:xfrm>
              <a:off x="8349140" y="8805333"/>
              <a:ext cx="67741" cy="2269067"/>
            </a:xfrm>
            <a:prstGeom prst="rect">
              <a:avLst/>
            </a:prstGeom>
            <a:noFill/>
            <a:ln>
              <a:noFill/>
            </a:ln>
          </p:spPr>
        </p:pic>
        <p:sp>
          <p:nvSpPr>
            <p:cNvPr id="374" name="Google Shape;374;p9"/>
            <p:cNvSpPr/>
            <p:nvPr/>
          </p:nvSpPr>
          <p:spPr>
            <a:xfrm>
              <a:off x="-138205" y="8415867"/>
              <a:ext cx="7801534" cy="1450622"/>
            </a:xfrm>
            <a:prstGeom prst="rect">
              <a:avLst/>
            </a:prstGeom>
            <a:noFill/>
            <a:ln>
              <a:noFill/>
            </a:ln>
          </p:spPr>
          <p:txBody>
            <a:bodyPr spcFirstLastPara="1" wrap="square" lIns="0" tIns="0" rIns="0" bIns="0" anchor="t" anchorCtr="0">
              <a:noAutofit/>
            </a:bodyPr>
            <a:lstStyle/>
            <a:p>
              <a:pPr algn="r">
                <a:buClr>
                  <a:srgbClr val="033352"/>
                </a:buClr>
                <a:buSzPts val="4267"/>
              </a:pPr>
              <a:r>
                <a:rPr lang="en-US" sz="1600" b="1" dirty="0">
                  <a:solidFill>
                    <a:srgbClr val="033352"/>
                  </a:solidFill>
                  <a:latin typeface="Roboto"/>
                  <a:ea typeface="Roboto"/>
                  <a:cs typeface="Roboto"/>
                  <a:sym typeface="Roboto"/>
                </a:rPr>
                <a:t>Blockchain</a:t>
              </a:r>
              <a:endParaRPr sz="1600" b="1" dirty="0">
                <a:solidFill>
                  <a:schemeClr val="dk1"/>
                </a:solidFill>
                <a:latin typeface="Calibri"/>
                <a:ea typeface="Calibri"/>
                <a:cs typeface="Calibri"/>
                <a:sym typeface="Calibri"/>
              </a:endParaRPr>
            </a:p>
          </p:txBody>
        </p:sp>
        <p:sp>
          <p:nvSpPr>
            <p:cNvPr id="375" name="Google Shape;375;p9"/>
            <p:cNvSpPr/>
            <p:nvPr/>
          </p:nvSpPr>
          <p:spPr>
            <a:xfrm>
              <a:off x="1142380" y="9461501"/>
              <a:ext cx="6401380" cy="2269066"/>
            </a:xfrm>
            <a:prstGeom prst="rect">
              <a:avLst/>
            </a:prstGeom>
            <a:noFill/>
            <a:ln>
              <a:noFill/>
            </a:ln>
          </p:spPr>
          <p:txBody>
            <a:bodyPr spcFirstLastPara="1" wrap="square" lIns="0" tIns="0" rIns="0" bIns="0" anchor="t" anchorCtr="0">
              <a:noAutofit/>
            </a:bodyPr>
            <a:lstStyle/>
            <a:p>
              <a:r>
                <a:rPr lang="en-US" sz="1000" dirty="0"/>
                <a:t>Creates immutable records of procurement transactions, which improves transparency, auditability, and traceability and minimizes fraud.</a:t>
              </a:r>
            </a:p>
          </p:txBody>
        </p:sp>
      </p:grpSp>
      <p:grpSp>
        <p:nvGrpSpPr>
          <p:cNvPr id="376" name="Google Shape;376;p9"/>
          <p:cNvGrpSpPr/>
          <p:nvPr/>
        </p:nvGrpSpPr>
        <p:grpSpPr>
          <a:xfrm>
            <a:off x="377139" y="4537025"/>
            <a:ext cx="4928573" cy="1813762"/>
            <a:chOff x="1030114" y="12801600"/>
            <a:chExt cx="13144787" cy="4606163"/>
          </a:xfrm>
        </p:grpSpPr>
        <p:pic>
          <p:nvPicPr>
            <p:cNvPr id="377" name="Google Shape;377;p9" descr=" "/>
            <p:cNvPicPr preferRelativeResize="0"/>
            <p:nvPr/>
          </p:nvPicPr>
          <p:blipFill rotWithShape="1">
            <a:blip r:embed="rId22">
              <a:alphaModFix/>
            </a:blip>
            <a:srcRect/>
            <a:stretch/>
          </p:blipFill>
          <p:spPr>
            <a:xfrm>
              <a:off x="13870065" y="12801600"/>
              <a:ext cx="304836" cy="304800"/>
            </a:xfrm>
            <a:prstGeom prst="rect">
              <a:avLst/>
            </a:prstGeom>
            <a:noFill/>
            <a:ln>
              <a:noFill/>
            </a:ln>
          </p:spPr>
        </p:pic>
        <p:pic>
          <p:nvPicPr>
            <p:cNvPr id="378" name="Google Shape;378;p9" descr=" "/>
            <p:cNvPicPr preferRelativeResize="0"/>
            <p:nvPr/>
          </p:nvPicPr>
          <p:blipFill rotWithShape="1">
            <a:blip r:embed="rId23">
              <a:alphaModFix/>
            </a:blip>
            <a:srcRect/>
            <a:stretch/>
          </p:blipFill>
          <p:spPr>
            <a:xfrm>
              <a:off x="9949530" y="12958960"/>
              <a:ext cx="4076462" cy="1070307"/>
            </a:xfrm>
            <a:prstGeom prst="rect">
              <a:avLst/>
            </a:prstGeom>
            <a:noFill/>
            <a:ln>
              <a:noFill/>
            </a:ln>
          </p:spPr>
        </p:pic>
        <p:sp>
          <p:nvSpPr>
            <p:cNvPr id="379" name="Google Shape;379;p9"/>
            <p:cNvSpPr/>
            <p:nvPr/>
          </p:nvSpPr>
          <p:spPr>
            <a:xfrm>
              <a:off x="8202391" y="13275734"/>
              <a:ext cx="1377366" cy="1581856"/>
            </a:xfrm>
            <a:prstGeom prst="rect">
              <a:avLst/>
            </a:prstGeom>
            <a:noFill/>
            <a:ln>
              <a:noFill/>
            </a:ln>
          </p:spPr>
          <p:txBody>
            <a:bodyPr spcFirstLastPara="1" wrap="square" lIns="0" tIns="0" rIns="0" bIns="0" anchor="t" anchorCtr="0">
              <a:noAutofit/>
            </a:bodyPr>
            <a:lstStyle/>
            <a:p>
              <a:pPr algn="ctr">
                <a:buClr>
                  <a:srgbClr val="065582"/>
                </a:buClr>
                <a:buSzPts val="8267"/>
              </a:pPr>
              <a:r>
                <a:rPr lang="en-US" sz="3099">
                  <a:solidFill>
                    <a:srgbClr val="065582"/>
                  </a:solidFill>
                  <a:latin typeface="Roboto"/>
                  <a:ea typeface="Roboto"/>
                  <a:cs typeface="Roboto"/>
                  <a:sym typeface="Roboto"/>
                </a:rPr>
                <a:t>5</a:t>
              </a:r>
              <a:endParaRPr sz="3099">
                <a:solidFill>
                  <a:schemeClr val="dk1"/>
                </a:solidFill>
                <a:latin typeface="Calibri"/>
                <a:ea typeface="Calibri"/>
                <a:cs typeface="Calibri"/>
                <a:sym typeface="Calibri"/>
              </a:endParaRPr>
            </a:p>
          </p:txBody>
        </p:sp>
        <p:pic>
          <p:nvPicPr>
            <p:cNvPr id="380" name="Google Shape;380;p9" descr=" "/>
            <p:cNvPicPr preferRelativeResize="0"/>
            <p:nvPr/>
          </p:nvPicPr>
          <p:blipFill rotWithShape="1">
            <a:blip r:embed="rId24">
              <a:alphaModFix/>
            </a:blip>
            <a:srcRect/>
            <a:stretch/>
          </p:blipFill>
          <p:spPr>
            <a:xfrm>
              <a:off x="8349140" y="13411200"/>
              <a:ext cx="67741" cy="2269067"/>
            </a:xfrm>
            <a:prstGeom prst="rect">
              <a:avLst/>
            </a:prstGeom>
            <a:noFill/>
            <a:ln>
              <a:noFill/>
            </a:ln>
          </p:spPr>
        </p:pic>
        <p:sp>
          <p:nvSpPr>
            <p:cNvPr id="381" name="Google Shape;381;p9"/>
            <p:cNvSpPr/>
            <p:nvPr/>
          </p:nvSpPr>
          <p:spPr>
            <a:xfrm>
              <a:off x="1030114" y="13462000"/>
              <a:ext cx="6771887" cy="815622"/>
            </a:xfrm>
            <a:prstGeom prst="rect">
              <a:avLst/>
            </a:prstGeom>
            <a:noFill/>
            <a:ln>
              <a:noFill/>
            </a:ln>
          </p:spPr>
          <p:txBody>
            <a:bodyPr spcFirstLastPara="1" wrap="square" lIns="0" tIns="0" rIns="0" bIns="0" anchor="t" anchorCtr="0">
              <a:noAutofit/>
            </a:bodyPr>
            <a:lstStyle/>
            <a:p>
              <a:pPr algn="r">
                <a:buClr>
                  <a:srgbClr val="033352"/>
                </a:buClr>
                <a:buSzPts val="4267"/>
              </a:pPr>
              <a:r>
                <a:rPr lang="en-US" sz="1600" b="1" dirty="0">
                  <a:solidFill>
                    <a:srgbClr val="033352"/>
                  </a:solidFill>
                  <a:latin typeface="Roboto"/>
                  <a:ea typeface="Roboto"/>
                  <a:cs typeface="Roboto"/>
                  <a:sym typeface="Roboto"/>
                </a:rPr>
                <a:t>Data Analytics</a:t>
              </a:r>
              <a:endParaRPr sz="1600" b="1" dirty="0">
                <a:solidFill>
                  <a:schemeClr val="dk1"/>
                </a:solidFill>
                <a:latin typeface="Calibri"/>
                <a:ea typeface="Calibri"/>
                <a:cs typeface="Calibri"/>
                <a:sym typeface="Calibri"/>
              </a:endParaRPr>
            </a:p>
          </p:txBody>
        </p:sp>
        <p:sp>
          <p:nvSpPr>
            <p:cNvPr id="382" name="Google Shape;382;p9"/>
            <p:cNvSpPr/>
            <p:nvPr/>
          </p:nvSpPr>
          <p:spPr>
            <a:xfrm>
              <a:off x="1142992" y="14338300"/>
              <a:ext cx="6654770" cy="3069463"/>
            </a:xfrm>
            <a:prstGeom prst="rect">
              <a:avLst/>
            </a:prstGeom>
            <a:noFill/>
            <a:ln>
              <a:noFill/>
            </a:ln>
          </p:spPr>
          <p:txBody>
            <a:bodyPr spcFirstLastPara="1" wrap="square" lIns="0" tIns="0" rIns="0" bIns="0" anchor="t" anchorCtr="0">
              <a:noAutofit/>
            </a:bodyPr>
            <a:lstStyle/>
            <a:p>
              <a:pPr algn="just">
                <a:buClr>
                  <a:srgbClr val="4F4F4F"/>
                </a:buClr>
                <a:buSzPts val="3200"/>
              </a:pPr>
              <a:r>
                <a:rPr lang="en-US" sz="1000" dirty="0"/>
                <a:t>Predictive analytics help improve decision-making in public procurement. Governments can analyze vast amounts of procurement data to gain insights into spending patterns, supplier performance, and market trends, help forecast future procurement needs, and optimize budget allocations.</a:t>
              </a:r>
              <a:endParaRPr sz="1200" dirty="0">
                <a:solidFill>
                  <a:schemeClr val="dk1"/>
                </a:solidFill>
                <a:latin typeface="Calibri"/>
                <a:ea typeface="Calibri"/>
                <a:cs typeface="Calibri"/>
                <a:sym typeface="Calibri"/>
              </a:endParaRPr>
            </a:p>
          </p:txBody>
        </p:sp>
      </p:grpSp>
      <p:grpSp>
        <p:nvGrpSpPr>
          <p:cNvPr id="383" name="Google Shape;383;p9"/>
          <p:cNvGrpSpPr/>
          <p:nvPr/>
        </p:nvGrpSpPr>
        <p:grpSpPr>
          <a:xfrm>
            <a:off x="6845121" y="1270316"/>
            <a:ext cx="5160348" cy="1647584"/>
            <a:chOff x="18256329" y="3386666"/>
            <a:chExt cx="13762945" cy="4394201"/>
          </a:xfrm>
        </p:grpSpPr>
        <p:pic>
          <p:nvPicPr>
            <p:cNvPr id="384" name="Google Shape;384;p9" descr=" "/>
            <p:cNvPicPr preferRelativeResize="0"/>
            <p:nvPr/>
          </p:nvPicPr>
          <p:blipFill rotWithShape="1">
            <a:blip r:embed="rId25">
              <a:alphaModFix/>
            </a:blip>
            <a:srcRect/>
            <a:stretch/>
          </p:blipFill>
          <p:spPr>
            <a:xfrm>
              <a:off x="18256329" y="5706533"/>
              <a:ext cx="304836" cy="304800"/>
            </a:xfrm>
            <a:prstGeom prst="rect">
              <a:avLst/>
            </a:prstGeom>
            <a:noFill/>
            <a:ln>
              <a:noFill/>
            </a:ln>
          </p:spPr>
        </p:pic>
        <p:pic>
          <p:nvPicPr>
            <p:cNvPr id="385" name="Google Shape;385;p9" descr=" "/>
            <p:cNvPicPr preferRelativeResize="0"/>
            <p:nvPr/>
          </p:nvPicPr>
          <p:blipFill rotWithShape="1">
            <a:blip r:embed="rId26">
              <a:alphaModFix/>
            </a:blip>
            <a:srcRect/>
            <a:stretch/>
          </p:blipFill>
          <p:spPr>
            <a:xfrm>
              <a:off x="18360316" y="4546600"/>
              <a:ext cx="3909688" cy="1295575"/>
            </a:xfrm>
            <a:prstGeom prst="rect">
              <a:avLst/>
            </a:prstGeom>
            <a:noFill/>
            <a:ln>
              <a:noFill/>
            </a:ln>
          </p:spPr>
        </p:pic>
        <p:sp>
          <p:nvSpPr>
            <p:cNvPr id="386" name="Google Shape;386;p9"/>
            <p:cNvSpPr/>
            <p:nvPr/>
          </p:nvSpPr>
          <p:spPr>
            <a:xfrm>
              <a:off x="22377279" y="4199466"/>
              <a:ext cx="1377366" cy="1581856"/>
            </a:xfrm>
            <a:prstGeom prst="rect">
              <a:avLst/>
            </a:prstGeom>
            <a:noFill/>
            <a:ln>
              <a:noFill/>
            </a:ln>
          </p:spPr>
          <p:txBody>
            <a:bodyPr spcFirstLastPara="1" wrap="square" lIns="0" tIns="0" rIns="0" bIns="0" anchor="t" anchorCtr="0">
              <a:noAutofit/>
            </a:bodyPr>
            <a:lstStyle/>
            <a:p>
              <a:pPr algn="ctr">
                <a:buClr>
                  <a:srgbClr val="065582"/>
                </a:buClr>
                <a:buSzPts val="8267"/>
              </a:pPr>
              <a:r>
                <a:rPr lang="en-US" sz="3099">
                  <a:solidFill>
                    <a:srgbClr val="065582"/>
                  </a:solidFill>
                  <a:latin typeface="Roboto"/>
                  <a:ea typeface="Roboto"/>
                  <a:cs typeface="Roboto"/>
                  <a:sym typeface="Roboto"/>
                </a:rPr>
                <a:t>2</a:t>
              </a:r>
              <a:endParaRPr sz="3099">
                <a:solidFill>
                  <a:schemeClr val="dk1"/>
                </a:solidFill>
                <a:latin typeface="Calibri"/>
                <a:ea typeface="Calibri"/>
                <a:cs typeface="Calibri"/>
                <a:sym typeface="Calibri"/>
              </a:endParaRPr>
            </a:p>
          </p:txBody>
        </p:sp>
        <p:pic>
          <p:nvPicPr>
            <p:cNvPr id="387" name="Google Shape;387;p9" descr=" "/>
            <p:cNvPicPr preferRelativeResize="0"/>
            <p:nvPr/>
          </p:nvPicPr>
          <p:blipFill rotWithShape="1">
            <a:blip r:embed="rId27">
              <a:alphaModFix/>
            </a:blip>
            <a:srcRect/>
            <a:stretch/>
          </p:blipFill>
          <p:spPr>
            <a:xfrm>
              <a:off x="23709512" y="3776134"/>
              <a:ext cx="67741" cy="2133600"/>
            </a:xfrm>
            <a:prstGeom prst="rect">
              <a:avLst/>
            </a:prstGeom>
            <a:noFill/>
            <a:ln>
              <a:noFill/>
            </a:ln>
          </p:spPr>
        </p:pic>
        <p:sp>
          <p:nvSpPr>
            <p:cNvPr id="388" name="Google Shape;388;p9"/>
            <p:cNvSpPr/>
            <p:nvPr/>
          </p:nvSpPr>
          <p:spPr>
            <a:xfrm>
              <a:off x="24640954" y="3386666"/>
              <a:ext cx="7378320" cy="1450622"/>
            </a:xfrm>
            <a:prstGeom prst="rect">
              <a:avLst/>
            </a:prstGeom>
            <a:noFill/>
            <a:ln>
              <a:noFill/>
            </a:ln>
          </p:spPr>
          <p:txBody>
            <a:bodyPr spcFirstLastPara="1" wrap="square" lIns="0" tIns="0" rIns="0" bIns="0" anchor="t" anchorCtr="0">
              <a:noAutofit/>
            </a:bodyPr>
            <a:lstStyle/>
            <a:p>
              <a:pPr>
                <a:buClr>
                  <a:srgbClr val="033352"/>
                </a:buClr>
                <a:buSzPts val="4267"/>
              </a:pPr>
              <a:r>
                <a:rPr lang="en-US" sz="1600" b="1" dirty="0">
                  <a:solidFill>
                    <a:srgbClr val="033352"/>
                  </a:solidFill>
                  <a:latin typeface="Roboto"/>
                  <a:ea typeface="Roboto"/>
                  <a:cs typeface="Roboto"/>
                  <a:sym typeface="Roboto"/>
                </a:rPr>
                <a:t>Internet of Things (IoT)</a:t>
              </a:r>
              <a:endParaRPr sz="1600" b="1" dirty="0">
                <a:solidFill>
                  <a:schemeClr val="dk1"/>
                </a:solidFill>
                <a:latin typeface="Calibri"/>
                <a:ea typeface="Calibri"/>
                <a:cs typeface="Calibri"/>
                <a:sym typeface="Calibri"/>
              </a:endParaRPr>
            </a:p>
          </p:txBody>
        </p:sp>
        <p:sp>
          <p:nvSpPr>
            <p:cNvPr id="389" name="Google Shape;389;p9"/>
            <p:cNvSpPr/>
            <p:nvPr/>
          </p:nvSpPr>
          <p:spPr>
            <a:xfrm>
              <a:off x="24640947" y="4351866"/>
              <a:ext cx="6943482" cy="3429001"/>
            </a:xfrm>
            <a:prstGeom prst="rect">
              <a:avLst/>
            </a:prstGeom>
            <a:noFill/>
            <a:ln>
              <a:noFill/>
            </a:ln>
          </p:spPr>
          <p:txBody>
            <a:bodyPr spcFirstLastPara="1" wrap="square" lIns="0" tIns="0" rIns="0" bIns="0" anchor="t" anchorCtr="0">
              <a:noAutofit/>
            </a:bodyPr>
            <a:lstStyle/>
            <a:p>
              <a:pPr>
                <a:buClr>
                  <a:srgbClr val="4F4F4F"/>
                </a:buClr>
                <a:buSzPts val="3200"/>
              </a:pPr>
              <a:r>
                <a:rPr lang="en-US" sz="1000" dirty="0"/>
                <a:t>The </a:t>
              </a:r>
              <a:r>
                <a:rPr lang="en-US" sz="1000" b="1" dirty="0"/>
                <a:t>Internet of Things (IoT)</a:t>
              </a:r>
              <a:r>
                <a:rPr lang="en-US" sz="1000" dirty="0"/>
                <a:t> is revolutionizing supply chain management and public procurement by providing real-time monitoring of assets, inventory, and logistics. With IoT devices, governments can track goods, monitor equipment usage, and ensure timely maintenance, reducing delays and increasing efficiency</a:t>
              </a:r>
              <a:endParaRPr sz="1200" dirty="0">
                <a:solidFill>
                  <a:schemeClr val="dk1"/>
                </a:solidFill>
                <a:latin typeface="Calibri"/>
                <a:ea typeface="Calibri"/>
                <a:cs typeface="Calibri"/>
                <a:sym typeface="Calibri"/>
              </a:endParaRPr>
            </a:p>
          </p:txBody>
        </p:sp>
      </p:grpSp>
      <p:grpSp>
        <p:nvGrpSpPr>
          <p:cNvPr id="390" name="Google Shape;390;p9"/>
          <p:cNvGrpSpPr/>
          <p:nvPr/>
        </p:nvGrpSpPr>
        <p:grpSpPr>
          <a:xfrm>
            <a:off x="7613451" y="3155990"/>
            <a:ext cx="4334809" cy="1441694"/>
            <a:chOff x="20305508" y="8415867"/>
            <a:chExt cx="11561185" cy="3845079"/>
          </a:xfrm>
        </p:grpSpPr>
        <p:pic>
          <p:nvPicPr>
            <p:cNvPr id="391" name="Google Shape;391;p9" descr=" "/>
            <p:cNvPicPr preferRelativeResize="0"/>
            <p:nvPr/>
          </p:nvPicPr>
          <p:blipFill rotWithShape="1">
            <a:blip r:embed="rId28">
              <a:alphaModFix/>
            </a:blip>
            <a:srcRect/>
            <a:stretch/>
          </p:blipFill>
          <p:spPr>
            <a:xfrm>
              <a:off x="20305508" y="9296400"/>
              <a:ext cx="304836" cy="304800"/>
            </a:xfrm>
            <a:prstGeom prst="rect">
              <a:avLst/>
            </a:prstGeom>
            <a:noFill/>
            <a:ln>
              <a:noFill/>
            </a:ln>
          </p:spPr>
        </p:pic>
        <p:sp>
          <p:nvSpPr>
            <p:cNvPr id="392" name="Google Shape;392;p9"/>
            <p:cNvSpPr/>
            <p:nvPr/>
          </p:nvSpPr>
          <p:spPr>
            <a:xfrm>
              <a:off x="22360337" y="8805333"/>
              <a:ext cx="1428172" cy="1581856"/>
            </a:xfrm>
            <a:prstGeom prst="rect">
              <a:avLst/>
            </a:prstGeom>
            <a:noFill/>
            <a:ln>
              <a:noFill/>
            </a:ln>
          </p:spPr>
          <p:txBody>
            <a:bodyPr spcFirstLastPara="1" wrap="square" lIns="0" tIns="0" rIns="0" bIns="0" anchor="t" anchorCtr="0">
              <a:noAutofit/>
            </a:bodyPr>
            <a:lstStyle/>
            <a:p>
              <a:pPr algn="ctr">
                <a:buClr>
                  <a:srgbClr val="065582"/>
                </a:buClr>
                <a:buSzPts val="8267"/>
              </a:pPr>
              <a:r>
                <a:rPr lang="en-US" sz="3099">
                  <a:solidFill>
                    <a:srgbClr val="065582"/>
                  </a:solidFill>
                  <a:latin typeface="Roboto"/>
                  <a:ea typeface="Roboto"/>
                  <a:cs typeface="Roboto"/>
                  <a:sym typeface="Roboto"/>
                </a:rPr>
                <a:t>4</a:t>
              </a:r>
              <a:endParaRPr sz="3099">
                <a:solidFill>
                  <a:schemeClr val="dk1"/>
                </a:solidFill>
                <a:latin typeface="Calibri"/>
                <a:ea typeface="Calibri"/>
                <a:cs typeface="Calibri"/>
                <a:sym typeface="Calibri"/>
              </a:endParaRPr>
            </a:p>
          </p:txBody>
        </p:sp>
        <p:pic>
          <p:nvPicPr>
            <p:cNvPr id="393" name="Google Shape;393;p9" descr=" "/>
            <p:cNvPicPr preferRelativeResize="0"/>
            <p:nvPr/>
          </p:nvPicPr>
          <p:blipFill rotWithShape="1">
            <a:blip r:embed="rId29">
              <a:alphaModFix/>
            </a:blip>
            <a:srcRect/>
            <a:stretch/>
          </p:blipFill>
          <p:spPr>
            <a:xfrm>
              <a:off x="23709512" y="8568267"/>
              <a:ext cx="67741" cy="2269067"/>
            </a:xfrm>
            <a:prstGeom prst="rect">
              <a:avLst/>
            </a:prstGeom>
            <a:noFill/>
            <a:ln>
              <a:noFill/>
            </a:ln>
          </p:spPr>
        </p:pic>
        <p:sp>
          <p:nvSpPr>
            <p:cNvPr id="394" name="Google Shape;394;p9"/>
            <p:cNvSpPr/>
            <p:nvPr/>
          </p:nvSpPr>
          <p:spPr>
            <a:xfrm>
              <a:off x="24539349" y="8415867"/>
              <a:ext cx="7327344" cy="815622"/>
            </a:xfrm>
            <a:prstGeom prst="rect">
              <a:avLst/>
            </a:prstGeom>
            <a:noFill/>
            <a:ln>
              <a:noFill/>
            </a:ln>
          </p:spPr>
          <p:txBody>
            <a:bodyPr spcFirstLastPara="1" wrap="square" lIns="0" tIns="0" rIns="0" bIns="0" anchor="t" anchorCtr="0">
              <a:noAutofit/>
            </a:bodyPr>
            <a:lstStyle/>
            <a:p>
              <a:pPr>
                <a:buClr>
                  <a:srgbClr val="033352"/>
                </a:buClr>
                <a:buSzPts val="4267"/>
              </a:pPr>
              <a:r>
                <a:rPr lang="en-US" sz="1600" b="1" dirty="0">
                  <a:solidFill>
                    <a:srgbClr val="033352"/>
                  </a:solidFill>
                  <a:latin typeface="Roboto"/>
                  <a:ea typeface="Roboto"/>
                  <a:cs typeface="Roboto"/>
                  <a:sym typeface="Roboto"/>
                </a:rPr>
                <a:t>Cloud Services</a:t>
              </a:r>
              <a:endParaRPr sz="1600" b="1" dirty="0">
                <a:solidFill>
                  <a:schemeClr val="dk1"/>
                </a:solidFill>
                <a:latin typeface="Calibri"/>
                <a:ea typeface="Calibri"/>
                <a:cs typeface="Calibri"/>
                <a:sym typeface="Calibri"/>
              </a:endParaRPr>
            </a:p>
          </p:txBody>
        </p:sp>
        <p:sp>
          <p:nvSpPr>
            <p:cNvPr id="395" name="Google Shape;395;p9"/>
            <p:cNvSpPr/>
            <p:nvPr/>
          </p:nvSpPr>
          <p:spPr>
            <a:xfrm>
              <a:off x="24587074" y="9296398"/>
              <a:ext cx="7042525" cy="2964548"/>
            </a:xfrm>
            <a:prstGeom prst="rect">
              <a:avLst/>
            </a:prstGeom>
            <a:noFill/>
            <a:ln>
              <a:noFill/>
            </a:ln>
          </p:spPr>
          <p:txBody>
            <a:bodyPr spcFirstLastPara="1" wrap="square" lIns="0" tIns="0" rIns="0" bIns="0" anchor="t" anchorCtr="0">
              <a:noAutofit/>
            </a:bodyPr>
            <a:lstStyle/>
            <a:p>
              <a:pPr>
                <a:buClr>
                  <a:srgbClr val="4F4F4F"/>
                </a:buClr>
                <a:buSzPts val="3200"/>
              </a:pPr>
              <a:r>
                <a:rPr lang="en-US" sz="1000" dirty="0"/>
                <a:t>Cloud services provide governments with flexibility, scalability, and cost-effectiveness. They allow real-time collaboration between government entities, suppliers, and auditors. Cloud services also ensure the security and accessibility of procurement data from anywhere, enabling smoother operations.</a:t>
              </a:r>
              <a:endParaRPr sz="1200" dirty="0">
                <a:solidFill>
                  <a:schemeClr val="dk1"/>
                </a:solidFill>
                <a:latin typeface="Calibri"/>
                <a:ea typeface="Calibri"/>
                <a:cs typeface="Calibri"/>
                <a:sym typeface="Calibri"/>
              </a:endParaRPr>
            </a:p>
          </p:txBody>
        </p:sp>
        <p:pic>
          <p:nvPicPr>
            <p:cNvPr id="396" name="Google Shape;396;p9" descr=" "/>
            <p:cNvPicPr preferRelativeResize="0"/>
            <p:nvPr/>
          </p:nvPicPr>
          <p:blipFill rotWithShape="1">
            <a:blip r:embed="rId30">
              <a:alphaModFix/>
            </a:blip>
            <a:srcRect/>
            <a:stretch/>
          </p:blipFill>
          <p:spPr>
            <a:xfrm>
              <a:off x="20601873" y="9431867"/>
              <a:ext cx="2032244" cy="33867"/>
            </a:xfrm>
            <a:prstGeom prst="rect">
              <a:avLst/>
            </a:prstGeom>
            <a:noFill/>
            <a:ln>
              <a:noFill/>
            </a:ln>
          </p:spPr>
        </p:pic>
      </p:grpSp>
      <p:grpSp>
        <p:nvGrpSpPr>
          <p:cNvPr id="397" name="Google Shape;397;p9"/>
          <p:cNvGrpSpPr/>
          <p:nvPr/>
        </p:nvGrpSpPr>
        <p:grpSpPr>
          <a:xfrm>
            <a:off x="6908617" y="4648022"/>
            <a:ext cx="5175106" cy="1218899"/>
            <a:chOff x="18425676" y="12395200"/>
            <a:chExt cx="13802304" cy="3208867"/>
          </a:xfrm>
        </p:grpSpPr>
        <p:pic>
          <p:nvPicPr>
            <p:cNvPr id="398" name="Google Shape;398;p9" descr=" "/>
            <p:cNvPicPr preferRelativeResize="0"/>
            <p:nvPr/>
          </p:nvPicPr>
          <p:blipFill rotWithShape="1">
            <a:blip r:embed="rId31">
              <a:alphaModFix/>
            </a:blip>
            <a:srcRect/>
            <a:stretch/>
          </p:blipFill>
          <p:spPr>
            <a:xfrm>
              <a:off x="18425676" y="12767733"/>
              <a:ext cx="304836" cy="304800"/>
            </a:xfrm>
            <a:prstGeom prst="rect">
              <a:avLst/>
            </a:prstGeom>
            <a:noFill/>
            <a:ln>
              <a:noFill/>
            </a:ln>
          </p:spPr>
        </p:pic>
        <p:pic>
          <p:nvPicPr>
            <p:cNvPr id="399" name="Google Shape;399;p9" descr=" "/>
            <p:cNvPicPr preferRelativeResize="0"/>
            <p:nvPr/>
          </p:nvPicPr>
          <p:blipFill rotWithShape="1">
            <a:blip r:embed="rId32">
              <a:alphaModFix/>
            </a:blip>
            <a:srcRect/>
            <a:stretch/>
          </p:blipFill>
          <p:spPr>
            <a:xfrm flipH="1">
              <a:off x="18604011" y="12958960"/>
              <a:ext cx="4030075" cy="1070307"/>
            </a:xfrm>
            <a:prstGeom prst="rect">
              <a:avLst/>
            </a:prstGeom>
            <a:noFill/>
            <a:ln>
              <a:noFill/>
            </a:ln>
          </p:spPr>
        </p:pic>
        <p:sp>
          <p:nvSpPr>
            <p:cNvPr id="400" name="Google Shape;400;p9"/>
            <p:cNvSpPr/>
            <p:nvPr/>
          </p:nvSpPr>
          <p:spPr>
            <a:xfrm>
              <a:off x="22478853" y="13288434"/>
              <a:ext cx="1394302" cy="1581856"/>
            </a:xfrm>
            <a:prstGeom prst="rect">
              <a:avLst/>
            </a:prstGeom>
            <a:noFill/>
            <a:ln>
              <a:noFill/>
            </a:ln>
          </p:spPr>
          <p:txBody>
            <a:bodyPr spcFirstLastPara="1" wrap="square" lIns="0" tIns="0" rIns="0" bIns="0" anchor="t" anchorCtr="0">
              <a:noAutofit/>
            </a:bodyPr>
            <a:lstStyle/>
            <a:p>
              <a:pPr algn="ctr">
                <a:buClr>
                  <a:srgbClr val="065582"/>
                </a:buClr>
                <a:buSzPts val="8267"/>
              </a:pPr>
              <a:r>
                <a:rPr lang="en-US" sz="3099">
                  <a:solidFill>
                    <a:srgbClr val="065582"/>
                  </a:solidFill>
                  <a:latin typeface="Roboto"/>
                  <a:ea typeface="Roboto"/>
                  <a:cs typeface="Roboto"/>
                  <a:sym typeface="Roboto"/>
                </a:rPr>
                <a:t>6</a:t>
              </a:r>
              <a:endParaRPr sz="3099">
                <a:solidFill>
                  <a:schemeClr val="dk1"/>
                </a:solidFill>
                <a:latin typeface="Calibri"/>
                <a:ea typeface="Calibri"/>
                <a:cs typeface="Calibri"/>
                <a:sym typeface="Calibri"/>
              </a:endParaRPr>
            </a:p>
          </p:txBody>
        </p:sp>
        <p:pic>
          <p:nvPicPr>
            <p:cNvPr id="401" name="Google Shape;401;p9" descr=" "/>
            <p:cNvPicPr preferRelativeResize="0"/>
            <p:nvPr/>
          </p:nvPicPr>
          <p:blipFill rotWithShape="1">
            <a:blip r:embed="rId33">
              <a:alphaModFix/>
            </a:blip>
            <a:srcRect/>
            <a:stretch/>
          </p:blipFill>
          <p:spPr>
            <a:xfrm>
              <a:off x="23709512" y="12733867"/>
              <a:ext cx="67741" cy="2269067"/>
            </a:xfrm>
            <a:prstGeom prst="rect">
              <a:avLst/>
            </a:prstGeom>
            <a:noFill/>
            <a:ln>
              <a:noFill/>
            </a:ln>
          </p:spPr>
        </p:pic>
        <p:sp>
          <p:nvSpPr>
            <p:cNvPr id="402" name="Google Shape;402;p9"/>
            <p:cNvSpPr/>
            <p:nvPr/>
          </p:nvSpPr>
          <p:spPr>
            <a:xfrm>
              <a:off x="24539349" y="12395200"/>
              <a:ext cx="7090250" cy="1450622"/>
            </a:xfrm>
            <a:prstGeom prst="rect">
              <a:avLst/>
            </a:prstGeom>
            <a:noFill/>
            <a:ln>
              <a:noFill/>
            </a:ln>
          </p:spPr>
          <p:txBody>
            <a:bodyPr spcFirstLastPara="1" wrap="square" lIns="0" tIns="0" rIns="0" bIns="0" anchor="t" anchorCtr="0">
              <a:noAutofit/>
            </a:bodyPr>
            <a:lstStyle/>
            <a:p>
              <a:pPr>
                <a:buClr>
                  <a:srgbClr val="033352"/>
                </a:buClr>
                <a:buSzPts val="4267"/>
              </a:pPr>
              <a:r>
                <a:rPr lang="en-US" sz="1600" b="1" dirty="0">
                  <a:solidFill>
                    <a:srgbClr val="033352"/>
                  </a:solidFill>
                  <a:latin typeface="Roboto"/>
                  <a:ea typeface="Roboto"/>
                  <a:cs typeface="Roboto"/>
                  <a:sym typeface="Roboto"/>
                </a:rPr>
                <a:t>Robotic Process Automation (RPA)</a:t>
              </a:r>
              <a:endParaRPr sz="1600" b="1" dirty="0">
                <a:solidFill>
                  <a:schemeClr val="dk1"/>
                </a:solidFill>
                <a:latin typeface="Calibri"/>
                <a:ea typeface="Calibri"/>
                <a:cs typeface="Calibri"/>
                <a:sym typeface="Calibri"/>
              </a:endParaRPr>
            </a:p>
          </p:txBody>
        </p:sp>
        <p:sp>
          <p:nvSpPr>
            <p:cNvPr id="403" name="Google Shape;403;p9"/>
            <p:cNvSpPr/>
            <p:nvPr/>
          </p:nvSpPr>
          <p:spPr>
            <a:xfrm>
              <a:off x="24590149" y="14020800"/>
              <a:ext cx="7637831" cy="1583267"/>
            </a:xfrm>
            <a:prstGeom prst="rect">
              <a:avLst/>
            </a:prstGeom>
            <a:noFill/>
            <a:ln>
              <a:noFill/>
            </a:ln>
          </p:spPr>
          <p:txBody>
            <a:bodyPr spcFirstLastPara="1" wrap="square" lIns="0" tIns="0" rIns="0" bIns="0" anchor="t" anchorCtr="0">
              <a:noAutofit/>
            </a:bodyPr>
            <a:lstStyle/>
            <a:p>
              <a:pPr>
                <a:buFont typeface="+mj-lt"/>
                <a:buNone/>
              </a:pPr>
              <a:r>
                <a:rPr lang="en-US" sz="1000" dirty="0"/>
                <a:t>By automating repetitive tasks like data entry, generating documents based on templates, RPA speeds up procurement processes and reduces human error.</a:t>
              </a:r>
            </a:p>
          </p:txBody>
        </p:sp>
      </p:grpSp>
      <p:sp>
        <p:nvSpPr>
          <p:cNvPr id="404" name="Google Shape;404;p9"/>
          <p:cNvSpPr/>
          <p:nvPr/>
        </p:nvSpPr>
        <p:spPr>
          <a:xfrm>
            <a:off x="428560" y="443350"/>
            <a:ext cx="6695148" cy="458720"/>
          </a:xfrm>
          <a:prstGeom prst="rect">
            <a:avLst/>
          </a:prstGeom>
          <a:noFill/>
          <a:ln>
            <a:noFill/>
          </a:ln>
        </p:spPr>
        <p:txBody>
          <a:bodyPr spcFirstLastPara="1" wrap="square" lIns="0" tIns="0" rIns="0" bIns="0" anchor="t" anchorCtr="0">
            <a:noAutofit/>
          </a:bodyPr>
          <a:lstStyle/>
          <a:p>
            <a:pPr>
              <a:buClr>
                <a:srgbClr val="00476F"/>
              </a:buClr>
              <a:buSzPts val="6400"/>
            </a:pPr>
            <a:r>
              <a:rPr lang="en-US" sz="2399" b="1" dirty="0">
                <a:solidFill>
                  <a:srgbClr val="00476F"/>
                </a:solidFill>
                <a:latin typeface="Roboto"/>
                <a:ea typeface="Roboto"/>
                <a:cs typeface="Roboto"/>
                <a:sym typeface="Roboto"/>
              </a:rPr>
              <a:t>Technologies around e-GP</a:t>
            </a:r>
            <a:endParaRPr sz="2399" b="1" dirty="0">
              <a:solidFill>
                <a:schemeClr val="dk1"/>
              </a:solidFill>
              <a:latin typeface="Calibri"/>
              <a:ea typeface="Calibri"/>
              <a:cs typeface="Calibri"/>
              <a:sym typeface="Calibri"/>
            </a:endParaRPr>
          </a:p>
        </p:txBody>
      </p:sp>
      <p:pic>
        <p:nvPicPr>
          <p:cNvPr id="5" name="Graphic 4" descr="Artificial Intelligence outline">
            <a:extLst>
              <a:ext uri="{FF2B5EF4-FFF2-40B4-BE49-F238E27FC236}">
                <a16:creationId xmlns:a16="http://schemas.microsoft.com/office/drawing/2014/main" id="{CBF1FCE5-42A8-F3EA-5835-55C263A16FDF}"/>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5262290" y="2310448"/>
            <a:ext cx="565836" cy="565836"/>
          </a:xfrm>
          <a:prstGeom prst="rect">
            <a:avLst/>
          </a:prstGeom>
        </p:spPr>
      </p:pic>
      <p:pic>
        <p:nvPicPr>
          <p:cNvPr id="7" name="Graphic 6" descr="Blockchain outline">
            <a:extLst>
              <a:ext uri="{FF2B5EF4-FFF2-40B4-BE49-F238E27FC236}">
                <a16:creationId xmlns:a16="http://schemas.microsoft.com/office/drawing/2014/main" id="{6654E54E-DC43-C8F0-A3F2-FBDCB9E1F28B}"/>
              </a:ext>
            </a:extLst>
          </p:cNvPr>
          <p:cNvPicPr>
            <a:picLocks noChangeAspect="1"/>
          </p:cNvPicPr>
          <p:nvPr/>
        </p:nvPicPr>
        <p:blipFill>
          <a:blip r:embed="rId36">
            <a:extLst>
              <a:ext uri="{96DAC541-7B7A-43D3-8B79-37D633B846F1}">
                <asvg:svgBlip xmlns:asvg="http://schemas.microsoft.com/office/drawing/2016/SVG/main" r:embed="rId37"/>
              </a:ext>
            </a:extLst>
          </a:blip>
          <a:stretch>
            <a:fillRect/>
          </a:stretch>
        </p:blipFill>
        <p:spPr>
          <a:xfrm>
            <a:off x="4632779" y="3229154"/>
            <a:ext cx="602861" cy="602861"/>
          </a:xfrm>
          <a:prstGeom prst="rect">
            <a:avLst/>
          </a:prstGeom>
        </p:spPr>
      </p:pic>
      <p:pic>
        <p:nvPicPr>
          <p:cNvPr id="9" name="Graphic 8" descr="Work from home Wi-Fi outline">
            <a:extLst>
              <a:ext uri="{FF2B5EF4-FFF2-40B4-BE49-F238E27FC236}">
                <a16:creationId xmlns:a16="http://schemas.microsoft.com/office/drawing/2014/main" id="{705FC958-237F-CA98-79E1-A66C273E438E}"/>
              </a:ext>
            </a:extLst>
          </p:cNvPr>
          <p:cNvPicPr>
            <a:picLocks noChangeAspect="1"/>
          </p:cNvPicPr>
          <p:nvPr/>
        </p:nvPicPr>
        <p:blipFill>
          <a:blip r:embed="rId38">
            <a:extLst>
              <a:ext uri="{96DAC541-7B7A-43D3-8B79-37D633B846F1}">
                <asvg:svgBlip xmlns:asvg="http://schemas.microsoft.com/office/drawing/2016/SVG/main" r:embed="rId39"/>
              </a:ext>
            </a:extLst>
          </a:blip>
          <a:stretch>
            <a:fillRect/>
          </a:stretch>
        </p:blipFill>
        <p:spPr>
          <a:xfrm>
            <a:off x="6382352" y="2244717"/>
            <a:ext cx="535028" cy="535028"/>
          </a:xfrm>
          <a:prstGeom prst="rect">
            <a:avLst/>
          </a:prstGeom>
        </p:spPr>
      </p:pic>
      <p:pic>
        <p:nvPicPr>
          <p:cNvPr id="11" name="Graphic 10" descr="Cloud Computing outline">
            <a:extLst>
              <a:ext uri="{FF2B5EF4-FFF2-40B4-BE49-F238E27FC236}">
                <a16:creationId xmlns:a16="http://schemas.microsoft.com/office/drawing/2014/main" id="{4FB2BD82-3DF1-6333-32D7-E8AA1E409006}"/>
              </a:ext>
            </a:extLst>
          </p:cNvPr>
          <p:cNvPicPr>
            <a:picLocks noChangeAspect="1"/>
          </p:cNvPicPr>
          <p:nvPr/>
        </p:nvPicPr>
        <p:blipFill>
          <a:blip r:embed="rId40">
            <a:extLst>
              <a:ext uri="{96DAC541-7B7A-43D3-8B79-37D633B846F1}">
                <asvg:svgBlip xmlns:asvg="http://schemas.microsoft.com/office/drawing/2016/SVG/main" r:embed="rId41"/>
              </a:ext>
            </a:extLst>
          </a:blip>
          <a:stretch>
            <a:fillRect/>
          </a:stretch>
        </p:blipFill>
        <p:spPr>
          <a:xfrm>
            <a:off x="7022914" y="3105386"/>
            <a:ext cx="647417" cy="647417"/>
          </a:xfrm>
          <a:prstGeom prst="rect">
            <a:avLst/>
          </a:prstGeom>
        </p:spPr>
      </p:pic>
      <p:pic>
        <p:nvPicPr>
          <p:cNvPr id="13" name="Graphic 12" descr="Robot outline">
            <a:extLst>
              <a:ext uri="{FF2B5EF4-FFF2-40B4-BE49-F238E27FC236}">
                <a16:creationId xmlns:a16="http://schemas.microsoft.com/office/drawing/2014/main" id="{437B0415-E97C-FCC1-E292-9EB42A6D358D}"/>
              </a:ext>
            </a:extLst>
          </p:cNvPr>
          <p:cNvPicPr>
            <a:picLocks noChangeAspect="1"/>
          </p:cNvPicPr>
          <p:nvPr/>
        </p:nvPicPr>
        <p:blipFill>
          <a:blip r:embed="rId42">
            <a:extLst>
              <a:ext uri="{96DAC541-7B7A-43D3-8B79-37D633B846F1}">
                <asvg:svgBlip xmlns:asvg="http://schemas.microsoft.com/office/drawing/2016/SVG/main" r:embed="rId43"/>
              </a:ext>
            </a:extLst>
          </a:blip>
          <a:stretch>
            <a:fillRect/>
          </a:stretch>
        </p:blipFill>
        <p:spPr>
          <a:xfrm>
            <a:off x="6483108" y="4247175"/>
            <a:ext cx="619587" cy="619587"/>
          </a:xfrm>
          <a:prstGeom prst="rect">
            <a:avLst/>
          </a:prstGeom>
        </p:spPr>
      </p:pic>
      <p:pic>
        <p:nvPicPr>
          <p:cNvPr id="15" name="Picture 14" descr="A black circle with white text&#10;&#10;Description automatically generated">
            <a:extLst>
              <a:ext uri="{FF2B5EF4-FFF2-40B4-BE49-F238E27FC236}">
                <a16:creationId xmlns:a16="http://schemas.microsoft.com/office/drawing/2014/main" id="{35299E35-218F-8818-44F7-9CD311440A79}"/>
              </a:ext>
            </a:extLst>
          </p:cNvPr>
          <p:cNvPicPr>
            <a:picLocks noChangeAspect="1"/>
          </p:cNvPicPr>
          <p:nvPr/>
        </p:nvPicPr>
        <p:blipFill>
          <a:blip r:embed="rId4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536077" y="1975419"/>
            <a:ext cx="3176063" cy="31760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40"/>
                                        </p:tgtEl>
                                        <p:attrNameLst>
                                          <p:attrName>style.visibility</p:attrName>
                                        </p:attrNameLst>
                                      </p:cBhvr>
                                      <p:to>
                                        <p:strVal val="visible"/>
                                      </p:to>
                                    </p:set>
                                    <p:animEffect transition="in" filter="fade">
                                      <p:cBhvr>
                                        <p:cTn id="7" dur="500"/>
                                        <p:tgtEl>
                                          <p:spTgt spid="34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62"/>
                                        </p:tgtEl>
                                        <p:attrNameLst>
                                          <p:attrName>style.visibility</p:attrName>
                                        </p:attrNameLst>
                                      </p:cBhvr>
                                      <p:to>
                                        <p:strVal val="visible"/>
                                      </p:to>
                                    </p:set>
                                    <p:animEffect transition="in" filter="fade">
                                      <p:cBhvr>
                                        <p:cTn id="12" dur="500"/>
                                        <p:tgtEl>
                                          <p:spTgt spid="36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83"/>
                                        </p:tgtEl>
                                        <p:attrNameLst>
                                          <p:attrName>style.visibility</p:attrName>
                                        </p:attrNameLst>
                                      </p:cBhvr>
                                      <p:to>
                                        <p:strVal val="visible"/>
                                      </p:to>
                                    </p:set>
                                    <p:animEffect transition="in" filter="fade">
                                      <p:cBhvr>
                                        <p:cTn id="17" dur="500"/>
                                        <p:tgtEl>
                                          <p:spTgt spid="38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69"/>
                                        </p:tgtEl>
                                        <p:attrNameLst>
                                          <p:attrName>style.visibility</p:attrName>
                                        </p:attrNameLst>
                                      </p:cBhvr>
                                      <p:to>
                                        <p:strVal val="visible"/>
                                      </p:to>
                                    </p:set>
                                    <p:animEffect transition="in" filter="fade">
                                      <p:cBhvr>
                                        <p:cTn id="22" dur="500"/>
                                        <p:tgtEl>
                                          <p:spTgt spid="36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90"/>
                                        </p:tgtEl>
                                        <p:attrNameLst>
                                          <p:attrName>style.visibility</p:attrName>
                                        </p:attrNameLst>
                                      </p:cBhvr>
                                      <p:to>
                                        <p:strVal val="visible"/>
                                      </p:to>
                                    </p:set>
                                    <p:animEffect transition="in" filter="fade">
                                      <p:cBhvr>
                                        <p:cTn id="27" dur="500"/>
                                        <p:tgtEl>
                                          <p:spTgt spid="39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76"/>
                                        </p:tgtEl>
                                        <p:attrNameLst>
                                          <p:attrName>style.visibility</p:attrName>
                                        </p:attrNameLst>
                                      </p:cBhvr>
                                      <p:to>
                                        <p:strVal val="visible"/>
                                      </p:to>
                                    </p:set>
                                    <p:animEffect transition="in" filter="fade">
                                      <p:cBhvr>
                                        <p:cTn id="32" dur="500"/>
                                        <p:tgtEl>
                                          <p:spTgt spid="37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97"/>
                                        </p:tgtEl>
                                        <p:attrNameLst>
                                          <p:attrName>style.visibility</p:attrName>
                                        </p:attrNameLst>
                                      </p:cBhvr>
                                      <p:to>
                                        <p:strVal val="visible"/>
                                      </p:to>
                                    </p:set>
                                    <p:animEffect transition="in" filter="fade">
                                      <p:cBhvr>
                                        <p:cTn id="37" dur="500"/>
                                        <p:tgtEl>
                                          <p:spTgt spid="3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7"/>
          <p:cNvSpPr/>
          <p:nvPr/>
        </p:nvSpPr>
        <p:spPr>
          <a:xfrm>
            <a:off x="4740362" y="3917716"/>
            <a:ext cx="1388591" cy="464850"/>
          </a:xfrm>
          <a:prstGeom prst="rect">
            <a:avLst/>
          </a:prstGeom>
          <a:solidFill>
            <a:srgbClr val="2E75B6"/>
          </a:solidFill>
          <a:ln w="9525" cap="flat" cmpd="sng" algn="ctr">
            <a:solidFill>
              <a:srgbClr val="2E75B6"/>
            </a:solidFill>
            <a:prstDash val="solid"/>
          </a:ln>
          <a:effectLst/>
        </p:spPr>
        <p:txBody>
          <a:bodyPr rtlCol="0" anchor="ctr"/>
          <a:lstStyle/>
          <a:p>
            <a:pPr algn="ctr" fontAlgn="base">
              <a:spcBef>
                <a:spcPct val="0"/>
              </a:spcBef>
              <a:spcAft>
                <a:spcPts val="450"/>
              </a:spcAft>
              <a:defRPr/>
            </a:pPr>
            <a:r>
              <a:rPr lang="en-GB" sz="1200" b="1" kern="0" dirty="0">
                <a:solidFill>
                  <a:schemeClr val="bg1"/>
                </a:solidFill>
                <a:latin typeface="Franklin Gothic Book" panose="020B0503020102020204" pitchFamily="34" charset="0"/>
              </a:rPr>
              <a:t>Bidding/Selection/Purchasing</a:t>
            </a:r>
          </a:p>
        </p:txBody>
      </p:sp>
      <p:sp>
        <p:nvSpPr>
          <p:cNvPr id="27" name="Rectangle 29"/>
          <p:cNvSpPr/>
          <p:nvPr/>
        </p:nvSpPr>
        <p:spPr>
          <a:xfrm>
            <a:off x="3322998" y="3913687"/>
            <a:ext cx="1352149" cy="465792"/>
          </a:xfrm>
          <a:prstGeom prst="rect">
            <a:avLst/>
          </a:prstGeom>
          <a:solidFill>
            <a:srgbClr val="00539B"/>
          </a:solidFill>
          <a:ln w="9525" cap="flat" cmpd="sng" algn="ctr">
            <a:noFill/>
            <a:prstDash val="solid"/>
          </a:ln>
          <a:effectLst/>
        </p:spPr>
        <p:txBody>
          <a:bodyPr rtlCol="0" anchor="ctr"/>
          <a:lstStyle/>
          <a:p>
            <a:pPr algn="ctr" fontAlgn="base">
              <a:spcBef>
                <a:spcPct val="0"/>
              </a:spcBef>
              <a:spcAft>
                <a:spcPts val="450"/>
              </a:spcAft>
            </a:pPr>
            <a:r>
              <a:rPr lang="en-GB" sz="1100" b="1" kern="0" dirty="0">
                <a:solidFill>
                  <a:schemeClr val="bg1"/>
                </a:solidFill>
                <a:latin typeface="Franklin Gothic Book" panose="020B0503020102020204" pitchFamily="34" charset="0"/>
              </a:rPr>
              <a:t>Bidding Document Preparation</a:t>
            </a:r>
          </a:p>
        </p:txBody>
      </p:sp>
      <p:sp>
        <p:nvSpPr>
          <p:cNvPr id="28" name="Rectangle 32"/>
          <p:cNvSpPr/>
          <p:nvPr/>
        </p:nvSpPr>
        <p:spPr>
          <a:xfrm>
            <a:off x="6139168" y="3916986"/>
            <a:ext cx="2737036" cy="464850"/>
          </a:xfrm>
          <a:prstGeom prst="rect">
            <a:avLst/>
          </a:prstGeom>
          <a:solidFill>
            <a:schemeClr val="accent2"/>
          </a:solidFill>
          <a:ln w="9525" cap="flat" cmpd="sng" algn="ctr">
            <a:solidFill>
              <a:srgbClr val="FFFFFF"/>
            </a:solidFill>
            <a:prstDash val="solid"/>
          </a:ln>
          <a:effectLst/>
        </p:spPr>
        <p:txBody>
          <a:bodyPr rtlCol="0" anchor="ctr"/>
          <a:lstStyle/>
          <a:p>
            <a:pPr algn="ctr" defTabSz="685800" fontAlgn="base">
              <a:spcBef>
                <a:spcPct val="0"/>
              </a:spcBef>
              <a:spcAft>
                <a:spcPts val="450"/>
              </a:spcAft>
              <a:defRPr/>
            </a:pPr>
            <a:r>
              <a:rPr lang="en-GB" sz="1200" b="1" kern="0" dirty="0">
                <a:solidFill>
                  <a:schemeClr val="bg1"/>
                </a:solidFill>
                <a:latin typeface="Franklin Gothic Book" panose="020B0503020102020204" pitchFamily="34" charset="0"/>
              </a:rPr>
              <a:t>Execution and Performance Monitoring</a:t>
            </a:r>
          </a:p>
        </p:txBody>
      </p:sp>
      <p:sp>
        <p:nvSpPr>
          <p:cNvPr id="32" name="Left Brace 38"/>
          <p:cNvSpPr/>
          <p:nvPr/>
        </p:nvSpPr>
        <p:spPr>
          <a:xfrm rot="16200000" flipH="1">
            <a:off x="7198497" y="1214883"/>
            <a:ext cx="650589" cy="2823538"/>
          </a:xfrm>
          <a:prstGeom prst="leftBrace">
            <a:avLst>
              <a:gd name="adj1" fmla="val 8333"/>
              <a:gd name="adj2" fmla="val 50000"/>
            </a:avLst>
          </a:prstGeom>
          <a:solidFill>
            <a:srgbClr val="FFFFFF"/>
          </a:solidFill>
          <a:ln w="38100" cap="flat" cmpd="sng" algn="ctr">
            <a:solidFill>
              <a:srgbClr val="00539B"/>
            </a:solidFill>
            <a:prstDash val="solid"/>
            <a:tailEnd type="arrow"/>
          </a:ln>
          <a:effectLst/>
        </p:spPr>
        <p:txBody>
          <a:bodyPr rtlCol="0" anchor="ctr"/>
          <a:lstStyle/>
          <a:p>
            <a:pPr algn="ctr" defTabSz="685800" fontAlgn="base">
              <a:spcBef>
                <a:spcPct val="0"/>
              </a:spcBef>
              <a:spcAft>
                <a:spcPct val="0"/>
              </a:spcAft>
              <a:defRPr/>
            </a:pPr>
            <a:endParaRPr lang="en-GB" sz="1050" b="1" kern="0" dirty="0">
              <a:ln w="18415" cmpd="sng">
                <a:solidFill>
                  <a:srgbClr val="FFFFFF"/>
                </a:solidFill>
                <a:prstDash val="solid"/>
              </a:ln>
              <a:effectLst>
                <a:outerShdw blurRad="63500" dir="3600000" algn="tl" rotWithShape="0">
                  <a:srgbClr val="000000">
                    <a:alpha val="70000"/>
                  </a:srgbClr>
                </a:outerShdw>
              </a:effectLst>
              <a:latin typeface="Franklin Gothic Book" panose="020B0503020102020204" pitchFamily="34" charset="0"/>
            </a:endParaRPr>
          </a:p>
        </p:txBody>
      </p:sp>
      <p:sp>
        <p:nvSpPr>
          <p:cNvPr id="33" name="TextBox 43"/>
          <p:cNvSpPr txBox="1"/>
          <p:nvPr/>
        </p:nvSpPr>
        <p:spPr>
          <a:xfrm>
            <a:off x="6514874" y="2025971"/>
            <a:ext cx="1981461" cy="307777"/>
          </a:xfrm>
          <a:prstGeom prst="rect">
            <a:avLst/>
          </a:prstGeom>
          <a:noFill/>
          <a:ln>
            <a:solidFill>
              <a:schemeClr val="accent2"/>
            </a:solidFill>
            <a:prstDash val="sysDash"/>
          </a:ln>
        </p:spPr>
        <p:txBody>
          <a:bodyPr wrap="square" rtlCol="0">
            <a:spAutoFit/>
          </a:bodyPr>
          <a:lstStyle/>
          <a:p>
            <a:pPr algn="ctr" defTabSz="685800" fontAlgn="base">
              <a:spcBef>
                <a:spcPct val="0"/>
              </a:spcBef>
              <a:spcAft>
                <a:spcPct val="0"/>
              </a:spcAft>
              <a:defRPr/>
            </a:pPr>
            <a:r>
              <a:rPr lang="en-GB" sz="1400" b="1" kern="0" dirty="0">
                <a:latin typeface="Franklin Gothic Book" panose="020B0503020102020204" pitchFamily="34" charset="0"/>
                <a:ea typeface="ＭＳ Ｐゴシック" charset="0"/>
                <a:cs typeface="Arial" charset="0"/>
              </a:rPr>
              <a:t>Contract Management</a:t>
            </a:r>
          </a:p>
        </p:txBody>
      </p:sp>
      <p:sp>
        <p:nvSpPr>
          <p:cNvPr id="36" name="Down Arrow 44"/>
          <p:cNvSpPr/>
          <p:nvPr/>
        </p:nvSpPr>
        <p:spPr>
          <a:xfrm>
            <a:off x="3169090" y="3390467"/>
            <a:ext cx="242361" cy="251863"/>
          </a:xfrm>
          <a:prstGeom prst="downArrow">
            <a:avLst/>
          </a:prstGeom>
          <a:solidFill>
            <a:srgbClr val="09A1FF"/>
          </a:solidFill>
          <a:ln w="9525" cap="flat" cmpd="sng" algn="ctr">
            <a:noFill/>
            <a:prstDash val="solid"/>
          </a:ln>
          <a:effectLst/>
        </p:spPr>
        <p:txBody>
          <a:bodyPr rtlCol="0" anchor="t"/>
          <a:lstStyle/>
          <a:p>
            <a:pPr algn="ctr" defTabSz="685800" fontAlgn="base">
              <a:spcBef>
                <a:spcPct val="0"/>
              </a:spcBef>
              <a:spcAft>
                <a:spcPts val="450"/>
              </a:spcAft>
              <a:defRPr/>
            </a:pPr>
            <a:endParaRPr lang="en-GB" sz="1050" kern="0" dirty="0">
              <a:latin typeface="Franklin Gothic Book" panose="020B0503020102020204" pitchFamily="34" charset="0"/>
            </a:endParaRPr>
          </a:p>
        </p:txBody>
      </p:sp>
      <p:sp>
        <p:nvSpPr>
          <p:cNvPr id="37" name="TextBox 56"/>
          <p:cNvSpPr txBox="1"/>
          <p:nvPr/>
        </p:nvSpPr>
        <p:spPr>
          <a:xfrm>
            <a:off x="2260116" y="2865231"/>
            <a:ext cx="2124703" cy="523220"/>
          </a:xfrm>
          <a:prstGeom prst="rect">
            <a:avLst/>
          </a:prstGeom>
          <a:noFill/>
        </p:spPr>
        <p:txBody>
          <a:bodyPr wrap="square" rtlCol="0" anchor="ctr">
            <a:spAutoFit/>
          </a:bodyPr>
          <a:lstStyle/>
          <a:p>
            <a:pPr algn="ctr" defTabSz="685800" fontAlgn="base">
              <a:spcBef>
                <a:spcPct val="0"/>
              </a:spcBef>
              <a:spcAft>
                <a:spcPct val="0"/>
              </a:spcAft>
              <a:defRPr/>
            </a:pPr>
            <a:r>
              <a:rPr lang="en-GB" sz="1400" b="1" kern="0" dirty="0">
                <a:latin typeface="Franklin Gothic Book" panose="020B0503020102020204" pitchFamily="34" charset="0"/>
                <a:ea typeface="ＭＳ Ｐゴシック" charset="0"/>
                <a:cs typeface="Arial" charset="0"/>
              </a:rPr>
              <a:t>Identification </a:t>
            </a:r>
          </a:p>
          <a:p>
            <a:pPr algn="ctr" defTabSz="685800" fontAlgn="base">
              <a:spcBef>
                <a:spcPct val="0"/>
              </a:spcBef>
              <a:spcAft>
                <a:spcPct val="0"/>
              </a:spcAft>
              <a:defRPr/>
            </a:pPr>
            <a:r>
              <a:rPr lang="en-GB" sz="1400" b="1" kern="0" dirty="0">
                <a:latin typeface="Franklin Gothic Book" panose="020B0503020102020204" pitchFamily="34" charset="0"/>
                <a:ea typeface="ＭＳ Ｐゴシック" charset="0"/>
                <a:cs typeface="Arial" charset="0"/>
              </a:rPr>
              <a:t>of needs</a:t>
            </a:r>
          </a:p>
        </p:txBody>
      </p:sp>
      <p:sp>
        <p:nvSpPr>
          <p:cNvPr id="39" name="Rectangle 25"/>
          <p:cNvSpPr>
            <a:spLocks noChangeArrowheads="1"/>
          </p:cNvSpPr>
          <p:nvPr/>
        </p:nvSpPr>
        <p:spPr bwMode="auto">
          <a:xfrm rot="16200000">
            <a:off x="4215775" y="4169531"/>
            <a:ext cx="973244" cy="54500"/>
          </a:xfrm>
          <a:prstGeom prst="roundRect">
            <a:avLst/>
          </a:prstGeom>
          <a:solidFill>
            <a:srgbClr val="FFFFFF">
              <a:lumMod val="50000"/>
            </a:srgbClr>
          </a:solidFill>
          <a:ln w="9525" cap="flat" cmpd="sng" algn="ctr">
            <a:solidFill>
              <a:srgbClr val="FFFFFF">
                <a:lumMod val="50000"/>
              </a:srgbClr>
            </a:solidFill>
            <a:prstDash val="solid"/>
            <a:headEnd/>
            <a:tailEnd/>
          </a:ln>
          <a:effectLst/>
        </p:spPr>
        <p:txBody>
          <a:bodyPr wrap="none" anchor="ctr"/>
          <a:lstStyle/>
          <a:p>
            <a:pPr algn="ctr" defTabSz="685800" eaLnBrk="0" fontAlgn="base" hangingPunct="0">
              <a:spcBef>
                <a:spcPct val="0"/>
              </a:spcBef>
              <a:spcAft>
                <a:spcPct val="0"/>
              </a:spcAft>
              <a:defRPr/>
            </a:pPr>
            <a:endParaRPr lang="en-GB" sz="1200" b="1" kern="0" dirty="0">
              <a:latin typeface="Franklin Gothic Book" panose="020B0503020102020204" pitchFamily="34" charset="0"/>
            </a:endParaRPr>
          </a:p>
        </p:txBody>
      </p:sp>
      <p:sp>
        <p:nvSpPr>
          <p:cNvPr id="40" name="Down Arrow 49"/>
          <p:cNvSpPr/>
          <p:nvPr/>
        </p:nvSpPr>
        <p:spPr>
          <a:xfrm>
            <a:off x="4575735" y="3390467"/>
            <a:ext cx="242361" cy="251863"/>
          </a:xfrm>
          <a:prstGeom prst="downArrow">
            <a:avLst/>
          </a:prstGeom>
          <a:solidFill>
            <a:srgbClr val="09A1FF"/>
          </a:solidFill>
          <a:ln w="9525" cap="flat" cmpd="sng" algn="ctr">
            <a:noFill/>
            <a:prstDash val="solid"/>
          </a:ln>
          <a:effectLst/>
        </p:spPr>
        <p:txBody>
          <a:bodyPr rtlCol="0" anchor="t"/>
          <a:lstStyle/>
          <a:p>
            <a:pPr algn="ctr" defTabSz="685800" fontAlgn="base">
              <a:spcBef>
                <a:spcPct val="0"/>
              </a:spcBef>
              <a:spcAft>
                <a:spcPts val="450"/>
              </a:spcAft>
              <a:defRPr/>
            </a:pPr>
            <a:endParaRPr lang="en-GB" sz="1050" kern="0" dirty="0">
              <a:latin typeface="Franklin Gothic Book" panose="020B0503020102020204" pitchFamily="34" charset="0"/>
            </a:endParaRPr>
          </a:p>
        </p:txBody>
      </p:sp>
      <p:sp>
        <p:nvSpPr>
          <p:cNvPr id="41" name="TextBox 57"/>
          <p:cNvSpPr txBox="1"/>
          <p:nvPr/>
        </p:nvSpPr>
        <p:spPr>
          <a:xfrm>
            <a:off x="3727050" y="2865232"/>
            <a:ext cx="1977924" cy="523220"/>
          </a:xfrm>
          <a:prstGeom prst="rect">
            <a:avLst/>
          </a:prstGeom>
          <a:noFill/>
        </p:spPr>
        <p:txBody>
          <a:bodyPr wrap="square" rtlCol="0" anchor="ctr">
            <a:spAutoFit/>
          </a:bodyPr>
          <a:lstStyle>
            <a:defPPr>
              <a:defRPr lang="en-GB"/>
            </a:defPPr>
            <a:lvl1pPr>
              <a:defRPr sz="1100" b="1"/>
            </a:lvl1pPr>
          </a:lstStyle>
          <a:p>
            <a:pPr algn="ctr" defTabSz="685800" fontAlgn="base">
              <a:spcBef>
                <a:spcPct val="0"/>
              </a:spcBef>
              <a:spcAft>
                <a:spcPct val="0"/>
              </a:spcAft>
              <a:defRPr/>
            </a:pPr>
            <a:r>
              <a:rPr lang="en-GB" sz="1400" kern="0" dirty="0">
                <a:latin typeface="Franklin Gothic Book" panose="020B0503020102020204" pitchFamily="34" charset="0"/>
                <a:ea typeface="ＭＳ Ｐゴシック" charset="0"/>
                <a:cs typeface="Arial" charset="0"/>
              </a:rPr>
              <a:t>Invitation for Bids </a:t>
            </a:r>
          </a:p>
          <a:p>
            <a:pPr algn="ctr" defTabSz="685800" fontAlgn="base">
              <a:spcBef>
                <a:spcPct val="0"/>
              </a:spcBef>
              <a:spcAft>
                <a:spcPct val="0"/>
              </a:spcAft>
              <a:defRPr/>
            </a:pPr>
            <a:r>
              <a:rPr lang="en-GB" sz="1400" kern="0" dirty="0">
                <a:latin typeface="Franklin Gothic Book" panose="020B0503020102020204" pitchFamily="34" charset="0"/>
                <a:ea typeface="ＭＳ Ｐゴシック" charset="0"/>
                <a:cs typeface="Arial" charset="0"/>
              </a:rPr>
              <a:t>or quotes</a:t>
            </a:r>
          </a:p>
        </p:txBody>
      </p:sp>
      <p:sp>
        <p:nvSpPr>
          <p:cNvPr id="43" name="Rectangle 25"/>
          <p:cNvSpPr>
            <a:spLocks noChangeArrowheads="1"/>
          </p:cNvSpPr>
          <p:nvPr/>
        </p:nvSpPr>
        <p:spPr bwMode="auto">
          <a:xfrm rot="16200000">
            <a:off x="8427047" y="4169531"/>
            <a:ext cx="973244" cy="54500"/>
          </a:xfrm>
          <a:prstGeom prst="roundRect">
            <a:avLst/>
          </a:prstGeom>
          <a:solidFill>
            <a:srgbClr val="FFFFFF">
              <a:lumMod val="50000"/>
            </a:srgbClr>
          </a:solidFill>
          <a:ln w="9525" cap="flat" cmpd="sng" algn="ctr">
            <a:solidFill>
              <a:srgbClr val="FFFFFF">
                <a:lumMod val="50000"/>
              </a:srgbClr>
            </a:solidFill>
            <a:prstDash val="solid"/>
            <a:headEnd/>
            <a:tailEnd/>
          </a:ln>
          <a:effectLst/>
        </p:spPr>
        <p:txBody>
          <a:bodyPr wrap="none" anchor="ctr"/>
          <a:lstStyle/>
          <a:p>
            <a:pPr algn="ctr" defTabSz="685800" eaLnBrk="0" fontAlgn="base" hangingPunct="0">
              <a:spcBef>
                <a:spcPct val="0"/>
              </a:spcBef>
              <a:spcAft>
                <a:spcPct val="0"/>
              </a:spcAft>
              <a:defRPr/>
            </a:pPr>
            <a:endParaRPr lang="en-GB" sz="1200" b="1" kern="0" dirty="0">
              <a:latin typeface="Franklin Gothic Book" panose="020B0503020102020204" pitchFamily="34" charset="0"/>
            </a:endParaRPr>
          </a:p>
        </p:txBody>
      </p:sp>
      <p:sp>
        <p:nvSpPr>
          <p:cNvPr id="44" name="Down Arrow 52"/>
          <p:cNvSpPr/>
          <p:nvPr/>
        </p:nvSpPr>
        <p:spPr>
          <a:xfrm>
            <a:off x="8790767" y="3401684"/>
            <a:ext cx="242361" cy="251863"/>
          </a:xfrm>
          <a:prstGeom prst="downArrow">
            <a:avLst/>
          </a:prstGeom>
          <a:solidFill>
            <a:srgbClr val="09A1FF"/>
          </a:solidFill>
          <a:ln w="9525" cap="flat" cmpd="sng" algn="ctr">
            <a:noFill/>
            <a:prstDash val="solid"/>
          </a:ln>
          <a:effectLst/>
        </p:spPr>
        <p:txBody>
          <a:bodyPr rtlCol="0" anchor="t"/>
          <a:lstStyle/>
          <a:p>
            <a:pPr algn="ctr" defTabSz="685800" fontAlgn="base">
              <a:spcBef>
                <a:spcPct val="0"/>
              </a:spcBef>
              <a:spcAft>
                <a:spcPts val="450"/>
              </a:spcAft>
              <a:defRPr/>
            </a:pPr>
            <a:endParaRPr lang="en-GB" sz="1050" kern="0" dirty="0">
              <a:latin typeface="Franklin Gothic Book" panose="020B0503020102020204" pitchFamily="34" charset="0"/>
            </a:endParaRPr>
          </a:p>
        </p:txBody>
      </p:sp>
      <p:sp>
        <p:nvSpPr>
          <p:cNvPr id="45" name="TextBox 60"/>
          <p:cNvSpPr txBox="1"/>
          <p:nvPr/>
        </p:nvSpPr>
        <p:spPr>
          <a:xfrm>
            <a:off x="7921295" y="2865232"/>
            <a:ext cx="2028531" cy="523220"/>
          </a:xfrm>
          <a:prstGeom prst="rect">
            <a:avLst/>
          </a:prstGeom>
          <a:noFill/>
        </p:spPr>
        <p:txBody>
          <a:bodyPr wrap="square" rtlCol="0" anchor="ctr">
            <a:spAutoFit/>
          </a:bodyPr>
          <a:lstStyle>
            <a:defPPr>
              <a:defRPr lang="en-GB"/>
            </a:defPPr>
            <a:lvl1pPr>
              <a:defRPr sz="1100" b="1"/>
            </a:lvl1pPr>
          </a:lstStyle>
          <a:p>
            <a:pPr algn="ctr" defTabSz="685800" fontAlgn="base">
              <a:spcBef>
                <a:spcPct val="0"/>
              </a:spcBef>
              <a:spcAft>
                <a:spcPct val="0"/>
              </a:spcAft>
              <a:defRPr/>
            </a:pPr>
            <a:r>
              <a:rPr lang="en-GB" sz="1400" kern="0" dirty="0">
                <a:latin typeface="Franklin Gothic Book" panose="020B0503020102020204" pitchFamily="34" charset="0"/>
                <a:ea typeface="ＭＳ Ｐゴシック" charset="0"/>
                <a:cs typeface="Arial" charset="0"/>
              </a:rPr>
              <a:t>Expiration </a:t>
            </a:r>
          </a:p>
          <a:p>
            <a:pPr algn="ctr" defTabSz="685800" fontAlgn="base">
              <a:spcBef>
                <a:spcPct val="0"/>
              </a:spcBef>
              <a:spcAft>
                <a:spcPct val="0"/>
              </a:spcAft>
              <a:defRPr/>
            </a:pPr>
            <a:r>
              <a:rPr lang="en-GB" sz="1400" kern="0" dirty="0">
                <a:latin typeface="Franklin Gothic Book" panose="020B0503020102020204" pitchFamily="34" charset="0"/>
                <a:ea typeface="ＭＳ Ｐゴシック" charset="0"/>
                <a:cs typeface="Arial" charset="0"/>
              </a:rPr>
              <a:t>of guarantee</a:t>
            </a:r>
          </a:p>
        </p:txBody>
      </p:sp>
      <p:sp>
        <p:nvSpPr>
          <p:cNvPr id="47" name="Down Arrow 51"/>
          <p:cNvSpPr/>
          <p:nvPr/>
        </p:nvSpPr>
        <p:spPr>
          <a:xfrm>
            <a:off x="7405740" y="3370528"/>
            <a:ext cx="221046" cy="500290"/>
          </a:xfrm>
          <a:prstGeom prst="downArrow">
            <a:avLst/>
          </a:prstGeom>
          <a:solidFill>
            <a:srgbClr val="09A1FF"/>
          </a:solidFill>
          <a:ln w="9525" cap="flat" cmpd="sng" algn="ctr">
            <a:noFill/>
            <a:prstDash val="solid"/>
          </a:ln>
          <a:effectLst/>
        </p:spPr>
        <p:txBody>
          <a:bodyPr rtlCol="0" anchor="t"/>
          <a:lstStyle/>
          <a:p>
            <a:pPr algn="ctr" defTabSz="685800" fontAlgn="base">
              <a:spcBef>
                <a:spcPct val="0"/>
              </a:spcBef>
              <a:spcAft>
                <a:spcPts val="450"/>
              </a:spcAft>
              <a:defRPr/>
            </a:pPr>
            <a:endParaRPr lang="en-GB" sz="1050" kern="0" dirty="0">
              <a:latin typeface="Franklin Gothic Book" panose="020B0503020102020204" pitchFamily="34" charset="0"/>
            </a:endParaRPr>
          </a:p>
        </p:txBody>
      </p:sp>
      <p:sp>
        <p:nvSpPr>
          <p:cNvPr id="48" name="TextBox 59"/>
          <p:cNvSpPr txBox="1"/>
          <p:nvPr/>
        </p:nvSpPr>
        <p:spPr>
          <a:xfrm>
            <a:off x="6397337" y="2690336"/>
            <a:ext cx="2124703" cy="738664"/>
          </a:xfrm>
          <a:prstGeom prst="rect">
            <a:avLst/>
          </a:prstGeom>
          <a:noFill/>
        </p:spPr>
        <p:txBody>
          <a:bodyPr wrap="square" rtlCol="0" anchor="ctr">
            <a:spAutoFit/>
          </a:bodyPr>
          <a:lstStyle>
            <a:defPPr>
              <a:defRPr lang="en-GB"/>
            </a:defPPr>
            <a:lvl1pPr>
              <a:defRPr sz="1100" b="1"/>
            </a:lvl1pPr>
          </a:lstStyle>
          <a:p>
            <a:pPr algn="ctr" defTabSz="685800" fontAlgn="base">
              <a:spcBef>
                <a:spcPct val="0"/>
              </a:spcBef>
              <a:spcAft>
                <a:spcPct val="0"/>
              </a:spcAft>
              <a:defRPr/>
            </a:pPr>
            <a:r>
              <a:rPr lang="en-GB" sz="1400" kern="0" dirty="0">
                <a:latin typeface="Franklin Gothic Book" panose="020B0503020102020204" pitchFamily="34" charset="0"/>
                <a:ea typeface="ＭＳ Ｐゴシック" charset="0"/>
                <a:cs typeface="Arial" charset="0"/>
              </a:rPr>
              <a:t>Receipt of </a:t>
            </a:r>
          </a:p>
          <a:p>
            <a:pPr algn="ctr" defTabSz="685800" fontAlgn="base">
              <a:spcBef>
                <a:spcPct val="0"/>
              </a:spcBef>
              <a:spcAft>
                <a:spcPct val="0"/>
              </a:spcAft>
              <a:defRPr/>
            </a:pPr>
            <a:r>
              <a:rPr lang="en-GB" sz="1400" kern="0" dirty="0">
                <a:latin typeface="Franklin Gothic Book" panose="020B0503020102020204" pitchFamily="34" charset="0"/>
                <a:ea typeface="ＭＳ Ｐゴシック" charset="0"/>
                <a:cs typeface="Arial" charset="0"/>
              </a:rPr>
              <a:t>products or</a:t>
            </a:r>
          </a:p>
          <a:p>
            <a:pPr algn="ctr" defTabSz="685800" fontAlgn="base">
              <a:spcBef>
                <a:spcPct val="0"/>
              </a:spcBef>
              <a:spcAft>
                <a:spcPct val="0"/>
              </a:spcAft>
              <a:defRPr/>
            </a:pPr>
            <a:r>
              <a:rPr lang="en-GB" sz="1400" kern="0" dirty="0">
                <a:latin typeface="Franklin Gothic Book" panose="020B0503020102020204" pitchFamily="34" charset="0"/>
                <a:ea typeface="ＭＳ Ｐゴシック" charset="0"/>
                <a:cs typeface="Arial" charset="0"/>
              </a:rPr>
              <a:t>services</a:t>
            </a:r>
          </a:p>
        </p:txBody>
      </p:sp>
      <p:cxnSp>
        <p:nvCxnSpPr>
          <p:cNvPr id="50" name="Straight Arrow Connector 2"/>
          <p:cNvCxnSpPr>
            <a:cxnSpLocks/>
          </p:cNvCxnSpPr>
          <p:nvPr/>
        </p:nvCxnSpPr>
        <p:spPr>
          <a:xfrm>
            <a:off x="1107234" y="1832455"/>
            <a:ext cx="10201742" cy="0"/>
          </a:xfrm>
          <a:prstGeom prst="straightConnector1">
            <a:avLst/>
          </a:prstGeom>
          <a:noFill/>
          <a:ln w="38100" cap="flat" cmpd="sng" algn="ctr">
            <a:solidFill>
              <a:srgbClr val="FFFFFF">
                <a:lumMod val="50000"/>
              </a:srgbClr>
            </a:solidFill>
            <a:prstDash val="solid"/>
            <a:headEnd w="lg" len="lg"/>
            <a:tailEnd type="triangle"/>
          </a:ln>
          <a:effectLst/>
        </p:spPr>
      </p:cxnSp>
      <p:sp>
        <p:nvSpPr>
          <p:cNvPr id="51" name="Rectangle 39"/>
          <p:cNvSpPr/>
          <p:nvPr/>
        </p:nvSpPr>
        <p:spPr>
          <a:xfrm>
            <a:off x="1785286" y="3914128"/>
            <a:ext cx="1690580" cy="464850"/>
          </a:xfrm>
          <a:prstGeom prst="rect">
            <a:avLst/>
          </a:prstGeom>
          <a:solidFill>
            <a:srgbClr val="00539B"/>
          </a:solidFill>
          <a:ln w="9525" cap="flat" cmpd="sng" algn="ctr">
            <a:noFill/>
            <a:prstDash val="solid"/>
          </a:ln>
          <a:effectLst/>
        </p:spPr>
        <p:txBody>
          <a:bodyPr rtlCol="0" anchor="ctr"/>
          <a:lstStyle/>
          <a:p>
            <a:pPr algn="ctr" fontAlgn="base">
              <a:spcBef>
                <a:spcPct val="0"/>
              </a:spcBef>
              <a:spcAft>
                <a:spcPts val="450"/>
              </a:spcAft>
            </a:pPr>
            <a:r>
              <a:rPr lang="en-GB" sz="1200" b="1" kern="0" dirty="0">
                <a:solidFill>
                  <a:schemeClr val="bg1"/>
                </a:solidFill>
                <a:latin typeface="Franklin Gothic Book" panose="020B0503020102020204" pitchFamily="34" charset="0"/>
              </a:rPr>
              <a:t>Planning</a:t>
            </a:r>
          </a:p>
        </p:txBody>
      </p:sp>
      <p:sp>
        <p:nvSpPr>
          <p:cNvPr id="52" name="Rectangle 41"/>
          <p:cNvSpPr/>
          <p:nvPr/>
        </p:nvSpPr>
        <p:spPr>
          <a:xfrm>
            <a:off x="8935561" y="3914128"/>
            <a:ext cx="1557852" cy="464850"/>
          </a:xfrm>
          <a:prstGeom prst="rect">
            <a:avLst/>
          </a:prstGeom>
          <a:solidFill>
            <a:schemeClr val="accent2"/>
          </a:solidFill>
          <a:ln w="9525" cap="flat" cmpd="sng" algn="ctr">
            <a:solidFill>
              <a:srgbClr val="FFFFFF"/>
            </a:solidFill>
            <a:prstDash val="solid"/>
          </a:ln>
          <a:effectLst/>
        </p:spPr>
        <p:txBody>
          <a:bodyPr rtlCol="0" anchor="ctr"/>
          <a:lstStyle/>
          <a:p>
            <a:pPr algn="ctr" defTabSz="685800" fontAlgn="base">
              <a:spcBef>
                <a:spcPct val="0"/>
              </a:spcBef>
              <a:spcAft>
                <a:spcPts val="450"/>
              </a:spcAft>
              <a:defRPr/>
            </a:pPr>
            <a:r>
              <a:rPr lang="en-GB" sz="1200" b="1" kern="0" dirty="0">
                <a:solidFill>
                  <a:schemeClr val="bg1"/>
                </a:solidFill>
                <a:latin typeface="Franklin Gothic Book" panose="020B0503020102020204" pitchFamily="34" charset="0"/>
              </a:rPr>
              <a:t>Reporting</a:t>
            </a:r>
          </a:p>
        </p:txBody>
      </p:sp>
      <p:sp>
        <p:nvSpPr>
          <p:cNvPr id="53" name="1 Rectángulo"/>
          <p:cNvSpPr/>
          <p:nvPr/>
        </p:nvSpPr>
        <p:spPr>
          <a:xfrm>
            <a:off x="6112021" y="1265597"/>
            <a:ext cx="4189927" cy="385373"/>
          </a:xfrm>
          <a:prstGeom prst="rect">
            <a:avLst/>
          </a:prstGeom>
          <a:solidFill>
            <a:srgbClr val="FFFFFF"/>
          </a:solidFill>
          <a:ln w="38100" cap="flat" cmpd="sng" algn="ctr">
            <a:solidFill>
              <a:schemeClr val="accent2"/>
            </a:solidFill>
            <a:prstDash val="sysDash"/>
          </a:ln>
          <a:effectLst/>
        </p:spPr>
        <p:txBody>
          <a:bodyPr lIns="27000" tIns="27000" rIns="27000" bIns="27000" rtlCol="0" anchor="ctr"/>
          <a:lstStyle/>
          <a:p>
            <a:pPr algn="ctr" defTabSz="685800" fontAlgn="base">
              <a:spcBef>
                <a:spcPct val="0"/>
              </a:spcBef>
              <a:spcAft>
                <a:spcPts val="450"/>
              </a:spcAft>
              <a:defRPr/>
            </a:pPr>
            <a:r>
              <a:rPr lang="en-GB" sz="1600" b="1" kern="0" dirty="0">
                <a:latin typeface="Franklin Gothic Book" panose="020B0503020102020204" pitchFamily="34" charset="0"/>
              </a:rPr>
              <a:t>Post-Bidding</a:t>
            </a:r>
          </a:p>
        </p:txBody>
      </p:sp>
      <p:sp>
        <p:nvSpPr>
          <p:cNvPr id="54" name="40 Rectángulo"/>
          <p:cNvSpPr/>
          <p:nvPr/>
        </p:nvSpPr>
        <p:spPr>
          <a:xfrm>
            <a:off x="4664436" y="1265597"/>
            <a:ext cx="1409521" cy="385373"/>
          </a:xfrm>
          <a:prstGeom prst="rect">
            <a:avLst/>
          </a:prstGeom>
          <a:solidFill>
            <a:srgbClr val="FFFFFF"/>
          </a:solidFill>
          <a:ln w="38100" cap="flat" cmpd="sng" algn="ctr">
            <a:solidFill>
              <a:srgbClr val="2E75B6"/>
            </a:solidFill>
            <a:prstDash val="sysDash"/>
          </a:ln>
          <a:effectLst/>
        </p:spPr>
        <p:txBody>
          <a:bodyPr lIns="27000" tIns="27000" rIns="27000" bIns="27000" rtlCol="0" anchor="ctr"/>
          <a:lstStyle/>
          <a:p>
            <a:pPr algn="ctr" defTabSz="685800" fontAlgn="base">
              <a:spcBef>
                <a:spcPct val="0"/>
              </a:spcBef>
              <a:spcAft>
                <a:spcPts val="450"/>
              </a:spcAft>
              <a:defRPr/>
            </a:pPr>
            <a:r>
              <a:rPr lang="en-GB" sz="1600" b="1" kern="0" dirty="0">
                <a:latin typeface="Franklin Gothic Book" panose="020B0503020102020204" pitchFamily="34" charset="0"/>
              </a:rPr>
              <a:t>Bidding</a:t>
            </a:r>
          </a:p>
        </p:txBody>
      </p:sp>
      <p:sp>
        <p:nvSpPr>
          <p:cNvPr id="55" name="42 Rectángulo"/>
          <p:cNvSpPr/>
          <p:nvPr/>
        </p:nvSpPr>
        <p:spPr>
          <a:xfrm>
            <a:off x="1485422" y="1265597"/>
            <a:ext cx="3181379" cy="385373"/>
          </a:xfrm>
          <a:prstGeom prst="rect">
            <a:avLst/>
          </a:prstGeom>
          <a:solidFill>
            <a:srgbClr val="FFFFFF"/>
          </a:solidFill>
          <a:ln w="38100" cap="flat" cmpd="sng" algn="ctr">
            <a:solidFill>
              <a:srgbClr val="00539B"/>
            </a:solidFill>
            <a:prstDash val="sysDash"/>
          </a:ln>
          <a:effectLst/>
        </p:spPr>
        <p:txBody>
          <a:bodyPr lIns="27000" tIns="27000" rIns="27000" bIns="27000" rtlCol="0" anchor="ctr"/>
          <a:lstStyle/>
          <a:p>
            <a:pPr algn="ctr" fontAlgn="base">
              <a:spcBef>
                <a:spcPct val="0"/>
              </a:spcBef>
              <a:spcAft>
                <a:spcPts val="450"/>
              </a:spcAft>
            </a:pPr>
            <a:r>
              <a:rPr lang="en-GB" sz="1600" b="1" kern="0" dirty="0">
                <a:latin typeface="Franklin Gothic Book" panose="020B0503020102020204" pitchFamily="34" charset="0"/>
              </a:rPr>
              <a:t>Pre-Bidding</a:t>
            </a:r>
          </a:p>
        </p:txBody>
      </p:sp>
      <p:sp>
        <p:nvSpPr>
          <p:cNvPr id="60" name="Rectangle 25"/>
          <p:cNvSpPr>
            <a:spLocks noChangeArrowheads="1"/>
          </p:cNvSpPr>
          <p:nvPr/>
        </p:nvSpPr>
        <p:spPr bwMode="auto">
          <a:xfrm rot="16200000">
            <a:off x="5667343" y="4169531"/>
            <a:ext cx="973244" cy="54500"/>
          </a:xfrm>
          <a:prstGeom prst="roundRect">
            <a:avLst/>
          </a:prstGeom>
          <a:solidFill>
            <a:srgbClr val="FFFFFF">
              <a:lumMod val="50000"/>
            </a:srgbClr>
          </a:solidFill>
          <a:ln w="9525" cap="flat" cmpd="sng" algn="ctr">
            <a:solidFill>
              <a:srgbClr val="FFFFFF">
                <a:lumMod val="50000"/>
              </a:srgbClr>
            </a:solidFill>
            <a:prstDash val="solid"/>
            <a:headEnd/>
            <a:tailEnd/>
          </a:ln>
          <a:effectLst/>
        </p:spPr>
        <p:txBody>
          <a:bodyPr wrap="none" anchor="ctr"/>
          <a:lstStyle/>
          <a:p>
            <a:pPr algn="ctr" defTabSz="685800" eaLnBrk="0" fontAlgn="base" hangingPunct="0">
              <a:spcBef>
                <a:spcPct val="0"/>
              </a:spcBef>
              <a:spcAft>
                <a:spcPct val="0"/>
              </a:spcAft>
              <a:defRPr/>
            </a:pPr>
            <a:endParaRPr lang="en-GB" sz="1200" b="1" kern="0" dirty="0">
              <a:latin typeface="Franklin Gothic Book" panose="020B0503020102020204" pitchFamily="34" charset="0"/>
            </a:endParaRPr>
          </a:p>
        </p:txBody>
      </p:sp>
      <p:sp>
        <p:nvSpPr>
          <p:cNvPr id="61" name="Down Arrow 60"/>
          <p:cNvSpPr/>
          <p:nvPr/>
        </p:nvSpPr>
        <p:spPr>
          <a:xfrm>
            <a:off x="5985257" y="3409560"/>
            <a:ext cx="242361" cy="251863"/>
          </a:xfrm>
          <a:prstGeom prst="downArrow">
            <a:avLst/>
          </a:prstGeom>
          <a:solidFill>
            <a:srgbClr val="09A1FF"/>
          </a:solidFill>
          <a:ln w="9525" cap="flat" cmpd="sng" algn="ctr">
            <a:noFill/>
            <a:prstDash val="solid"/>
          </a:ln>
          <a:effectLst/>
        </p:spPr>
        <p:txBody>
          <a:bodyPr rtlCol="0" anchor="t"/>
          <a:lstStyle/>
          <a:p>
            <a:pPr algn="ctr" defTabSz="685800" fontAlgn="base">
              <a:spcBef>
                <a:spcPct val="0"/>
              </a:spcBef>
              <a:spcAft>
                <a:spcPts val="450"/>
              </a:spcAft>
              <a:defRPr/>
            </a:pPr>
            <a:endParaRPr lang="en-GB" sz="1050" kern="0" dirty="0">
              <a:latin typeface="Franklin Gothic Book" panose="020B0503020102020204" pitchFamily="34" charset="0"/>
            </a:endParaRPr>
          </a:p>
        </p:txBody>
      </p:sp>
      <p:sp>
        <p:nvSpPr>
          <p:cNvPr id="62" name="TextBox 57"/>
          <p:cNvSpPr txBox="1"/>
          <p:nvPr/>
        </p:nvSpPr>
        <p:spPr>
          <a:xfrm>
            <a:off x="5136572" y="2965782"/>
            <a:ext cx="1977924" cy="307777"/>
          </a:xfrm>
          <a:prstGeom prst="rect">
            <a:avLst/>
          </a:prstGeom>
          <a:noFill/>
        </p:spPr>
        <p:txBody>
          <a:bodyPr wrap="square" rtlCol="0" anchor="ctr">
            <a:spAutoFit/>
          </a:bodyPr>
          <a:lstStyle>
            <a:defPPr>
              <a:defRPr lang="en-GB"/>
            </a:defPPr>
            <a:lvl1pPr>
              <a:defRPr sz="1100" b="1"/>
            </a:lvl1pPr>
          </a:lstStyle>
          <a:p>
            <a:pPr algn="ctr" defTabSz="685800" fontAlgn="base">
              <a:spcBef>
                <a:spcPct val="0"/>
              </a:spcBef>
              <a:spcAft>
                <a:spcPct val="0"/>
              </a:spcAft>
              <a:defRPr/>
            </a:pPr>
            <a:r>
              <a:rPr lang="en-GB" sz="1400" kern="0" dirty="0">
                <a:latin typeface="Franklin Gothic Book" panose="020B0503020102020204" pitchFamily="34" charset="0"/>
              </a:rPr>
              <a:t>Contract</a:t>
            </a:r>
            <a:endParaRPr lang="en-GB" sz="1400" kern="0" dirty="0">
              <a:latin typeface="Franklin Gothic Book" panose="020B0503020102020204" pitchFamily="34" charset="0"/>
              <a:ea typeface="ＭＳ Ｐゴシック" charset="0"/>
              <a:cs typeface="Arial" charset="0"/>
            </a:endParaRPr>
          </a:p>
        </p:txBody>
      </p:sp>
      <p:graphicFrame>
        <p:nvGraphicFramePr>
          <p:cNvPr id="2" name="Table 1"/>
          <p:cNvGraphicFramePr>
            <a:graphicFrameLocks noGrp="1"/>
          </p:cNvGraphicFramePr>
          <p:nvPr/>
        </p:nvGraphicFramePr>
        <p:xfrm>
          <a:off x="1726350" y="4536431"/>
          <a:ext cx="8909730" cy="2263041"/>
        </p:xfrm>
        <a:graphic>
          <a:graphicData uri="http://schemas.openxmlformats.org/drawingml/2006/table">
            <a:tbl>
              <a:tblPr firstRow="1" bandRow="1">
                <a:tableStyleId>{5C22544A-7EE6-4342-B048-85BDC9FD1C3A}</a:tableStyleId>
              </a:tblPr>
              <a:tblGrid>
                <a:gridCol w="1484955">
                  <a:extLst>
                    <a:ext uri="{9D8B030D-6E8A-4147-A177-3AD203B41FA5}">
                      <a16:colId xmlns:a16="http://schemas.microsoft.com/office/drawing/2014/main" val="3848454023"/>
                    </a:ext>
                  </a:extLst>
                </a:gridCol>
                <a:gridCol w="1484955">
                  <a:extLst>
                    <a:ext uri="{9D8B030D-6E8A-4147-A177-3AD203B41FA5}">
                      <a16:colId xmlns:a16="http://schemas.microsoft.com/office/drawing/2014/main" val="2789501120"/>
                    </a:ext>
                  </a:extLst>
                </a:gridCol>
                <a:gridCol w="1484955">
                  <a:extLst>
                    <a:ext uri="{9D8B030D-6E8A-4147-A177-3AD203B41FA5}">
                      <a16:colId xmlns:a16="http://schemas.microsoft.com/office/drawing/2014/main" val="3231350888"/>
                    </a:ext>
                  </a:extLst>
                </a:gridCol>
                <a:gridCol w="1627942">
                  <a:extLst>
                    <a:ext uri="{9D8B030D-6E8A-4147-A177-3AD203B41FA5}">
                      <a16:colId xmlns:a16="http://schemas.microsoft.com/office/drawing/2014/main" val="2288646007"/>
                    </a:ext>
                  </a:extLst>
                </a:gridCol>
                <a:gridCol w="1341968">
                  <a:extLst>
                    <a:ext uri="{9D8B030D-6E8A-4147-A177-3AD203B41FA5}">
                      <a16:colId xmlns:a16="http://schemas.microsoft.com/office/drawing/2014/main" val="2210490448"/>
                    </a:ext>
                  </a:extLst>
                </a:gridCol>
                <a:gridCol w="1484955">
                  <a:extLst>
                    <a:ext uri="{9D8B030D-6E8A-4147-A177-3AD203B41FA5}">
                      <a16:colId xmlns:a16="http://schemas.microsoft.com/office/drawing/2014/main" val="3628663206"/>
                    </a:ext>
                  </a:extLst>
                </a:gridCol>
              </a:tblGrid>
              <a:tr h="2263041">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b="0" noProof="0" dirty="0">
                          <a:solidFill>
                            <a:schemeClr val="tx1"/>
                          </a:solidFill>
                        </a:rPr>
                        <a:t>Internet</a:t>
                      </a:r>
                      <a:r>
                        <a:rPr lang="en-US" sz="1200" b="0" baseline="0" noProof="0" dirty="0">
                          <a:solidFill>
                            <a:schemeClr val="tx1"/>
                          </a:solidFill>
                        </a:rPr>
                        <a:t> of Things</a:t>
                      </a:r>
                    </a:p>
                    <a:p>
                      <a:pPr marL="0" marR="0" lvl="0" indent="0" algn="l" defTabSz="1219170" rtl="0" eaLnBrk="1" fontAlgn="auto" latinLnBrk="0" hangingPunct="1">
                        <a:lnSpc>
                          <a:spcPct val="100000"/>
                        </a:lnSpc>
                        <a:spcBef>
                          <a:spcPts val="0"/>
                        </a:spcBef>
                        <a:spcAft>
                          <a:spcPts val="0"/>
                        </a:spcAft>
                        <a:buClrTx/>
                        <a:buSzTx/>
                        <a:buFontTx/>
                        <a:buNone/>
                        <a:tabLst/>
                        <a:defRPr/>
                      </a:pPr>
                      <a:r>
                        <a:rPr lang="en-US" sz="1200" b="0" baseline="0" noProof="0" dirty="0">
                          <a:solidFill>
                            <a:schemeClr val="tx1"/>
                          </a:solidFill>
                        </a:rPr>
                        <a:t>Machine Learning</a:t>
                      </a:r>
                    </a:p>
                    <a:p>
                      <a:pPr marL="0" marR="0" lvl="0" indent="0" algn="l" defTabSz="1219170" rtl="0" eaLnBrk="1" fontAlgn="auto" latinLnBrk="0" hangingPunct="1">
                        <a:lnSpc>
                          <a:spcPct val="100000"/>
                        </a:lnSpc>
                        <a:spcBef>
                          <a:spcPts val="0"/>
                        </a:spcBef>
                        <a:spcAft>
                          <a:spcPts val="0"/>
                        </a:spcAft>
                        <a:buClrTx/>
                        <a:buSzTx/>
                        <a:buFontTx/>
                        <a:buNone/>
                        <a:tabLst/>
                        <a:defRPr/>
                      </a:pPr>
                      <a:r>
                        <a:rPr lang="en-US" sz="1200" b="0" baseline="0" noProof="0" dirty="0">
                          <a:solidFill>
                            <a:schemeClr val="tx1"/>
                          </a:solidFill>
                        </a:rPr>
                        <a:t>Data Analytics</a:t>
                      </a:r>
                    </a:p>
                    <a:p>
                      <a:pPr marL="0" marR="0" lvl="0" indent="0" algn="l" defTabSz="1219170" rtl="0" eaLnBrk="1" fontAlgn="auto" latinLnBrk="0" hangingPunct="1">
                        <a:lnSpc>
                          <a:spcPct val="100000"/>
                        </a:lnSpc>
                        <a:spcBef>
                          <a:spcPts val="0"/>
                        </a:spcBef>
                        <a:spcAft>
                          <a:spcPts val="0"/>
                        </a:spcAft>
                        <a:buClrTx/>
                        <a:buSzTx/>
                        <a:buFontTx/>
                        <a:buNone/>
                        <a:tabLst/>
                        <a:defRPr/>
                      </a:pPr>
                      <a:r>
                        <a:rPr lang="en-US" sz="1200" b="0" baseline="0" noProof="0" dirty="0">
                          <a:solidFill>
                            <a:schemeClr val="tx1"/>
                          </a:solidFill>
                        </a:rPr>
                        <a:t>Generative AI, Agents</a:t>
                      </a:r>
                    </a:p>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b="0" baseline="0" noProof="0" dirty="0">
                        <a:solidFill>
                          <a:schemeClr val="tx1"/>
                        </a:solidFill>
                      </a:endParaRPr>
                    </a:p>
                    <a:p>
                      <a:endParaRPr lang="en-US" sz="1200" b="0" noProof="0" dirty="0">
                        <a:solidFill>
                          <a:schemeClr val="tx1"/>
                        </a:solidFill>
                      </a:endParaRPr>
                    </a:p>
                  </a:txBody>
                  <a:tcPr marL="68580" marR="68580" marT="34290" marB="34290">
                    <a:noFill/>
                  </a:tcPr>
                </a:tc>
                <a:tc>
                  <a:txBody>
                    <a:bodyPr/>
                    <a:lstStyle/>
                    <a:p>
                      <a:r>
                        <a:rPr lang="en-US" sz="1200" b="0" noProof="0" dirty="0">
                          <a:solidFill>
                            <a:schemeClr val="tx1"/>
                          </a:solidFill>
                        </a:rPr>
                        <a:t>Generative AI</a:t>
                      </a:r>
                      <a:endParaRPr lang="en-US" sz="1200" b="0" baseline="0" noProof="0" dirty="0">
                        <a:solidFill>
                          <a:schemeClr val="tx1"/>
                        </a:solidFill>
                      </a:endParaRPr>
                    </a:p>
                    <a:p>
                      <a:r>
                        <a:rPr lang="en-US" sz="1200" b="0" baseline="0" noProof="0" dirty="0">
                          <a:solidFill>
                            <a:schemeClr val="tx1"/>
                          </a:solidFill>
                        </a:rPr>
                        <a:t>Robotic Process Automation</a:t>
                      </a:r>
                    </a:p>
                    <a:p>
                      <a:r>
                        <a:rPr lang="en-US" sz="1200" b="0" baseline="0" noProof="0" dirty="0">
                          <a:solidFill>
                            <a:schemeClr val="tx1"/>
                          </a:solidFill>
                        </a:rPr>
                        <a:t>RAGs and Agents</a:t>
                      </a:r>
                      <a:endParaRPr lang="en-US" sz="1200" b="0" noProof="0" dirty="0">
                        <a:solidFill>
                          <a:schemeClr val="tx1"/>
                        </a:solidFill>
                      </a:endParaRPr>
                    </a:p>
                  </a:txBody>
                  <a:tcPr marL="68580" marR="68580" marT="34290" marB="34290">
                    <a:noFill/>
                  </a:tcPr>
                </a:tc>
                <a:tc>
                  <a:txBody>
                    <a:bodyPr/>
                    <a:lstStyle/>
                    <a:p>
                      <a:r>
                        <a:rPr lang="en-US" sz="1200" b="0" noProof="0" dirty="0">
                          <a:solidFill>
                            <a:schemeClr val="tx1"/>
                          </a:solidFill>
                        </a:rPr>
                        <a:t>Artificial</a:t>
                      </a:r>
                      <a:r>
                        <a:rPr lang="en-US" sz="1200" b="0" baseline="0" noProof="0" dirty="0">
                          <a:solidFill>
                            <a:schemeClr val="tx1"/>
                          </a:solidFill>
                        </a:rPr>
                        <a:t> Intelligence</a:t>
                      </a:r>
                    </a:p>
                    <a:p>
                      <a:r>
                        <a:rPr lang="en-US" sz="1200" b="0" baseline="0" noProof="0" dirty="0">
                          <a:solidFill>
                            <a:schemeClr val="tx1"/>
                          </a:solidFill>
                        </a:rPr>
                        <a:t>Blockchain</a:t>
                      </a:r>
                    </a:p>
                    <a:p>
                      <a:r>
                        <a:rPr lang="en-US" sz="1200" b="0" baseline="0" noProof="0" dirty="0">
                          <a:solidFill>
                            <a:schemeClr val="tx1"/>
                          </a:solidFill>
                        </a:rPr>
                        <a:t>Business Intelligence</a:t>
                      </a:r>
                    </a:p>
                    <a:p>
                      <a:r>
                        <a:rPr lang="en-US" sz="1200" b="0" baseline="0" noProof="0" dirty="0">
                          <a:solidFill>
                            <a:schemeClr val="tx1"/>
                          </a:solidFill>
                        </a:rPr>
                        <a:t>AR/VR for sample and site visits</a:t>
                      </a:r>
                    </a:p>
                    <a:p>
                      <a:r>
                        <a:rPr lang="en-US" sz="1200" b="0" baseline="0" noProof="0" dirty="0">
                          <a:solidFill>
                            <a:schemeClr val="tx1"/>
                          </a:solidFill>
                        </a:rPr>
                        <a:t>3D Printing</a:t>
                      </a:r>
                    </a:p>
                    <a:p>
                      <a:r>
                        <a:rPr lang="en-US" sz="1200" b="0" baseline="0" noProof="0" dirty="0">
                          <a:solidFill>
                            <a:schemeClr val="tx1"/>
                          </a:solidFill>
                        </a:rPr>
                        <a:t>Big data and analytics</a:t>
                      </a:r>
                    </a:p>
                    <a:p>
                      <a:r>
                        <a:rPr lang="en-US" sz="1200" b="0" baseline="0" noProof="0" dirty="0">
                          <a:solidFill>
                            <a:schemeClr val="tx1"/>
                          </a:solidFill>
                        </a:rPr>
                        <a:t>Generative AI</a:t>
                      </a:r>
                    </a:p>
                  </a:txBody>
                  <a:tcPr marL="68580" marR="68580" marT="34290" marB="34290">
                    <a:noFill/>
                  </a:tcPr>
                </a:tc>
                <a:tc>
                  <a:txBody>
                    <a:bodyPr/>
                    <a:lstStyle/>
                    <a:p>
                      <a:r>
                        <a:rPr lang="en-US" sz="1200" b="0" noProof="0" dirty="0">
                          <a:solidFill>
                            <a:schemeClr val="tx1"/>
                          </a:solidFill>
                        </a:rPr>
                        <a:t>Artificial Intelligence</a:t>
                      </a:r>
                    </a:p>
                    <a:p>
                      <a:r>
                        <a:rPr lang="en-US" sz="1200" b="0" baseline="0" noProof="0" dirty="0">
                          <a:solidFill>
                            <a:schemeClr val="tx1"/>
                          </a:solidFill>
                        </a:rPr>
                        <a:t>Blockchain</a:t>
                      </a:r>
                    </a:p>
                    <a:p>
                      <a:r>
                        <a:rPr lang="en-US" sz="1200" b="0" baseline="0" noProof="0" dirty="0">
                          <a:solidFill>
                            <a:schemeClr val="tx1"/>
                          </a:solidFill>
                        </a:rPr>
                        <a:t>Internet of Things</a:t>
                      </a:r>
                    </a:p>
                    <a:p>
                      <a:pPr marL="0" marR="0" lvl="0" indent="0" algn="l" defTabSz="1219170" rtl="0" eaLnBrk="1" fontAlgn="auto" latinLnBrk="0" hangingPunct="1">
                        <a:lnSpc>
                          <a:spcPct val="100000"/>
                        </a:lnSpc>
                        <a:spcBef>
                          <a:spcPts val="0"/>
                        </a:spcBef>
                        <a:spcAft>
                          <a:spcPts val="0"/>
                        </a:spcAft>
                        <a:buClrTx/>
                        <a:buSzTx/>
                        <a:buFontTx/>
                        <a:buNone/>
                        <a:tabLst/>
                        <a:defRPr/>
                      </a:pPr>
                      <a:r>
                        <a:rPr lang="en-US" sz="1200" b="0" baseline="0" noProof="0" dirty="0">
                          <a:solidFill>
                            <a:schemeClr val="tx1"/>
                          </a:solidFill>
                        </a:rPr>
                        <a:t>Robotic Process (construction and payment processing, framework agreements) Automation</a:t>
                      </a:r>
                    </a:p>
                    <a:p>
                      <a:endParaRPr lang="en-US" sz="1200" b="0" noProof="0" dirty="0">
                        <a:solidFill>
                          <a:schemeClr val="tx1"/>
                        </a:solidFill>
                      </a:endParaRPr>
                    </a:p>
                  </a:txBody>
                  <a:tcPr marL="68580" marR="68580" marT="34290" marB="34290">
                    <a:noFill/>
                  </a:tcPr>
                </a:tc>
                <a:tc>
                  <a:txBody>
                    <a:bodyPr/>
                    <a:lstStyle/>
                    <a:p>
                      <a:r>
                        <a:rPr lang="en-US" sz="1200" b="0" baseline="0" noProof="0" dirty="0">
                          <a:solidFill>
                            <a:schemeClr val="tx1"/>
                          </a:solidFill>
                        </a:rPr>
                        <a:t>Drones</a:t>
                      </a:r>
                    </a:p>
                    <a:p>
                      <a:r>
                        <a:rPr lang="en-US" sz="1200" b="0" baseline="0" noProof="0" dirty="0">
                          <a:solidFill>
                            <a:schemeClr val="tx1"/>
                          </a:solidFill>
                        </a:rPr>
                        <a:t>AR/VR for Progress monitoring</a:t>
                      </a:r>
                    </a:p>
                    <a:p>
                      <a:r>
                        <a:rPr lang="en-US" sz="1200" b="0" baseline="0" noProof="0" dirty="0">
                          <a:solidFill>
                            <a:schemeClr val="tx1"/>
                          </a:solidFill>
                        </a:rPr>
                        <a:t>Data Analytics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baseline="0" noProof="0" dirty="0">
                          <a:solidFill>
                            <a:schemeClr val="tx1"/>
                          </a:solidFill>
                        </a:rPr>
                        <a:t>3D printing on Construction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baseline="0" noProof="0" dirty="0">
                          <a:solidFill>
                            <a:schemeClr val="tx1"/>
                          </a:solidFill>
                        </a:rPr>
                        <a:t>Generative AI, RAGS and Agents</a:t>
                      </a:r>
                      <a:endParaRPr lang="en-US" sz="1200" b="0" noProof="0" dirty="0">
                        <a:solidFill>
                          <a:schemeClr val="tx1"/>
                        </a:solidFill>
                      </a:endParaRPr>
                    </a:p>
                    <a:p>
                      <a:endParaRPr lang="en-US" sz="1200" b="0" baseline="0" noProof="0" dirty="0">
                        <a:solidFill>
                          <a:schemeClr val="tx1"/>
                        </a:solidFill>
                      </a:endParaRPr>
                    </a:p>
                    <a:p>
                      <a:endParaRPr lang="en-US" sz="1200" b="0" noProof="0" dirty="0">
                        <a:solidFill>
                          <a:schemeClr val="tx1"/>
                        </a:solidFill>
                      </a:endParaRPr>
                    </a:p>
                  </a:txBody>
                  <a:tcPr marL="68580" marR="68580" marT="34290" marB="34290">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b="0" baseline="0" noProof="0" dirty="0">
                          <a:solidFill>
                            <a:schemeClr val="tx1"/>
                          </a:solidFill>
                        </a:rPr>
                        <a:t>Robotic Process Automation</a:t>
                      </a:r>
                      <a:endParaRPr lang="en-US" sz="1200" b="0" noProof="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baseline="0" noProof="0" dirty="0">
                          <a:solidFill>
                            <a:schemeClr val="tx1"/>
                          </a:solidFill>
                        </a:rPr>
                        <a:t>Big data and analytics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baseline="0" noProof="0" dirty="0">
                          <a:solidFill>
                            <a:schemeClr val="tx1"/>
                          </a:solidFill>
                        </a:rPr>
                        <a:t>AI for Audit automation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baseline="0" noProof="0" dirty="0">
                          <a:solidFill>
                            <a:schemeClr val="tx1"/>
                          </a:solidFill>
                        </a:rPr>
                        <a:t>Generative AI, RAG</a:t>
                      </a:r>
                    </a:p>
                  </a:txBody>
                  <a:tcPr marL="68580" marR="68580" marT="34290" marB="34290">
                    <a:noFill/>
                  </a:tcPr>
                </a:tc>
                <a:extLst>
                  <a:ext uri="{0D108BD9-81ED-4DB2-BD59-A6C34878D82A}">
                    <a16:rowId xmlns:a16="http://schemas.microsoft.com/office/drawing/2014/main" val="862813624"/>
                  </a:ext>
                </a:extLst>
              </a:tr>
            </a:tbl>
          </a:graphicData>
        </a:graphic>
      </p:graphicFrame>
      <p:sp>
        <p:nvSpPr>
          <p:cNvPr id="34" name="Title 4"/>
          <p:cNvSpPr txBox="1">
            <a:spLocks/>
          </p:cNvSpPr>
          <p:nvPr/>
        </p:nvSpPr>
        <p:spPr bwMode="gray">
          <a:xfrm>
            <a:off x="412544" y="295380"/>
            <a:ext cx="11537341" cy="590433"/>
          </a:xfrm>
          <a:prstGeom prst="rect">
            <a:avLst/>
          </a:prstGeom>
        </p:spPr>
        <p:txBody>
          <a:bodyPr vert="horz" lIns="0" tIns="0" rIns="0" bIns="0" rtlCol="0" anchor="t" anchorCtr="0">
            <a:noAutofit/>
          </a:bodyPr>
          <a:lstStyle>
            <a:lvl1pPr algn="l" defTabSz="914400" rtl="0" eaLnBrk="1" latinLnBrk="0" hangingPunct="1">
              <a:spcBef>
                <a:spcPct val="0"/>
              </a:spcBef>
              <a:buNone/>
              <a:defRPr sz="1500" kern="1200">
                <a:solidFill>
                  <a:schemeClr val="tx1"/>
                </a:solidFill>
                <a:latin typeface="+mj-lt"/>
                <a:ea typeface="+mj-ea"/>
                <a:cs typeface="+mj-cs"/>
              </a:defRPr>
            </a:lvl1pPr>
          </a:lstStyle>
          <a:p>
            <a:r>
              <a:rPr lang="en-US" sz="2800" dirty="0">
                <a:solidFill>
                  <a:schemeClr val="bg1"/>
                </a:solidFill>
              </a:rPr>
              <a:t>e-GP Processes and Use of Technologies across Procurement Cycle</a:t>
            </a:r>
          </a:p>
        </p:txBody>
      </p:sp>
      <p:sp>
        <p:nvSpPr>
          <p:cNvPr id="42" name="Slide Number Placeholder 4">
            <a:extLst>
              <a:ext uri="{FF2B5EF4-FFF2-40B4-BE49-F238E27FC236}">
                <a16:creationId xmlns:a16="http://schemas.microsoft.com/office/drawing/2014/main" id="{E959D501-8E30-E34F-BF42-8A611F76B721}"/>
              </a:ext>
            </a:extLst>
          </p:cNvPr>
          <p:cNvSpPr txBox="1">
            <a:spLocks/>
          </p:cNvSpPr>
          <p:nvPr/>
        </p:nvSpPr>
        <p:spPr>
          <a:xfrm>
            <a:off x="11201384" y="6170822"/>
            <a:ext cx="670560" cy="502920"/>
          </a:xfrm>
          <a:prstGeom prst="ellipse">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B032D4C-783E-9048-BD15-3316B99177A1}" type="slidenum">
              <a:rPr lang="en-US" sz="1400" smtClean="0"/>
              <a:pPr/>
              <a:t>8</a:t>
            </a:fld>
            <a:endParaRPr lang="en-US" sz="1400" dirty="0"/>
          </a:p>
        </p:txBody>
      </p:sp>
      <p:sp>
        <p:nvSpPr>
          <p:cNvPr id="35" name="Rectangle 25"/>
          <p:cNvSpPr>
            <a:spLocks noChangeArrowheads="1"/>
          </p:cNvSpPr>
          <p:nvPr/>
        </p:nvSpPr>
        <p:spPr bwMode="auto">
          <a:xfrm rot="16200000">
            <a:off x="2748053" y="4169530"/>
            <a:ext cx="973244" cy="54502"/>
          </a:xfrm>
          <a:prstGeom prst="roundRect">
            <a:avLst/>
          </a:prstGeom>
          <a:solidFill>
            <a:srgbClr val="FFFFFF">
              <a:lumMod val="50000"/>
            </a:srgbClr>
          </a:solidFill>
          <a:ln w="9525" cap="flat" cmpd="sng" algn="ctr">
            <a:solidFill>
              <a:srgbClr val="FFFFFF">
                <a:lumMod val="50000"/>
              </a:srgbClr>
            </a:solidFill>
            <a:prstDash val="solid"/>
            <a:headEnd/>
            <a:tailEnd/>
          </a:ln>
          <a:effectLst/>
        </p:spPr>
        <p:txBody>
          <a:bodyPr wrap="none" anchor="ctr"/>
          <a:lstStyle/>
          <a:p>
            <a:pPr algn="ctr" defTabSz="685800" eaLnBrk="0" fontAlgn="base" hangingPunct="0">
              <a:spcBef>
                <a:spcPct val="0"/>
              </a:spcBef>
              <a:spcAft>
                <a:spcPct val="0"/>
              </a:spcAft>
              <a:defRPr/>
            </a:pPr>
            <a:endParaRPr lang="en-GB" sz="1200" b="1" kern="0" dirty="0">
              <a:latin typeface="Franklin Gothic Book" panose="020B0503020102020204" pitchFamily="34" charset="0"/>
            </a:endParaRPr>
          </a:p>
        </p:txBody>
      </p:sp>
      <p:sp>
        <p:nvSpPr>
          <p:cNvPr id="8" name="TextBox 56">
            <a:extLst>
              <a:ext uri="{FF2B5EF4-FFF2-40B4-BE49-F238E27FC236}">
                <a16:creationId xmlns:a16="http://schemas.microsoft.com/office/drawing/2014/main" id="{729D0EDB-B30A-D153-FC9A-3D035700DF4B}"/>
              </a:ext>
            </a:extLst>
          </p:cNvPr>
          <p:cNvSpPr txBox="1"/>
          <p:nvPr/>
        </p:nvSpPr>
        <p:spPr>
          <a:xfrm>
            <a:off x="180753" y="1304394"/>
            <a:ext cx="1171997" cy="307777"/>
          </a:xfrm>
          <a:prstGeom prst="rect">
            <a:avLst/>
          </a:prstGeom>
          <a:noFill/>
        </p:spPr>
        <p:txBody>
          <a:bodyPr wrap="square" rtlCol="0" anchor="ctr">
            <a:spAutoFit/>
          </a:bodyPr>
          <a:lstStyle/>
          <a:p>
            <a:pPr algn="ctr" defTabSz="685800" fontAlgn="base">
              <a:spcBef>
                <a:spcPct val="0"/>
              </a:spcBef>
              <a:spcAft>
                <a:spcPct val="0"/>
              </a:spcAft>
              <a:defRPr/>
            </a:pPr>
            <a:r>
              <a:rPr lang="en-GB" sz="1400" b="1" kern="0" dirty="0">
                <a:solidFill>
                  <a:schemeClr val="accent2"/>
                </a:solidFill>
                <a:latin typeface="Franklin Gothic Book" panose="020B0503020102020204" pitchFamily="34" charset="0"/>
                <a:ea typeface="ＭＳ Ｐゴシック" charset="0"/>
                <a:cs typeface="Arial" charset="0"/>
              </a:rPr>
              <a:t>Stages</a:t>
            </a:r>
          </a:p>
        </p:txBody>
      </p:sp>
      <p:sp>
        <p:nvSpPr>
          <p:cNvPr id="9" name="TextBox 56">
            <a:extLst>
              <a:ext uri="{FF2B5EF4-FFF2-40B4-BE49-F238E27FC236}">
                <a16:creationId xmlns:a16="http://schemas.microsoft.com/office/drawing/2014/main" id="{2DDE0E09-2779-76C9-7E28-EE9A3C8508BB}"/>
              </a:ext>
            </a:extLst>
          </p:cNvPr>
          <p:cNvSpPr txBox="1"/>
          <p:nvPr/>
        </p:nvSpPr>
        <p:spPr>
          <a:xfrm>
            <a:off x="315600" y="3703965"/>
            <a:ext cx="1171997" cy="738664"/>
          </a:xfrm>
          <a:prstGeom prst="rect">
            <a:avLst/>
          </a:prstGeom>
          <a:noFill/>
        </p:spPr>
        <p:txBody>
          <a:bodyPr wrap="square" rtlCol="0" anchor="ctr">
            <a:spAutoFit/>
          </a:bodyPr>
          <a:lstStyle/>
          <a:p>
            <a:pPr algn="ctr" defTabSz="685800" fontAlgn="base">
              <a:spcBef>
                <a:spcPct val="0"/>
              </a:spcBef>
              <a:spcAft>
                <a:spcPct val="0"/>
              </a:spcAft>
              <a:defRPr/>
            </a:pPr>
            <a:r>
              <a:rPr lang="en-GB" sz="1400" b="1" kern="0" dirty="0">
                <a:solidFill>
                  <a:schemeClr val="accent2"/>
                </a:solidFill>
                <a:latin typeface="Franklin Gothic Book" panose="020B0503020102020204" pitchFamily="34" charset="0"/>
                <a:ea typeface="ＭＳ Ｐゴシック" charset="0"/>
                <a:cs typeface="Arial" charset="0"/>
              </a:rPr>
              <a:t>Processes and Activities</a:t>
            </a:r>
          </a:p>
        </p:txBody>
      </p:sp>
      <p:sp>
        <p:nvSpPr>
          <p:cNvPr id="10" name="TextBox 56">
            <a:extLst>
              <a:ext uri="{FF2B5EF4-FFF2-40B4-BE49-F238E27FC236}">
                <a16:creationId xmlns:a16="http://schemas.microsoft.com/office/drawing/2014/main" id="{F31F04FB-0BF0-29C6-98AE-2E9BA97211DC}"/>
              </a:ext>
            </a:extLst>
          </p:cNvPr>
          <p:cNvSpPr txBox="1"/>
          <p:nvPr/>
        </p:nvSpPr>
        <p:spPr>
          <a:xfrm>
            <a:off x="324987" y="5284626"/>
            <a:ext cx="1171997" cy="307777"/>
          </a:xfrm>
          <a:prstGeom prst="rect">
            <a:avLst/>
          </a:prstGeom>
          <a:noFill/>
        </p:spPr>
        <p:txBody>
          <a:bodyPr wrap="square" rtlCol="0" anchor="ctr">
            <a:spAutoFit/>
          </a:bodyPr>
          <a:lstStyle/>
          <a:p>
            <a:pPr algn="ctr" defTabSz="685800" fontAlgn="base">
              <a:spcBef>
                <a:spcPct val="0"/>
              </a:spcBef>
              <a:spcAft>
                <a:spcPct val="0"/>
              </a:spcAft>
              <a:defRPr/>
            </a:pPr>
            <a:r>
              <a:rPr lang="en-GB" sz="1400" b="1" kern="0" dirty="0">
                <a:solidFill>
                  <a:schemeClr val="accent2"/>
                </a:solidFill>
                <a:latin typeface="Franklin Gothic Book" panose="020B0503020102020204" pitchFamily="34" charset="0"/>
                <a:ea typeface="ＭＳ Ｐゴシック" charset="0"/>
                <a:cs typeface="Arial" charset="0"/>
              </a:rPr>
              <a:t>Technologies</a:t>
            </a:r>
          </a:p>
        </p:txBody>
      </p:sp>
      <p:sp>
        <p:nvSpPr>
          <p:cNvPr id="11" name="Rectangle 10">
            <a:extLst>
              <a:ext uri="{FF2B5EF4-FFF2-40B4-BE49-F238E27FC236}">
                <a16:creationId xmlns:a16="http://schemas.microsoft.com/office/drawing/2014/main" id="{C6B03EF7-F8F2-CB44-C0C6-4EC67B11B30F}"/>
              </a:ext>
            </a:extLst>
          </p:cNvPr>
          <p:cNvSpPr/>
          <p:nvPr/>
        </p:nvSpPr>
        <p:spPr>
          <a:xfrm>
            <a:off x="9245732" y="6291477"/>
            <a:ext cx="2119491" cy="261610"/>
          </a:xfrm>
          <a:prstGeom prst="rect">
            <a:avLst/>
          </a:prstGeom>
        </p:spPr>
        <p:txBody>
          <a:bodyPr wrap="none">
            <a:spAutoFit/>
          </a:bodyPr>
          <a:lstStyle/>
          <a:p>
            <a:r>
              <a:rPr lang="en-US" sz="1100" dirty="0"/>
              <a:t>Dr. Rajesh Kumar Shakya, 2024</a:t>
            </a:r>
          </a:p>
        </p:txBody>
      </p:sp>
    </p:spTree>
    <p:extLst>
      <p:ext uri="{BB962C8B-B14F-4D97-AF65-F5344CB8AC3E}">
        <p14:creationId xmlns:p14="http://schemas.microsoft.com/office/powerpoint/2010/main" val="3984516147"/>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3">
            <a:extLst>
              <a:ext uri="{FF2B5EF4-FFF2-40B4-BE49-F238E27FC236}">
                <a16:creationId xmlns:a16="http://schemas.microsoft.com/office/drawing/2014/main" id="{CB83DF88-21F9-4505-8AA7-BBD0BA55770B}"/>
              </a:ext>
            </a:extLst>
          </p:cNvPr>
          <p:cNvSpPr>
            <a:spLocks noGrp="1"/>
          </p:cNvSpPr>
          <p:nvPr>
            <p:ph type="sldNum" sz="quarter" idx="12"/>
          </p:nvPr>
        </p:nvSpPr>
        <p:spPr>
          <a:xfrm>
            <a:off x="9448800" y="6492875"/>
            <a:ext cx="2743200" cy="365125"/>
          </a:xfrm>
        </p:spPr>
        <p:txBody>
          <a:bodyPr>
            <a:normAutofit/>
          </a:bodyPr>
          <a:lstStyle/>
          <a:p>
            <a:fld id="{4C61C708-0AFE-4143-AF50-D382D4D4D3E5}" type="slidenum">
              <a:rPr lang="en-US" smtClean="0"/>
              <a:t>9</a:t>
            </a:fld>
            <a:endParaRPr lang="en-US"/>
          </a:p>
        </p:txBody>
      </p:sp>
      <p:sp>
        <p:nvSpPr>
          <p:cNvPr id="30" name="Title 1">
            <a:extLst>
              <a:ext uri="{FF2B5EF4-FFF2-40B4-BE49-F238E27FC236}">
                <a16:creationId xmlns:a16="http://schemas.microsoft.com/office/drawing/2014/main" id="{48F00893-B263-43D9-B40B-05F8ECE78CA3}"/>
              </a:ext>
            </a:extLst>
          </p:cNvPr>
          <p:cNvSpPr txBox="1">
            <a:spLocks/>
          </p:cNvSpPr>
          <p:nvPr/>
        </p:nvSpPr>
        <p:spPr>
          <a:xfrm>
            <a:off x="0" y="217319"/>
            <a:ext cx="12192000" cy="470114"/>
          </a:xfrm>
          <a:prstGeom prst="rect">
            <a:avLst/>
          </a:prstGeom>
        </p:spPr>
        <p:txBody>
          <a:bodyPr vert="horz" lIns="91440" tIns="45720" rIns="91440" bIns="45720" rtlCol="0" anchor="b">
            <a:normAutofit fontScale="75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400" dirty="0">
                <a:solidFill>
                  <a:schemeClr val="bg1"/>
                </a:solidFill>
              </a:rPr>
              <a:t>E-GP Impact in Practice – Governance is all about Impact</a:t>
            </a:r>
          </a:p>
        </p:txBody>
      </p:sp>
      <p:grpSp>
        <p:nvGrpSpPr>
          <p:cNvPr id="22" name="Group 21">
            <a:extLst>
              <a:ext uri="{FF2B5EF4-FFF2-40B4-BE49-F238E27FC236}">
                <a16:creationId xmlns:a16="http://schemas.microsoft.com/office/drawing/2014/main" id="{FFFD9456-B853-42DC-B676-874BCCCC316D}"/>
              </a:ext>
            </a:extLst>
          </p:cNvPr>
          <p:cNvGrpSpPr/>
          <p:nvPr/>
        </p:nvGrpSpPr>
        <p:grpSpPr>
          <a:xfrm>
            <a:off x="6017236" y="688775"/>
            <a:ext cx="6057116" cy="1593982"/>
            <a:chOff x="6089457" y="689000"/>
            <a:chExt cx="5689372" cy="1363316"/>
          </a:xfrm>
        </p:grpSpPr>
        <p:sp>
          <p:nvSpPr>
            <p:cNvPr id="12" name="TextBox 11">
              <a:extLst>
                <a:ext uri="{FF2B5EF4-FFF2-40B4-BE49-F238E27FC236}">
                  <a16:creationId xmlns:a16="http://schemas.microsoft.com/office/drawing/2014/main" id="{5B2C269E-250F-46AC-B8B3-92B5C641259B}"/>
                </a:ext>
              </a:extLst>
            </p:cNvPr>
            <p:cNvSpPr txBox="1"/>
            <p:nvPr/>
          </p:nvSpPr>
          <p:spPr>
            <a:xfrm>
              <a:off x="6551388" y="821210"/>
              <a:ext cx="5227441" cy="1231106"/>
            </a:xfrm>
            <a:prstGeom prst="rect">
              <a:avLst/>
            </a:prstGeom>
            <a:solidFill>
              <a:schemeClr val="bg1">
                <a:lumMod val="85000"/>
              </a:schemeClr>
            </a:solidFill>
            <a:effectLst>
              <a:outerShdw blurRad="50800" dist="38100" dir="2700000" algn="tl" rotWithShape="0">
                <a:prstClr val="black">
                  <a:alpha val="40000"/>
                </a:prstClr>
              </a:outerShdw>
            </a:effectLst>
          </p:spPr>
          <p:txBody>
            <a:bodyPr wrap="square" rtlCol="0">
              <a:spAutoFit/>
            </a:bodyPr>
            <a:lstStyle/>
            <a:p>
              <a:r>
                <a:rPr lang="en-US" sz="1400" b="1" dirty="0"/>
                <a:t>  Socio-Economic Benefits</a:t>
              </a:r>
            </a:p>
            <a:p>
              <a:pPr marL="342900" indent="-228600">
                <a:buFont typeface="Arial" panose="020B0604020202020204" pitchFamily="34" charset="0"/>
                <a:buChar char="•"/>
              </a:pPr>
              <a:r>
                <a:rPr lang="en-US" sz="1200" b="1" dirty="0"/>
                <a:t>India</a:t>
              </a:r>
              <a:r>
                <a:rPr lang="en-US" sz="1200" dirty="0">
                  <a:solidFill>
                    <a:srgbClr val="C00000"/>
                  </a:solidFill>
                </a:rPr>
                <a:t>: </a:t>
              </a:r>
              <a:r>
                <a:rPr lang="en-US" sz="1200" b="1" dirty="0">
                  <a:solidFill>
                    <a:srgbClr val="C00000"/>
                  </a:solidFill>
                </a:rPr>
                <a:t>58% </a:t>
              </a:r>
              <a:r>
                <a:rPr lang="en-US" sz="1200" dirty="0"/>
                <a:t>of public spend in </a:t>
              </a:r>
              <a:r>
                <a:rPr lang="en-US" sz="1200" dirty="0" err="1"/>
                <a:t>GeM</a:t>
              </a:r>
              <a:r>
                <a:rPr lang="en-US" sz="1200" dirty="0"/>
                <a:t> to MSMEs/Women-Owned Businesses</a:t>
              </a:r>
            </a:p>
            <a:p>
              <a:pPr marL="342900" indent="-228600">
                <a:buFont typeface="Arial" panose="020B0604020202020204" pitchFamily="34" charset="0"/>
                <a:buChar char="•"/>
              </a:pPr>
              <a:r>
                <a:rPr lang="en-US" sz="1200" b="1" dirty="0"/>
                <a:t>Korea: </a:t>
              </a:r>
              <a:r>
                <a:rPr lang="en-US" sz="1200" b="1" dirty="0">
                  <a:solidFill>
                    <a:srgbClr val="C00000"/>
                  </a:solidFill>
                </a:rPr>
                <a:t>75%</a:t>
              </a:r>
              <a:r>
                <a:rPr lang="en-US" sz="1200" dirty="0"/>
                <a:t> of total government contracting in KONEPS awarded to SMEs</a:t>
              </a:r>
            </a:p>
            <a:p>
              <a:pPr marL="342900" indent="-228600">
                <a:buFont typeface="Arial" panose="020B0604020202020204" pitchFamily="34" charset="0"/>
                <a:buChar char="•"/>
              </a:pPr>
              <a:r>
                <a:rPr lang="en-US" sz="1200" b="1" dirty="0"/>
                <a:t>Malawi: </a:t>
              </a:r>
              <a:r>
                <a:rPr lang="en-US" sz="1200" dirty="0"/>
                <a:t>WB ASA on e-GP Marketplace with focus on local MSMEs</a:t>
              </a:r>
            </a:p>
            <a:p>
              <a:pPr marL="342900" indent="-228600">
                <a:buFont typeface="Arial" panose="020B0604020202020204" pitchFamily="34" charset="0"/>
                <a:buChar char="•"/>
              </a:pPr>
              <a:r>
                <a:rPr lang="en-US" sz="1200" b="1" dirty="0"/>
                <a:t>Mexico: </a:t>
              </a:r>
              <a:r>
                <a:rPr lang="en-US" sz="1200" dirty="0"/>
                <a:t>share of SMEs in winning public contracts increased by </a:t>
              </a:r>
              <a:r>
                <a:rPr lang="en-US" sz="1200" b="1" dirty="0">
                  <a:solidFill>
                    <a:srgbClr val="C00000"/>
                  </a:solidFill>
                </a:rPr>
                <a:t>20%</a:t>
              </a:r>
            </a:p>
            <a:p>
              <a:pPr marL="342900" indent="-228600">
                <a:buFont typeface="Arial" panose="020B0604020202020204" pitchFamily="34" charset="0"/>
                <a:buChar char="•"/>
              </a:pPr>
              <a:r>
                <a:rPr lang="en-US" sz="1200" b="1" dirty="0"/>
                <a:t>South Africa: </a:t>
              </a:r>
              <a:r>
                <a:rPr lang="en-US" sz="1200" dirty="0"/>
                <a:t>SMME Clearing House initiative in Gauteng Province</a:t>
              </a:r>
            </a:p>
          </p:txBody>
        </p:sp>
        <p:pic>
          <p:nvPicPr>
            <p:cNvPr id="8" name="Picture 7">
              <a:extLst>
                <a:ext uri="{FF2B5EF4-FFF2-40B4-BE49-F238E27FC236}">
                  <a16:creationId xmlns:a16="http://schemas.microsoft.com/office/drawing/2014/main" id="{3FEA9301-E15D-4826-91E6-02C1B2B24E8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89457" y="689000"/>
              <a:ext cx="596997" cy="596997"/>
            </a:xfrm>
            <a:prstGeom prst="rect">
              <a:avLst/>
            </a:prstGeom>
          </p:spPr>
        </p:pic>
      </p:grpSp>
      <p:grpSp>
        <p:nvGrpSpPr>
          <p:cNvPr id="24" name="Group 23">
            <a:extLst>
              <a:ext uri="{FF2B5EF4-FFF2-40B4-BE49-F238E27FC236}">
                <a16:creationId xmlns:a16="http://schemas.microsoft.com/office/drawing/2014/main" id="{B492FD61-35D4-431B-AE6F-BF663D685DF6}"/>
              </a:ext>
            </a:extLst>
          </p:cNvPr>
          <p:cNvGrpSpPr/>
          <p:nvPr/>
        </p:nvGrpSpPr>
        <p:grpSpPr>
          <a:xfrm>
            <a:off x="6096000" y="4819328"/>
            <a:ext cx="5978352" cy="1874521"/>
            <a:chOff x="6102576" y="4919331"/>
            <a:chExt cx="5689373" cy="1007504"/>
          </a:xfrm>
        </p:grpSpPr>
        <p:sp>
          <p:nvSpPr>
            <p:cNvPr id="15" name="TextBox 14">
              <a:extLst>
                <a:ext uri="{FF2B5EF4-FFF2-40B4-BE49-F238E27FC236}">
                  <a16:creationId xmlns:a16="http://schemas.microsoft.com/office/drawing/2014/main" id="{D9A87F38-E5A8-4CDF-B92A-522E7E2C221B}"/>
                </a:ext>
              </a:extLst>
            </p:cNvPr>
            <p:cNvSpPr txBox="1"/>
            <p:nvPr/>
          </p:nvSpPr>
          <p:spPr>
            <a:xfrm>
              <a:off x="6564508" y="5058690"/>
              <a:ext cx="5227441" cy="868145"/>
            </a:xfrm>
            <a:prstGeom prst="rect">
              <a:avLst/>
            </a:prstGeom>
            <a:solidFill>
              <a:schemeClr val="bg1">
                <a:lumMod val="85000"/>
              </a:schemeClr>
            </a:solidFill>
            <a:effectLst>
              <a:outerShdw blurRad="50800" dist="38100" dir="2700000" algn="tl" rotWithShape="0">
                <a:prstClr val="black">
                  <a:alpha val="40000"/>
                </a:prstClr>
              </a:outerShdw>
            </a:effectLst>
          </p:spPr>
          <p:txBody>
            <a:bodyPr wrap="square" rtlCol="0">
              <a:spAutoFit/>
            </a:bodyPr>
            <a:lstStyle/>
            <a:p>
              <a:r>
                <a:rPr lang="en-US" sz="1400" b="1" dirty="0"/>
                <a:t>  Economic Growth</a:t>
              </a:r>
            </a:p>
            <a:p>
              <a:pPr marL="342900" indent="-228600">
                <a:buFont typeface="Arial" panose="020B0604020202020204" pitchFamily="34" charset="0"/>
                <a:buChar char="•"/>
              </a:pPr>
              <a:r>
                <a:rPr lang="en-US" sz="1200" b="1" dirty="0"/>
                <a:t>Bangladesh: </a:t>
              </a:r>
              <a:r>
                <a:rPr lang="en-US" sz="1200" b="1" dirty="0">
                  <a:solidFill>
                    <a:srgbClr val="C00000"/>
                  </a:solidFill>
                </a:rPr>
                <a:t>$1.1bn </a:t>
              </a:r>
              <a:r>
                <a:rPr lang="en-US" sz="1200" dirty="0"/>
                <a:t>savings due to use of e-GP in FY19 (</a:t>
              </a:r>
              <a:r>
                <a:rPr lang="en-US" sz="1200" b="1" dirty="0">
                  <a:solidFill>
                    <a:srgbClr val="C00000"/>
                  </a:solidFill>
                </a:rPr>
                <a:t>6%</a:t>
              </a:r>
              <a:r>
                <a:rPr lang="en-US" sz="1200" dirty="0"/>
                <a:t> of public spend)</a:t>
              </a:r>
            </a:p>
            <a:p>
              <a:pPr marL="342900" indent="-228600">
                <a:buFont typeface="Arial" panose="020B0604020202020204" pitchFamily="34" charset="0"/>
                <a:buChar char="•"/>
              </a:pPr>
              <a:r>
                <a:rPr lang="en-US" sz="1200" b="1" dirty="0"/>
                <a:t>Brazil: </a:t>
              </a:r>
              <a:r>
                <a:rPr lang="en-US" sz="1200" dirty="0"/>
                <a:t>Big Data helped identify savings in Rio of up to </a:t>
              </a:r>
              <a:r>
                <a:rPr lang="en-US" sz="1200" b="1" dirty="0">
                  <a:solidFill>
                    <a:srgbClr val="C00000"/>
                  </a:solidFill>
                </a:rPr>
                <a:t>17% </a:t>
              </a:r>
              <a:r>
                <a:rPr lang="en-US" sz="1200" dirty="0"/>
                <a:t>of public spend</a:t>
              </a:r>
            </a:p>
            <a:p>
              <a:pPr marL="342900" indent="-228600">
                <a:buFont typeface="Arial" panose="020B0604020202020204" pitchFamily="34" charset="0"/>
                <a:buChar char="•"/>
              </a:pPr>
              <a:r>
                <a:rPr lang="en-US" sz="1200" b="1" dirty="0"/>
                <a:t>Korea: </a:t>
              </a:r>
              <a:r>
                <a:rPr lang="en-US" sz="1200" dirty="0"/>
                <a:t>annual savings of </a:t>
              </a:r>
              <a:r>
                <a:rPr lang="en-US" sz="1200" b="1" dirty="0">
                  <a:solidFill>
                    <a:srgbClr val="C00000"/>
                  </a:solidFill>
                </a:rPr>
                <a:t>$8bn </a:t>
              </a:r>
              <a:r>
                <a:rPr lang="en-US" sz="1200" dirty="0"/>
                <a:t>in transaction costs</a:t>
              </a:r>
            </a:p>
          </p:txBody>
        </p:sp>
        <p:pic>
          <p:nvPicPr>
            <p:cNvPr id="17" name="Picture 16" descr="Logo, icon&#10;&#10;Description automatically generated">
              <a:extLst>
                <a:ext uri="{FF2B5EF4-FFF2-40B4-BE49-F238E27FC236}">
                  <a16:creationId xmlns:a16="http://schemas.microsoft.com/office/drawing/2014/main" id="{25B392A5-860F-4014-967B-873C42174C4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02576" y="4919331"/>
              <a:ext cx="567797" cy="567797"/>
            </a:xfrm>
            <a:prstGeom prst="rect">
              <a:avLst/>
            </a:prstGeom>
          </p:spPr>
        </p:pic>
      </p:grpSp>
      <p:grpSp>
        <p:nvGrpSpPr>
          <p:cNvPr id="7" name="Group 6">
            <a:extLst>
              <a:ext uri="{FF2B5EF4-FFF2-40B4-BE49-F238E27FC236}">
                <a16:creationId xmlns:a16="http://schemas.microsoft.com/office/drawing/2014/main" id="{C81512CD-85C1-4F5A-916A-3242BC0E1086}"/>
              </a:ext>
            </a:extLst>
          </p:cNvPr>
          <p:cNvGrpSpPr/>
          <p:nvPr/>
        </p:nvGrpSpPr>
        <p:grpSpPr>
          <a:xfrm>
            <a:off x="565282" y="2250829"/>
            <a:ext cx="5334305" cy="1263034"/>
            <a:chOff x="595550" y="2409881"/>
            <a:chExt cx="4826880" cy="869247"/>
          </a:xfrm>
        </p:grpSpPr>
        <p:sp>
          <p:nvSpPr>
            <p:cNvPr id="9" name="TextBox 8">
              <a:extLst>
                <a:ext uri="{FF2B5EF4-FFF2-40B4-BE49-F238E27FC236}">
                  <a16:creationId xmlns:a16="http://schemas.microsoft.com/office/drawing/2014/main" id="{AB0D68C1-B456-4183-8108-1AF96C4DD89D}"/>
                </a:ext>
              </a:extLst>
            </p:cNvPr>
            <p:cNvSpPr txBox="1"/>
            <p:nvPr/>
          </p:nvSpPr>
          <p:spPr>
            <a:xfrm>
              <a:off x="1163957" y="2431854"/>
              <a:ext cx="4258473" cy="847274"/>
            </a:xfrm>
            <a:prstGeom prst="rect">
              <a:avLst/>
            </a:prstGeom>
            <a:solidFill>
              <a:schemeClr val="bg1">
                <a:lumMod val="85000"/>
              </a:schemeClr>
            </a:solidFill>
            <a:effectLst>
              <a:outerShdw blurRad="50800" dist="38100" dir="2700000" algn="tl" rotWithShape="0">
                <a:prstClr val="black">
                  <a:alpha val="40000"/>
                </a:prstClr>
              </a:outerShdw>
            </a:effectLst>
          </p:spPr>
          <p:txBody>
            <a:bodyPr wrap="square" rtlCol="0">
              <a:spAutoFit/>
            </a:bodyPr>
            <a:lstStyle/>
            <a:p>
              <a:r>
                <a:rPr lang="en-US" sz="1400" b="1" dirty="0"/>
                <a:t>  Reducing Fraud &amp; Corruption</a:t>
              </a:r>
            </a:p>
            <a:p>
              <a:pPr marL="342900" indent="-228600">
                <a:buFont typeface="Arial" panose="020B0604020202020204" pitchFamily="34" charset="0"/>
                <a:buChar char="•"/>
              </a:pPr>
              <a:r>
                <a:rPr lang="en-US" sz="1200" b="1" dirty="0"/>
                <a:t>Rwanda: </a:t>
              </a:r>
              <a:r>
                <a:rPr lang="en-US" sz="1200" dirty="0"/>
                <a:t>online complaints handling, no in-person contacts </a:t>
              </a:r>
            </a:p>
            <a:p>
              <a:pPr marL="342900" indent="-228600">
                <a:buFont typeface="Arial" panose="020B0604020202020204" pitchFamily="34" charset="0"/>
                <a:buChar char="•"/>
              </a:pPr>
              <a:r>
                <a:rPr lang="en-US" sz="1200" b="1" dirty="0"/>
                <a:t>Romania: </a:t>
              </a:r>
              <a:r>
                <a:rPr lang="en-US" sz="1200" dirty="0"/>
                <a:t>PREVENT reduced corruption cases by </a:t>
              </a:r>
              <a:r>
                <a:rPr lang="en-US" sz="1200" b="1" dirty="0">
                  <a:solidFill>
                    <a:srgbClr val="C00000"/>
                  </a:solidFill>
                </a:rPr>
                <a:t>65%</a:t>
              </a:r>
              <a:r>
                <a:rPr lang="en-US" sz="1200" dirty="0"/>
                <a:t> within </a:t>
              </a:r>
              <a:r>
                <a:rPr lang="en-US" sz="1200" b="1" dirty="0">
                  <a:solidFill>
                    <a:srgbClr val="C00000"/>
                  </a:solidFill>
                </a:rPr>
                <a:t>2</a:t>
              </a:r>
              <a:r>
                <a:rPr lang="en-US" sz="1200" dirty="0"/>
                <a:t> years of e-GP implementation.</a:t>
              </a:r>
            </a:p>
            <a:p>
              <a:pPr marL="342900" indent="-228600">
                <a:buFont typeface="Arial" panose="020B0604020202020204" pitchFamily="34" charset="0"/>
                <a:buChar char="•"/>
              </a:pPr>
              <a:r>
                <a:rPr lang="en-US" sz="1200" b="1" dirty="0"/>
                <a:t>Spain: </a:t>
              </a:r>
              <a:r>
                <a:rPr lang="en-US" sz="1200" dirty="0"/>
                <a:t>blockchain eliminates bribery and corrupt tendering</a:t>
              </a:r>
            </a:p>
            <a:p>
              <a:pPr marL="342900" indent="-228600">
                <a:buFont typeface="Arial" panose="020B0604020202020204" pitchFamily="34" charset="0"/>
                <a:buChar char="•"/>
              </a:pPr>
              <a:r>
                <a:rPr lang="en-US" sz="1200" b="1" dirty="0"/>
                <a:t>Ukraine: </a:t>
              </a:r>
              <a:r>
                <a:rPr lang="en-US" sz="1200" dirty="0"/>
                <a:t>AI helped identify </a:t>
              </a:r>
              <a:r>
                <a:rPr lang="en-US" sz="1200" b="1" dirty="0">
                  <a:solidFill>
                    <a:srgbClr val="C00000"/>
                  </a:solidFill>
                </a:rPr>
                <a:t>20k</a:t>
              </a:r>
              <a:r>
                <a:rPr lang="en-US" sz="1200" dirty="0"/>
                <a:t> procurement irregularities</a:t>
              </a:r>
            </a:p>
          </p:txBody>
        </p:sp>
        <p:pic>
          <p:nvPicPr>
            <p:cNvPr id="19" name="Picture 18" descr="Logo, icon&#10;&#10;Description automatically generated">
              <a:extLst>
                <a:ext uri="{FF2B5EF4-FFF2-40B4-BE49-F238E27FC236}">
                  <a16:creationId xmlns:a16="http://schemas.microsoft.com/office/drawing/2014/main" id="{11024186-FE11-413E-8443-C3BF0D94E7A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5550" y="2409881"/>
              <a:ext cx="568407" cy="568407"/>
            </a:xfrm>
            <a:prstGeom prst="rect">
              <a:avLst/>
            </a:prstGeom>
          </p:spPr>
        </p:pic>
      </p:grpSp>
      <p:grpSp>
        <p:nvGrpSpPr>
          <p:cNvPr id="4" name="Group 3">
            <a:extLst>
              <a:ext uri="{FF2B5EF4-FFF2-40B4-BE49-F238E27FC236}">
                <a16:creationId xmlns:a16="http://schemas.microsoft.com/office/drawing/2014/main" id="{60ED8538-7CBA-4B48-8532-498BFD9C02BA}"/>
              </a:ext>
            </a:extLst>
          </p:cNvPr>
          <p:cNvGrpSpPr/>
          <p:nvPr/>
        </p:nvGrpSpPr>
        <p:grpSpPr>
          <a:xfrm>
            <a:off x="535953" y="736775"/>
            <a:ext cx="5363635" cy="1393910"/>
            <a:chOff x="535956" y="843363"/>
            <a:chExt cx="4855470" cy="1393910"/>
          </a:xfrm>
        </p:grpSpPr>
        <p:sp>
          <p:nvSpPr>
            <p:cNvPr id="5" name="TextBox 4">
              <a:extLst>
                <a:ext uri="{FF2B5EF4-FFF2-40B4-BE49-F238E27FC236}">
                  <a16:creationId xmlns:a16="http://schemas.microsoft.com/office/drawing/2014/main" id="{E9A63A45-7219-423F-A77F-0B90AB7EA78E}"/>
                </a:ext>
              </a:extLst>
            </p:cNvPr>
            <p:cNvSpPr txBox="1"/>
            <p:nvPr/>
          </p:nvSpPr>
          <p:spPr>
            <a:xfrm>
              <a:off x="1132953" y="1006167"/>
              <a:ext cx="4258473" cy="1231106"/>
            </a:xfrm>
            <a:prstGeom prst="rect">
              <a:avLst/>
            </a:prstGeom>
            <a:solidFill>
              <a:schemeClr val="bg1">
                <a:lumMod val="85000"/>
              </a:schemeClr>
            </a:solidFill>
            <a:effectLst>
              <a:outerShdw blurRad="50800" dist="38100" dir="2700000" algn="tl" rotWithShape="0">
                <a:prstClr val="black">
                  <a:alpha val="40000"/>
                </a:prstClr>
              </a:outerShdw>
            </a:effectLst>
          </p:spPr>
          <p:txBody>
            <a:bodyPr wrap="square" rtlCol="0">
              <a:spAutoFit/>
            </a:bodyPr>
            <a:lstStyle/>
            <a:p>
              <a:r>
                <a:rPr lang="en-US" sz="1400" b="1" dirty="0"/>
                <a:t>  Enhancing Transparency &amp; Integrity</a:t>
              </a:r>
            </a:p>
            <a:p>
              <a:pPr marL="342900" indent="-228600">
                <a:buFont typeface="Arial" panose="020B0604020202020204" pitchFamily="34" charset="0"/>
                <a:buChar char="•"/>
              </a:pPr>
              <a:r>
                <a:rPr lang="en-US" sz="1200" b="1" dirty="0"/>
                <a:t>Bangladesh: </a:t>
              </a:r>
              <a:r>
                <a:rPr lang="en-US" sz="1200" dirty="0"/>
                <a:t>online citizen portal for contract monitoring</a:t>
              </a:r>
            </a:p>
            <a:p>
              <a:pPr marL="342900" indent="-228600">
                <a:buFont typeface="Arial" panose="020B0604020202020204" pitchFamily="34" charset="0"/>
                <a:buChar char="•"/>
              </a:pPr>
              <a:r>
                <a:rPr lang="en-US" sz="1200" b="1" dirty="0"/>
                <a:t>Estonia: </a:t>
              </a:r>
              <a:r>
                <a:rPr lang="en-US" sz="1200" dirty="0"/>
                <a:t>open access to PP information, status, contracts</a:t>
              </a:r>
            </a:p>
            <a:p>
              <a:pPr marL="342900" indent="-228600">
                <a:buFont typeface="Arial" panose="020B0604020202020204" pitchFamily="34" charset="0"/>
                <a:buChar char="•"/>
              </a:pPr>
              <a:r>
                <a:rPr lang="en-US" sz="1200" b="1" dirty="0"/>
                <a:t>Georgia: </a:t>
              </a:r>
              <a:r>
                <a:rPr lang="en-US" sz="1200" dirty="0"/>
                <a:t>public portal for contract monitoring &amp; analysis</a:t>
              </a:r>
            </a:p>
            <a:p>
              <a:pPr marL="342900" indent="-228600">
                <a:buFont typeface="Arial" panose="020B0604020202020204" pitchFamily="34" charset="0"/>
                <a:buChar char="•"/>
              </a:pPr>
              <a:r>
                <a:rPr lang="en-US" sz="1200" b="1" dirty="0"/>
                <a:t>Rwanda: </a:t>
              </a:r>
              <a:r>
                <a:rPr lang="en-US" sz="1200" dirty="0"/>
                <a:t>UMUCYO system = Transparency</a:t>
              </a:r>
            </a:p>
            <a:p>
              <a:pPr marL="342900" indent="-228600">
                <a:buFont typeface="Arial" panose="020B0604020202020204" pitchFamily="34" charset="0"/>
                <a:buChar char="•"/>
              </a:pPr>
              <a:r>
                <a:rPr lang="en-US" sz="1200" b="1" dirty="0"/>
                <a:t>Ukraine: </a:t>
              </a:r>
              <a:r>
                <a:rPr lang="en-US" sz="1200" dirty="0"/>
                <a:t>CSO engagement for PP monitoring </a:t>
              </a:r>
            </a:p>
          </p:txBody>
        </p:sp>
        <p:pic>
          <p:nvPicPr>
            <p:cNvPr id="21" name="Graphic 20">
              <a:extLst>
                <a:ext uri="{FF2B5EF4-FFF2-40B4-BE49-F238E27FC236}">
                  <a16:creationId xmlns:a16="http://schemas.microsoft.com/office/drawing/2014/main" id="{906ED839-2257-42E4-AE76-BBB8EA12562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35956" y="843363"/>
              <a:ext cx="596997" cy="596997"/>
            </a:xfrm>
            <a:prstGeom prst="rect">
              <a:avLst/>
            </a:prstGeom>
          </p:spPr>
        </p:pic>
      </p:grpSp>
      <p:grpSp>
        <p:nvGrpSpPr>
          <p:cNvPr id="16" name="Group 15">
            <a:extLst>
              <a:ext uri="{FF2B5EF4-FFF2-40B4-BE49-F238E27FC236}">
                <a16:creationId xmlns:a16="http://schemas.microsoft.com/office/drawing/2014/main" id="{82DDCD62-EDD6-4F1C-8333-274C7D3AA55E}"/>
              </a:ext>
            </a:extLst>
          </p:cNvPr>
          <p:cNvGrpSpPr/>
          <p:nvPr/>
        </p:nvGrpSpPr>
        <p:grpSpPr>
          <a:xfrm>
            <a:off x="684803" y="3803255"/>
            <a:ext cx="5214784" cy="1317052"/>
            <a:chOff x="684804" y="3798633"/>
            <a:chExt cx="4737626" cy="1044611"/>
          </a:xfrm>
        </p:grpSpPr>
        <p:sp>
          <p:nvSpPr>
            <p:cNvPr id="10" name="TextBox 9">
              <a:extLst>
                <a:ext uri="{FF2B5EF4-FFF2-40B4-BE49-F238E27FC236}">
                  <a16:creationId xmlns:a16="http://schemas.microsoft.com/office/drawing/2014/main" id="{899A2EB5-A777-44D1-A432-7E5998A429FF}"/>
                </a:ext>
              </a:extLst>
            </p:cNvPr>
            <p:cNvSpPr txBox="1"/>
            <p:nvPr/>
          </p:nvSpPr>
          <p:spPr>
            <a:xfrm>
              <a:off x="1163957" y="3981470"/>
              <a:ext cx="4258473" cy="861774"/>
            </a:xfrm>
            <a:prstGeom prst="rect">
              <a:avLst/>
            </a:prstGeom>
            <a:solidFill>
              <a:schemeClr val="bg1">
                <a:lumMod val="85000"/>
              </a:schemeClr>
            </a:solidFill>
            <a:effectLst>
              <a:outerShdw blurRad="50800" dist="38100" dir="2700000" algn="tl" rotWithShape="0">
                <a:prstClr val="black">
                  <a:alpha val="40000"/>
                </a:prstClr>
              </a:outerShdw>
            </a:effectLst>
          </p:spPr>
          <p:txBody>
            <a:bodyPr wrap="square" rtlCol="0">
              <a:spAutoFit/>
            </a:bodyPr>
            <a:lstStyle/>
            <a:p>
              <a:r>
                <a:rPr lang="en-US" sz="1400" b="1" dirty="0"/>
                <a:t>  Increased Competition</a:t>
              </a:r>
            </a:p>
            <a:p>
              <a:pPr marL="342900" indent="-228600">
                <a:buFont typeface="Arial" panose="020B0604020202020204" pitchFamily="34" charset="0"/>
                <a:buChar char="•"/>
              </a:pPr>
              <a:r>
                <a:rPr lang="en-US" sz="1200" b="1" dirty="0"/>
                <a:t>Albania: </a:t>
              </a:r>
              <a:r>
                <a:rPr lang="en-US" sz="1200" dirty="0"/>
                <a:t>bid participation increased by factor of </a:t>
              </a:r>
              <a:r>
                <a:rPr lang="en-US" sz="1200" b="1" dirty="0">
                  <a:solidFill>
                    <a:srgbClr val="C00000"/>
                  </a:solidFill>
                </a:rPr>
                <a:t>5</a:t>
              </a:r>
            </a:p>
            <a:p>
              <a:pPr marL="342900" indent="-228600">
                <a:buFont typeface="Arial" panose="020B0604020202020204" pitchFamily="34" charset="0"/>
                <a:buChar char="•"/>
              </a:pPr>
              <a:r>
                <a:rPr lang="en-US" sz="1200" b="1" dirty="0"/>
                <a:t>Bangladesh: </a:t>
              </a:r>
              <a:r>
                <a:rPr lang="en-US" sz="1200" dirty="0"/>
                <a:t>bid participation by factor of </a:t>
              </a:r>
              <a:r>
                <a:rPr lang="en-US" sz="1200" b="1" dirty="0">
                  <a:solidFill>
                    <a:srgbClr val="C00000"/>
                  </a:solidFill>
                </a:rPr>
                <a:t>4</a:t>
              </a:r>
            </a:p>
            <a:p>
              <a:pPr marL="342900" indent="-228600">
                <a:buFont typeface="Arial" panose="020B0604020202020204" pitchFamily="34" charset="0"/>
                <a:buChar char="•"/>
              </a:pPr>
              <a:r>
                <a:rPr lang="en-US" sz="1200" b="1" dirty="0"/>
                <a:t>India: </a:t>
              </a:r>
              <a:r>
                <a:rPr lang="en-US" sz="1200" dirty="0"/>
                <a:t>start-up participation increased by </a:t>
              </a:r>
              <a:r>
                <a:rPr lang="en-US" sz="1200" b="1" dirty="0">
                  <a:solidFill>
                    <a:srgbClr val="C00000"/>
                  </a:solidFill>
                </a:rPr>
                <a:t>2</a:t>
              </a:r>
              <a:r>
                <a:rPr lang="en-US" sz="1200" dirty="0"/>
                <a:t> bids per tender</a:t>
              </a:r>
            </a:p>
          </p:txBody>
        </p:sp>
        <p:pic>
          <p:nvPicPr>
            <p:cNvPr id="23" name="Picture 22" descr="Icon&#10;&#10;Description automatically generated">
              <a:extLst>
                <a:ext uri="{FF2B5EF4-FFF2-40B4-BE49-F238E27FC236}">
                  <a16:creationId xmlns:a16="http://schemas.microsoft.com/office/drawing/2014/main" id="{3B902970-3EE3-46E3-A03D-0B8DADA53A5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84804" y="3798633"/>
              <a:ext cx="567798" cy="567798"/>
            </a:xfrm>
            <a:prstGeom prst="rect">
              <a:avLst/>
            </a:prstGeom>
          </p:spPr>
        </p:pic>
      </p:grpSp>
      <p:grpSp>
        <p:nvGrpSpPr>
          <p:cNvPr id="18" name="Group 17">
            <a:extLst>
              <a:ext uri="{FF2B5EF4-FFF2-40B4-BE49-F238E27FC236}">
                <a16:creationId xmlns:a16="http://schemas.microsoft.com/office/drawing/2014/main" id="{6C7E35DA-33AB-47E8-B09C-0F28EF966819}"/>
              </a:ext>
            </a:extLst>
          </p:cNvPr>
          <p:cNvGrpSpPr/>
          <p:nvPr/>
        </p:nvGrpSpPr>
        <p:grpSpPr>
          <a:xfrm>
            <a:off x="613569" y="5061274"/>
            <a:ext cx="5286018" cy="1632576"/>
            <a:chOff x="613569" y="4957179"/>
            <a:chExt cx="4808860" cy="1632576"/>
          </a:xfrm>
        </p:grpSpPr>
        <p:sp>
          <p:nvSpPr>
            <p:cNvPr id="11" name="TextBox 10">
              <a:extLst>
                <a:ext uri="{FF2B5EF4-FFF2-40B4-BE49-F238E27FC236}">
                  <a16:creationId xmlns:a16="http://schemas.microsoft.com/office/drawing/2014/main" id="{95CDABAE-5A58-4D92-8F0A-25B2728D90F0}"/>
                </a:ext>
              </a:extLst>
            </p:cNvPr>
            <p:cNvSpPr txBox="1"/>
            <p:nvPr/>
          </p:nvSpPr>
          <p:spPr>
            <a:xfrm>
              <a:off x="1163956" y="5173983"/>
              <a:ext cx="4258473" cy="1415772"/>
            </a:xfrm>
            <a:prstGeom prst="rect">
              <a:avLst/>
            </a:prstGeom>
            <a:solidFill>
              <a:schemeClr val="bg1">
                <a:lumMod val="85000"/>
              </a:schemeClr>
            </a:solidFill>
            <a:effectLst>
              <a:outerShdw blurRad="50800" dist="38100" dir="2700000" algn="tl" rotWithShape="0">
                <a:prstClr val="black">
                  <a:alpha val="40000"/>
                </a:prstClr>
              </a:outerShdw>
            </a:effectLst>
          </p:spPr>
          <p:txBody>
            <a:bodyPr wrap="square" rtlCol="0">
              <a:spAutoFit/>
            </a:bodyPr>
            <a:lstStyle/>
            <a:p>
              <a:r>
                <a:rPr lang="en-US" sz="1400" b="1" dirty="0"/>
                <a:t>  Better Service Delivery</a:t>
              </a:r>
            </a:p>
            <a:p>
              <a:pPr marL="342900" indent="-228600">
                <a:buFont typeface="Arial" panose="020B0604020202020204" pitchFamily="34" charset="0"/>
                <a:buChar char="•"/>
              </a:pPr>
              <a:r>
                <a:rPr lang="en-US" sz="1200" b="1" dirty="0"/>
                <a:t>Ghana: </a:t>
              </a:r>
              <a:r>
                <a:rPr lang="en-US" sz="1200" dirty="0"/>
                <a:t>drones delivered health products to </a:t>
              </a:r>
              <a:r>
                <a:rPr lang="en-US" sz="1200" b="1" dirty="0">
                  <a:solidFill>
                    <a:srgbClr val="C00000"/>
                  </a:solidFill>
                </a:rPr>
                <a:t>14 million </a:t>
              </a:r>
              <a:r>
                <a:rPr lang="en-US" sz="1200" dirty="0"/>
                <a:t>people </a:t>
              </a:r>
            </a:p>
            <a:p>
              <a:pPr marL="342900" indent="-228600">
                <a:buFont typeface="Arial" panose="020B0604020202020204" pitchFamily="34" charset="0"/>
                <a:buChar char="•"/>
              </a:pPr>
              <a:r>
                <a:rPr lang="en-US" sz="1200" b="1" dirty="0"/>
                <a:t>India: </a:t>
              </a:r>
              <a:r>
                <a:rPr lang="en-US" sz="1200" dirty="0"/>
                <a:t>quality of roads increased by up to </a:t>
              </a:r>
              <a:r>
                <a:rPr lang="en-US" sz="1200" b="1" dirty="0">
                  <a:solidFill>
                    <a:srgbClr val="C00000"/>
                  </a:solidFill>
                </a:rPr>
                <a:t>19% </a:t>
              </a:r>
              <a:r>
                <a:rPr lang="en-US" sz="1200" dirty="0"/>
                <a:t>and</a:t>
              </a:r>
            </a:p>
            <a:p>
              <a:pPr marL="342900"/>
              <a:r>
                <a:rPr lang="en-US" sz="1200" dirty="0"/>
                <a:t>e-catalogue as quick COVID response with over </a:t>
              </a:r>
              <a:r>
                <a:rPr lang="en-US" sz="1200" b="1" dirty="0">
                  <a:solidFill>
                    <a:srgbClr val="C00000"/>
                  </a:solidFill>
                </a:rPr>
                <a:t>100k</a:t>
              </a:r>
              <a:r>
                <a:rPr lang="en-US" sz="1200" dirty="0"/>
                <a:t> items</a:t>
              </a:r>
            </a:p>
            <a:p>
              <a:pPr marL="342900" indent="-228600">
                <a:buFont typeface="Arial" panose="020B0604020202020204" pitchFamily="34" charset="0"/>
                <a:buChar char="•"/>
              </a:pPr>
              <a:r>
                <a:rPr lang="en-US" sz="1200" b="1" dirty="0"/>
                <a:t>Indonesia: </a:t>
              </a:r>
              <a:r>
                <a:rPr lang="en-US" sz="1200" dirty="0"/>
                <a:t>reduction of probability of project delays by </a:t>
              </a:r>
              <a:r>
                <a:rPr lang="en-US" sz="1200" b="1" dirty="0">
                  <a:solidFill>
                    <a:srgbClr val="C00000"/>
                  </a:solidFill>
                </a:rPr>
                <a:t>16%</a:t>
              </a:r>
            </a:p>
            <a:p>
              <a:pPr marL="342900" indent="-228600">
                <a:buFont typeface="Arial" panose="020B0604020202020204" pitchFamily="34" charset="0"/>
                <a:buChar char="•"/>
              </a:pPr>
              <a:r>
                <a:rPr lang="en-US" sz="1200" b="1" dirty="0"/>
                <a:t>Spain: </a:t>
              </a:r>
              <a:r>
                <a:rPr lang="en-US" sz="1200" dirty="0"/>
                <a:t>3D printing for up to </a:t>
              </a:r>
              <a:r>
                <a:rPr lang="en-US" sz="1200" b="1" dirty="0">
                  <a:solidFill>
                    <a:srgbClr val="C00000"/>
                  </a:solidFill>
                </a:rPr>
                <a:t>100 </a:t>
              </a:r>
              <a:r>
                <a:rPr lang="en-US" sz="1200" dirty="0"/>
                <a:t>Ventilators/week</a:t>
              </a:r>
            </a:p>
            <a:p>
              <a:pPr marL="342900" indent="-228600">
                <a:buFont typeface="Arial" panose="020B0604020202020204" pitchFamily="34" charset="0"/>
                <a:buChar char="•"/>
              </a:pPr>
              <a:r>
                <a:rPr lang="en-US" sz="1200" b="1" dirty="0"/>
                <a:t>USA: </a:t>
              </a:r>
              <a:r>
                <a:rPr lang="en-US" sz="1200" dirty="0"/>
                <a:t>3D printing for </a:t>
              </a:r>
              <a:r>
                <a:rPr lang="en-US" sz="1200" b="1" dirty="0">
                  <a:solidFill>
                    <a:srgbClr val="C00000"/>
                  </a:solidFill>
                </a:rPr>
                <a:t>4 million </a:t>
              </a:r>
              <a:r>
                <a:rPr lang="en-US" sz="1200" dirty="0"/>
                <a:t>COVID testing swabs/week</a:t>
              </a:r>
            </a:p>
          </p:txBody>
        </p:sp>
        <p:pic>
          <p:nvPicPr>
            <p:cNvPr id="1032" name="Picture 8" descr="Plan Associates_LAND USE MANAGEMENT AND SOCIO-ECONOMIC MODELLING-Icon">
              <a:extLst>
                <a:ext uri="{FF2B5EF4-FFF2-40B4-BE49-F238E27FC236}">
                  <a16:creationId xmlns:a16="http://schemas.microsoft.com/office/drawing/2014/main" id="{B710936D-44C9-4A35-84DD-E7AB4637A947}"/>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13569" y="4957179"/>
              <a:ext cx="709655" cy="7096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5" name="Group 24">
            <a:extLst>
              <a:ext uri="{FF2B5EF4-FFF2-40B4-BE49-F238E27FC236}">
                <a16:creationId xmlns:a16="http://schemas.microsoft.com/office/drawing/2014/main" id="{842A12F9-9B29-460E-A046-5ABB55163E05}"/>
              </a:ext>
            </a:extLst>
          </p:cNvPr>
          <p:cNvGrpSpPr/>
          <p:nvPr/>
        </p:nvGrpSpPr>
        <p:grpSpPr>
          <a:xfrm>
            <a:off x="6017236" y="2435012"/>
            <a:ext cx="6057116" cy="2335367"/>
            <a:chOff x="6084767" y="2535940"/>
            <a:chExt cx="5707183" cy="2154635"/>
          </a:xfrm>
        </p:grpSpPr>
        <p:sp>
          <p:nvSpPr>
            <p:cNvPr id="14" name="TextBox 13">
              <a:extLst>
                <a:ext uri="{FF2B5EF4-FFF2-40B4-BE49-F238E27FC236}">
                  <a16:creationId xmlns:a16="http://schemas.microsoft.com/office/drawing/2014/main" id="{803A080A-4002-49C4-BF56-24F3DCE2493B}"/>
                </a:ext>
              </a:extLst>
            </p:cNvPr>
            <p:cNvSpPr txBox="1"/>
            <p:nvPr/>
          </p:nvSpPr>
          <p:spPr>
            <a:xfrm>
              <a:off x="6564508" y="2720805"/>
              <a:ext cx="5227442" cy="1969770"/>
            </a:xfrm>
            <a:prstGeom prst="rect">
              <a:avLst/>
            </a:prstGeom>
            <a:solidFill>
              <a:schemeClr val="bg1">
                <a:lumMod val="85000"/>
              </a:schemeClr>
            </a:solidFill>
            <a:effectLst>
              <a:outerShdw blurRad="50800" dist="38100" dir="2700000" algn="tl" rotWithShape="0">
                <a:prstClr val="black">
                  <a:alpha val="40000"/>
                </a:prstClr>
              </a:outerShdw>
            </a:effectLst>
          </p:spPr>
          <p:txBody>
            <a:bodyPr wrap="square" rtlCol="0">
              <a:spAutoFit/>
            </a:bodyPr>
            <a:lstStyle/>
            <a:p>
              <a:r>
                <a:rPr lang="en-US" sz="1400" b="1" dirty="0"/>
                <a:t>  Efficiency/Savings</a:t>
              </a:r>
            </a:p>
            <a:p>
              <a:pPr marL="342900" indent="-228600">
                <a:buFont typeface="Arial" panose="020B0604020202020204" pitchFamily="34" charset="0"/>
                <a:buChar char="•"/>
              </a:pPr>
              <a:r>
                <a:rPr lang="en-US" sz="1200" b="1" dirty="0"/>
                <a:t>Australia: </a:t>
              </a:r>
              <a:r>
                <a:rPr lang="en-US" sz="1200" dirty="0"/>
                <a:t>AI/ML raised category accuracy by </a:t>
              </a:r>
              <a:r>
                <a:rPr lang="en-US" sz="1200" b="1" dirty="0">
                  <a:solidFill>
                    <a:srgbClr val="C00000"/>
                  </a:solidFill>
                </a:rPr>
                <a:t>27%</a:t>
              </a:r>
              <a:r>
                <a:rPr lang="en-US" sz="1200" dirty="0"/>
                <a:t> and saves </a:t>
              </a:r>
              <a:r>
                <a:rPr lang="en-US" sz="1200" b="1" dirty="0">
                  <a:solidFill>
                    <a:srgbClr val="C00000"/>
                  </a:solidFill>
                </a:rPr>
                <a:t>160 days </a:t>
              </a:r>
              <a:r>
                <a:rPr lang="en-US" sz="1200" dirty="0"/>
                <a:t>a year</a:t>
              </a:r>
            </a:p>
            <a:p>
              <a:pPr marL="342900" indent="-228600">
                <a:buFont typeface="Arial" panose="020B0604020202020204" pitchFamily="34" charset="0"/>
                <a:buChar char="•"/>
              </a:pPr>
              <a:r>
                <a:rPr lang="en-US" sz="1200" b="1" dirty="0"/>
                <a:t>Bangladesh: </a:t>
              </a:r>
              <a:r>
                <a:rPr lang="en-US" sz="1200" dirty="0"/>
                <a:t>e-GP revenue generation of </a:t>
              </a:r>
              <a:r>
                <a:rPr lang="en-US" sz="1200" b="1" dirty="0">
                  <a:solidFill>
                    <a:srgbClr val="C00000"/>
                  </a:solidFill>
                </a:rPr>
                <a:t>$99 million </a:t>
              </a:r>
              <a:r>
                <a:rPr lang="en-US" sz="1200" dirty="0"/>
                <a:t>in FY18-FY20 and</a:t>
              </a:r>
            </a:p>
            <a:p>
              <a:pPr marL="342900"/>
              <a:r>
                <a:rPr lang="en-US" sz="1200" dirty="0"/>
                <a:t>reduction of procurement time from </a:t>
              </a:r>
              <a:r>
                <a:rPr lang="en-US" sz="1200" b="1" dirty="0">
                  <a:solidFill>
                    <a:srgbClr val="C00000"/>
                  </a:solidFill>
                </a:rPr>
                <a:t>100</a:t>
              </a:r>
              <a:r>
                <a:rPr lang="en-US" sz="1200" dirty="0"/>
                <a:t> to </a:t>
              </a:r>
              <a:r>
                <a:rPr lang="en-US" sz="1200" b="1" dirty="0">
                  <a:solidFill>
                    <a:srgbClr val="C00000"/>
                  </a:solidFill>
                </a:rPr>
                <a:t>58</a:t>
              </a:r>
              <a:r>
                <a:rPr lang="en-US" sz="1200" dirty="0"/>
                <a:t> </a:t>
              </a:r>
              <a:r>
                <a:rPr lang="en-US" sz="1200" b="1" dirty="0">
                  <a:solidFill>
                    <a:srgbClr val="C00000"/>
                  </a:solidFill>
                </a:rPr>
                <a:t>days</a:t>
              </a:r>
            </a:p>
            <a:p>
              <a:pPr marL="342900" indent="-228600">
                <a:buFont typeface="Arial" panose="020B0604020202020204" pitchFamily="34" charset="0"/>
                <a:buChar char="•"/>
              </a:pPr>
              <a:r>
                <a:rPr lang="en-US" sz="1200" b="1" dirty="0"/>
                <a:t>Brazil: </a:t>
              </a:r>
              <a:r>
                <a:rPr lang="en-US" sz="1200" dirty="0"/>
                <a:t>Big Data reduced time for cost estimates from </a:t>
              </a:r>
              <a:r>
                <a:rPr lang="en-US" sz="1200" b="1" dirty="0">
                  <a:solidFill>
                    <a:srgbClr val="C00000"/>
                  </a:solidFill>
                </a:rPr>
                <a:t>20 days </a:t>
              </a:r>
              <a:r>
                <a:rPr lang="en-US" sz="1200" dirty="0"/>
                <a:t>to </a:t>
              </a:r>
              <a:r>
                <a:rPr lang="en-US" sz="1200" b="1" dirty="0">
                  <a:solidFill>
                    <a:srgbClr val="C00000"/>
                  </a:solidFill>
                </a:rPr>
                <a:t>11 minutes</a:t>
              </a:r>
            </a:p>
            <a:p>
              <a:pPr marL="342900" indent="-228600">
                <a:buFont typeface="Arial" panose="020B0604020202020204" pitchFamily="34" charset="0"/>
                <a:buChar char="•"/>
              </a:pPr>
              <a:r>
                <a:rPr lang="en-US" sz="1200" b="1" dirty="0"/>
                <a:t>Chile: </a:t>
              </a:r>
              <a:r>
                <a:rPr lang="en-US" sz="1200" dirty="0"/>
                <a:t>e-GP price savings of </a:t>
              </a:r>
              <a:r>
                <a:rPr lang="en-US" sz="1200" b="1" dirty="0">
                  <a:solidFill>
                    <a:srgbClr val="C00000"/>
                  </a:solidFill>
                </a:rPr>
                <a:t>8.3%</a:t>
              </a:r>
              <a:r>
                <a:rPr lang="en-US" sz="1200" dirty="0"/>
                <a:t> for drugs and </a:t>
              </a:r>
              <a:r>
                <a:rPr lang="en-US" sz="1200" b="1" dirty="0">
                  <a:solidFill>
                    <a:srgbClr val="C00000"/>
                  </a:solidFill>
                </a:rPr>
                <a:t>9.1%</a:t>
              </a:r>
              <a:r>
                <a:rPr lang="en-US" sz="1200" dirty="0"/>
                <a:t> for medical devices</a:t>
              </a:r>
            </a:p>
            <a:p>
              <a:pPr marL="342900" indent="-228600">
                <a:buFont typeface="Arial" panose="020B0604020202020204" pitchFamily="34" charset="0"/>
                <a:buChar char="•"/>
              </a:pPr>
              <a:r>
                <a:rPr lang="en-US" sz="1200" b="1" dirty="0"/>
                <a:t>India: </a:t>
              </a:r>
              <a:r>
                <a:rPr lang="en-US" sz="1200" dirty="0"/>
                <a:t>reduced procurement lead time generates </a:t>
              </a:r>
              <a:r>
                <a:rPr lang="en-US" sz="1200" b="1" dirty="0">
                  <a:solidFill>
                    <a:srgbClr val="C00000"/>
                  </a:solidFill>
                </a:rPr>
                <a:t>9.75% </a:t>
              </a:r>
              <a:r>
                <a:rPr lang="en-US" sz="1200" dirty="0"/>
                <a:t>savings</a:t>
              </a:r>
            </a:p>
            <a:p>
              <a:pPr marL="342900" indent="-228600">
                <a:buFont typeface="Arial" panose="020B0604020202020204" pitchFamily="34" charset="0"/>
                <a:buChar char="•"/>
              </a:pPr>
              <a:r>
                <a:rPr lang="en-US" sz="1200" b="1" dirty="0"/>
                <a:t>Korea: </a:t>
              </a:r>
              <a:r>
                <a:rPr lang="en-US" sz="1200" dirty="0"/>
                <a:t>annual savings of </a:t>
              </a:r>
              <a:r>
                <a:rPr lang="en-US" sz="1200" b="1" dirty="0">
                  <a:solidFill>
                    <a:srgbClr val="C00000"/>
                  </a:solidFill>
                </a:rPr>
                <a:t>$21 million </a:t>
              </a:r>
              <a:r>
                <a:rPr lang="en-US" sz="1200" dirty="0"/>
                <a:t>by using AI/ML for demand forecast</a:t>
              </a:r>
            </a:p>
            <a:p>
              <a:pPr marL="342900" indent="-228600">
                <a:buFont typeface="Arial" panose="020B0604020202020204" pitchFamily="34" charset="0"/>
                <a:buChar char="•"/>
              </a:pPr>
              <a:r>
                <a:rPr lang="en-US" sz="1200" b="1" dirty="0"/>
                <a:t>USA: </a:t>
              </a:r>
              <a:r>
                <a:rPr lang="en-US" sz="1200" dirty="0"/>
                <a:t>Bots modify over </a:t>
              </a:r>
              <a:r>
                <a:rPr lang="en-US" sz="1200" b="1" dirty="0">
                  <a:solidFill>
                    <a:srgbClr val="C00000"/>
                  </a:solidFill>
                </a:rPr>
                <a:t>1,000</a:t>
              </a:r>
              <a:r>
                <a:rPr lang="en-US" sz="1200" dirty="0"/>
                <a:t> public contracts in </a:t>
              </a:r>
              <a:r>
                <a:rPr lang="en-US" sz="1200" b="1" dirty="0">
                  <a:solidFill>
                    <a:srgbClr val="C00000"/>
                  </a:solidFill>
                </a:rPr>
                <a:t>3 days</a:t>
              </a:r>
              <a:r>
                <a:rPr lang="en-US" sz="1200" dirty="0"/>
                <a:t> instead of </a:t>
              </a:r>
              <a:r>
                <a:rPr lang="en-US" sz="1200" b="1" dirty="0">
                  <a:solidFill>
                    <a:srgbClr val="C00000"/>
                  </a:solidFill>
                </a:rPr>
                <a:t>1 year </a:t>
              </a:r>
              <a:r>
                <a:rPr lang="en-US" sz="1200" dirty="0"/>
                <a:t>and automate eligibility check from </a:t>
              </a:r>
              <a:r>
                <a:rPr lang="en-US" sz="1200" b="1" dirty="0">
                  <a:solidFill>
                    <a:srgbClr val="C00000"/>
                  </a:solidFill>
                </a:rPr>
                <a:t>15 minutes </a:t>
              </a:r>
              <a:r>
                <a:rPr lang="en-US" sz="1200" dirty="0"/>
                <a:t>to </a:t>
              </a:r>
              <a:r>
                <a:rPr lang="en-US" sz="1200" b="1" dirty="0">
                  <a:solidFill>
                    <a:srgbClr val="C00000"/>
                  </a:solidFill>
                </a:rPr>
                <a:t>10 seconds </a:t>
              </a:r>
              <a:r>
                <a:rPr lang="en-US" sz="1200" dirty="0"/>
                <a:t>per vendor</a:t>
              </a:r>
            </a:p>
          </p:txBody>
        </p:sp>
        <p:pic>
          <p:nvPicPr>
            <p:cNvPr id="2050" name="Picture 2" descr="Bank, building, college, government, institution, museum, office icon - Download on Iconfinder">
              <a:extLst>
                <a:ext uri="{FF2B5EF4-FFF2-40B4-BE49-F238E27FC236}">
                  <a16:creationId xmlns:a16="http://schemas.microsoft.com/office/drawing/2014/main" id="{69414246-627A-4F48-9F7D-E5811BB37AC0}"/>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084767" y="2535940"/>
              <a:ext cx="567797" cy="567797"/>
            </a:xfrm>
            <a:prstGeom prst="rect">
              <a:avLst/>
            </a:prstGeom>
            <a:noFill/>
            <a:extLst>
              <a:ext uri="{909E8E84-426E-40DD-AFC4-6F175D3DCCD1}">
                <a14:hiddenFill xmlns:a14="http://schemas.microsoft.com/office/drawing/2010/main">
                  <a:solidFill>
                    <a:srgbClr val="FFFFFF"/>
                  </a:solidFill>
                </a14:hiddenFill>
              </a:ext>
            </a:extLst>
          </p:spPr>
        </p:pic>
      </p:grpSp>
      <p:pic>
        <p:nvPicPr>
          <p:cNvPr id="20" name="Picture 19">
            <a:extLst>
              <a:ext uri="{FF2B5EF4-FFF2-40B4-BE49-F238E27FC236}">
                <a16:creationId xmlns:a16="http://schemas.microsoft.com/office/drawing/2014/main" id="{29D124CF-3FB0-46FD-835B-94CBDBAAC64F}"/>
              </a:ext>
            </a:extLst>
          </p:cNvPr>
          <p:cNvPicPr>
            <a:picLocks noChangeAspect="1"/>
          </p:cNvPicPr>
          <p:nvPr/>
        </p:nvPicPr>
        <p:blipFill>
          <a:blip r:embed="rId11"/>
          <a:stretch>
            <a:fillRect/>
          </a:stretch>
        </p:blipFill>
        <p:spPr>
          <a:xfrm rot="1268210">
            <a:off x="10735057" y="214997"/>
            <a:ext cx="1180464" cy="1101179"/>
          </a:xfrm>
          <a:prstGeom prst="rect">
            <a:avLst/>
          </a:prstGeom>
        </p:spPr>
      </p:pic>
    </p:spTree>
    <p:extLst>
      <p:ext uri="{BB962C8B-B14F-4D97-AF65-F5344CB8AC3E}">
        <p14:creationId xmlns:p14="http://schemas.microsoft.com/office/powerpoint/2010/main" val="95791144"/>
      </p:ext>
    </p:extLst>
  </p:cSld>
  <p:clrMapOvr>
    <a:masterClrMapping/>
  </p:clrMapOvr>
</p:sld>
</file>

<file path=ppt/theme/theme1.xml><?xml version="1.0" encoding="utf-8"?>
<a:theme xmlns:a="http://schemas.openxmlformats.org/drawingml/2006/main" name="Cover">
  <a:themeElements>
    <a:clrScheme name="Custom 1">
      <a:dk1>
        <a:sysClr val="windowText" lastClr="000000"/>
      </a:dk1>
      <a:lt1>
        <a:sysClr val="window" lastClr="FFFFFF"/>
      </a:lt1>
      <a:dk2>
        <a:srgbClr val="002244"/>
      </a:dk2>
      <a:lt2>
        <a:srgbClr val="E7E6E6"/>
      </a:lt2>
      <a:accent1>
        <a:srgbClr val="009FDA"/>
      </a:accent1>
      <a:accent2>
        <a:srgbClr val="F78D28"/>
      </a:accent2>
      <a:accent3>
        <a:srgbClr val="00AB51"/>
      </a:accent3>
      <a:accent4>
        <a:srgbClr val="872B90"/>
      </a:accent4>
      <a:accent5>
        <a:srgbClr val="009CA7"/>
      </a:accent5>
      <a:accent6>
        <a:srgbClr val="E16A2D"/>
      </a:accent6>
      <a:hlink>
        <a:srgbClr val="009FDA"/>
      </a:hlink>
      <a:folHlink>
        <a:srgbClr val="872B90"/>
      </a:folHlink>
    </a:clrScheme>
    <a:fontScheme name="Governance Forum">
      <a:majorFont>
        <a:latin typeface="Arial Nova"/>
        <a:ea typeface=""/>
        <a:cs typeface=""/>
      </a:majorFont>
      <a:minorFont>
        <a:latin typeface="Arial Nova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Custom 1">
      <a:dk1>
        <a:sysClr val="windowText" lastClr="000000"/>
      </a:dk1>
      <a:lt1>
        <a:sysClr val="window" lastClr="FFFFFF"/>
      </a:lt1>
      <a:dk2>
        <a:srgbClr val="002244"/>
      </a:dk2>
      <a:lt2>
        <a:srgbClr val="E7E6E6"/>
      </a:lt2>
      <a:accent1>
        <a:srgbClr val="009FDA"/>
      </a:accent1>
      <a:accent2>
        <a:srgbClr val="F78D28"/>
      </a:accent2>
      <a:accent3>
        <a:srgbClr val="00AB51"/>
      </a:accent3>
      <a:accent4>
        <a:srgbClr val="872B90"/>
      </a:accent4>
      <a:accent5>
        <a:srgbClr val="009CA7"/>
      </a:accent5>
      <a:accent6>
        <a:srgbClr val="E16A2D"/>
      </a:accent6>
      <a:hlink>
        <a:srgbClr val="009FDA"/>
      </a:hlink>
      <a:folHlink>
        <a:srgbClr val="872B90"/>
      </a:folHlink>
    </a:clrScheme>
    <a:fontScheme name="Governance Forum">
      <a:majorFont>
        <a:latin typeface="Arial Nova"/>
        <a:ea typeface=""/>
        <a:cs typeface=""/>
      </a:majorFont>
      <a:minorFont>
        <a:latin typeface="Arial Nova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0D135C35F46F242ABD78D63C2151323" ma:contentTypeVersion="13" ma:contentTypeDescription="Create a new document." ma:contentTypeScope="" ma:versionID="09312d321739a13ac30e1789cc1b7af2">
  <xsd:schema xmlns:xsd="http://www.w3.org/2001/XMLSchema" xmlns:xs="http://www.w3.org/2001/XMLSchema" xmlns:p="http://schemas.microsoft.com/office/2006/metadata/properties" xmlns:ns3="0c867391-8214-4b58-86b3-de07547409f9" xmlns:ns4="fddef6a8-5936-4909-96e0-2ad7a6b1720b" targetNamespace="http://schemas.microsoft.com/office/2006/metadata/properties" ma:root="true" ma:fieldsID="75ac2103f7eb5b78f5f69eea15b5582e" ns3:_="" ns4:_="">
    <xsd:import namespace="0c867391-8214-4b58-86b3-de07547409f9"/>
    <xsd:import namespace="fddef6a8-5936-4909-96e0-2ad7a6b1720b"/>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DateTaken" minOccurs="0"/>
                <xsd:element ref="ns4:MediaServiceOCR" minOccurs="0"/>
                <xsd:element ref="ns4:MediaServiceAutoKeyPoints" minOccurs="0"/>
                <xsd:element ref="ns4:MediaServiceKeyPoints" minOccurs="0"/>
                <xsd:element ref="ns4:MediaServiceGenerationTime" minOccurs="0"/>
                <xsd:element ref="ns4:MediaServiceEventHashCode"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867391-8214-4b58-86b3-de07547409f9"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ddef6a8-5936-4909-96e0-2ad7a6b1720b"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AutoTags" ma:index="13" nillable="true" ma:displayName="MediaServiceAutoTags" ma:description="" ma:internalName="MediaServiceAutoTags" ma:readOnly="true">
      <xsd:simpleType>
        <xsd:restriction base="dms:Text"/>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3632BB2-ACAD-4037-BB63-32EF088FC2D9}">
  <ds:schemaRefs>
    <ds:schemaRef ds:uri="0c867391-8214-4b58-86b3-de07547409f9"/>
    <ds:schemaRef ds:uri="http://purl.org/dc/elements/1.1/"/>
    <ds:schemaRef ds:uri="http://schemas.microsoft.com/office/2006/metadata/properties"/>
    <ds:schemaRef ds:uri="http://schemas.microsoft.com/office/2006/documentManagement/types"/>
    <ds:schemaRef ds:uri="http://purl.org/dc/dcmitype/"/>
    <ds:schemaRef ds:uri="http://www.w3.org/XML/1998/namespace"/>
    <ds:schemaRef ds:uri="fddef6a8-5936-4909-96e0-2ad7a6b1720b"/>
    <ds:schemaRef ds:uri="http://schemas.microsoft.com/office/infopath/2007/PartnerControls"/>
    <ds:schemaRef ds:uri="http://schemas.openxmlformats.org/package/2006/metadata/core-properties"/>
    <ds:schemaRef ds:uri="http://purl.org/dc/terms/"/>
  </ds:schemaRefs>
</ds:datastoreItem>
</file>

<file path=customXml/itemProps2.xml><?xml version="1.0" encoding="utf-8"?>
<ds:datastoreItem xmlns:ds="http://schemas.openxmlformats.org/officeDocument/2006/customXml" ds:itemID="{EF73EE8F-C332-4369-B848-29BA1AE67C1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c867391-8214-4b58-86b3-de07547409f9"/>
    <ds:schemaRef ds:uri="fddef6a8-5936-4909-96e0-2ad7a6b1720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D1DC385-529B-4A84-8DCC-E70AE717C19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2352</Words>
  <Application>Microsoft Office PowerPoint</Application>
  <PresentationFormat>Widescreen</PresentationFormat>
  <Paragraphs>264</Paragraphs>
  <Slides>13</Slides>
  <Notes>13</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13</vt:i4>
      </vt:variant>
    </vt:vector>
  </HeadingPairs>
  <TitlesOfParts>
    <vt:vector size="25" baseType="lpstr">
      <vt:lpstr>Aptos</vt:lpstr>
      <vt:lpstr>Arial</vt:lpstr>
      <vt:lpstr>Arial Nova</vt:lpstr>
      <vt:lpstr>Arial Nova Light</vt:lpstr>
      <vt:lpstr>Calibri</vt:lpstr>
      <vt:lpstr>Franklin Gothic Book</vt:lpstr>
      <vt:lpstr>Google Sans</vt:lpstr>
      <vt:lpstr>helvetica</vt:lpstr>
      <vt:lpstr>Open Sans</vt:lpstr>
      <vt:lpstr>Roboto</vt:lpstr>
      <vt:lpstr>Cover</vt:lpstr>
      <vt:lpstr>Custom Design</vt:lpstr>
      <vt:lpstr>PowerPoint Presentation</vt:lpstr>
      <vt:lpstr>Scale of Public Procurement</vt:lpstr>
      <vt:lpstr>Challenges in Traditional Public Procurement</vt:lpstr>
      <vt:lpstr>Why Digital Procurement Matters?</vt:lpstr>
      <vt:lpstr>End-to-End e-GP System </vt:lpstr>
      <vt:lpstr>End-to-End e-GP System </vt:lpstr>
      <vt:lpstr>PowerPoint Presentation</vt:lpstr>
      <vt:lpstr>PowerPoint Presentation</vt:lpstr>
      <vt:lpstr>PowerPoint Presentation</vt:lpstr>
      <vt:lpstr>PowerPoint Presentation</vt:lpstr>
      <vt:lpstr>Role of Human Expertise</vt:lpstr>
      <vt:lpstr>Key Conclusions and Considerations</vt:lpstr>
      <vt:lpstr>Thank you</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ECA 2016 strategy</dc:title>
  <dc:creator/>
  <cp:lastModifiedBy/>
  <cp:revision>1128</cp:revision>
  <dcterms:created xsi:type="dcterms:W3CDTF">2014-09-15T07:14:39Z</dcterms:created>
  <dcterms:modified xsi:type="dcterms:W3CDTF">2024-11-05T01:09:21Z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0x01010000D135C35F46F242ABD78D63C2151323</vt:lpwstr>
  </property>
  <property fmtid="{D5CDD505-2E9C-101B-9397-08002B2CF9AE}" pid="3" name="MSIP_Label_48e3fdf0-05a2-4411-bba7-a0945bfb4a0a_Enabled">
    <vt:lpwstr>true</vt:lpwstr>
  </property>
  <property fmtid="{D5CDD505-2E9C-101B-9397-08002B2CF9AE}" pid="4" name="MSIP_Label_48e3fdf0-05a2-4411-bba7-a0945bfb4a0a_SetDate">
    <vt:lpwstr>2022-09-14T18:21:29Z</vt:lpwstr>
  </property>
  <property fmtid="{D5CDD505-2E9C-101B-9397-08002B2CF9AE}" pid="5" name="MSIP_Label_48e3fdf0-05a2-4411-bba7-a0945bfb4a0a_Method">
    <vt:lpwstr>Privileged</vt:lpwstr>
  </property>
  <property fmtid="{D5CDD505-2E9C-101B-9397-08002B2CF9AE}" pid="6" name="MSIP_Label_48e3fdf0-05a2-4411-bba7-a0945bfb4a0a_Name">
    <vt:lpwstr>Label Only - Official Use</vt:lpwstr>
  </property>
  <property fmtid="{D5CDD505-2E9C-101B-9397-08002B2CF9AE}" pid="7" name="MSIP_Label_48e3fdf0-05a2-4411-bba7-a0945bfb4a0a_SiteId">
    <vt:lpwstr>31a2fec0-266b-4c67-b56e-2796d8f59c36</vt:lpwstr>
  </property>
  <property fmtid="{D5CDD505-2E9C-101B-9397-08002B2CF9AE}" pid="8" name="MSIP_Label_48e3fdf0-05a2-4411-bba7-a0945bfb4a0a_ActionId">
    <vt:lpwstr>8c7911c1-4815-406b-9c81-03a7601d0aae</vt:lpwstr>
  </property>
  <property fmtid="{D5CDD505-2E9C-101B-9397-08002B2CF9AE}" pid="9" name="MSIP_Label_48e3fdf0-05a2-4411-bba7-a0945bfb4a0a_ContentBits">
    <vt:lpwstr>2</vt:lpwstr>
  </property>
</Properties>
</file>