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1366" r:id="rId3"/>
    <p:sldId id="1483" r:id="rId4"/>
    <p:sldId id="1484" r:id="rId5"/>
    <p:sldId id="1485" r:id="rId6"/>
    <p:sldId id="1486" r:id="rId7"/>
    <p:sldId id="1405" r:id="rId8"/>
    <p:sldId id="1404" r:id="rId9"/>
    <p:sldId id="1406" r:id="rId10"/>
    <p:sldId id="1408" r:id="rId11"/>
    <p:sldId id="1487" r:id="rId12"/>
    <p:sldId id="1429" r:id="rId13"/>
    <p:sldId id="1430" r:id="rId14"/>
    <p:sldId id="1488" r:id="rId15"/>
    <p:sldId id="1442" r:id="rId16"/>
    <p:sldId id="260" r:id="rId17"/>
    <p:sldId id="265" r:id="rId18"/>
    <p:sldId id="268" r:id="rId19"/>
    <p:sldId id="25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A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–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88" autoAdjust="0"/>
    <p:restoredTop sz="96054"/>
  </p:normalViewPr>
  <p:slideViewPr>
    <p:cSldViewPr snapToGrid="0">
      <p:cViewPr varScale="1">
        <p:scale>
          <a:sx n="79" d="100"/>
          <a:sy n="79" d="100"/>
        </p:scale>
        <p:origin x="66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5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2445A3-18B8-BC48-B875-0B6A27826A1D}" type="doc">
      <dgm:prSet loTypeId="urn:microsoft.com/office/officeart/2005/8/layout/process4" loCatId="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7FC85E08-B41B-264F-BC47-9C0B6BCAFE5C}">
      <dgm:prSet phldrT="[Text]"/>
      <dgm:spPr/>
      <dgm:t>
        <a:bodyPr/>
        <a:lstStyle/>
        <a:p>
          <a:r>
            <a:rPr lang="en-GB" dirty="0"/>
            <a:t>Desk research Nov-Dec 2023 - international best practice OECD, OCP, EU, Italy, Chile</a:t>
          </a:r>
        </a:p>
      </dgm:t>
    </dgm:pt>
    <dgm:pt modelId="{603FD371-004C-7749-A79E-5D32863977AA}" type="parTrans" cxnId="{3BC91B9F-6AC6-134C-98E2-BE11E6F53FE8}">
      <dgm:prSet/>
      <dgm:spPr/>
      <dgm:t>
        <a:bodyPr/>
        <a:lstStyle/>
        <a:p>
          <a:endParaRPr lang="en-GB"/>
        </a:p>
      </dgm:t>
    </dgm:pt>
    <dgm:pt modelId="{12E7561E-2796-1B47-95C4-5790DA14F6F1}" type="sibTrans" cxnId="{3BC91B9F-6AC6-134C-98E2-BE11E6F53FE8}">
      <dgm:prSet/>
      <dgm:spPr/>
      <dgm:t>
        <a:bodyPr/>
        <a:lstStyle/>
        <a:p>
          <a:endParaRPr lang="en-GB"/>
        </a:p>
      </dgm:t>
    </dgm:pt>
    <dgm:pt modelId="{55BCF759-0040-E64A-8C59-754FB5896AE9}">
      <dgm:prSet phldrT="[Text]"/>
      <dgm:spPr/>
      <dgm:t>
        <a:bodyPr/>
        <a:lstStyle/>
        <a:p>
          <a:r>
            <a:rPr lang="en-GB" dirty="0"/>
            <a:t>Initial workshop Feb 2024 – reviewed 407 indicators, suggested 30 additional</a:t>
          </a:r>
        </a:p>
      </dgm:t>
    </dgm:pt>
    <dgm:pt modelId="{2979BFB3-B491-F143-971B-C3494F01E549}" type="parTrans" cxnId="{FF9964BA-9FC0-174B-B113-096CB3CEDFDA}">
      <dgm:prSet/>
      <dgm:spPr/>
      <dgm:t>
        <a:bodyPr/>
        <a:lstStyle/>
        <a:p>
          <a:endParaRPr lang="en-GB"/>
        </a:p>
      </dgm:t>
    </dgm:pt>
    <dgm:pt modelId="{0EA2E552-C144-D44C-90F4-49BD8E70752A}" type="sibTrans" cxnId="{FF9964BA-9FC0-174B-B113-096CB3CEDFDA}">
      <dgm:prSet/>
      <dgm:spPr/>
      <dgm:t>
        <a:bodyPr/>
        <a:lstStyle/>
        <a:p>
          <a:endParaRPr lang="en-GB"/>
        </a:p>
      </dgm:t>
    </dgm:pt>
    <dgm:pt modelId="{E827DFA9-FDA3-BD45-BC6F-AFD23EDFC200}">
      <dgm:prSet phldrT="[Text]"/>
      <dgm:spPr/>
      <dgm:t>
        <a:bodyPr/>
        <a:lstStyle/>
        <a:p>
          <a:r>
            <a:rPr lang="en-GB" dirty="0"/>
            <a:t>Draft SADC Umbrella framework – 22 system feature + 202 main + 282 sub indicators </a:t>
          </a:r>
        </a:p>
      </dgm:t>
    </dgm:pt>
    <dgm:pt modelId="{A3A50D9D-8637-6541-AA96-B07534526753}" type="parTrans" cxnId="{A5F0FB08-49EF-1042-A845-C5947536F6C5}">
      <dgm:prSet/>
      <dgm:spPr/>
      <dgm:t>
        <a:bodyPr/>
        <a:lstStyle/>
        <a:p>
          <a:endParaRPr lang="en-GB"/>
        </a:p>
      </dgm:t>
    </dgm:pt>
    <dgm:pt modelId="{18F8DE45-7F78-1C44-BE3F-906B1CBB3903}" type="sibTrans" cxnId="{A5F0FB08-49EF-1042-A845-C5947536F6C5}">
      <dgm:prSet/>
      <dgm:spPr/>
      <dgm:t>
        <a:bodyPr/>
        <a:lstStyle/>
        <a:p>
          <a:endParaRPr lang="en-GB"/>
        </a:p>
      </dgm:t>
    </dgm:pt>
    <dgm:pt modelId="{BF19C270-CF13-0541-A3AC-BB11EBC14B3C}">
      <dgm:prSet phldrT="[Text]"/>
      <dgm:spPr/>
      <dgm:t>
        <a:bodyPr/>
        <a:lstStyle/>
        <a:p>
          <a:r>
            <a:rPr lang="en-GB" dirty="0"/>
            <a:t>Workshop April 2024 – top-down and bottom-up refinement, initial local versions </a:t>
          </a:r>
        </a:p>
      </dgm:t>
    </dgm:pt>
    <dgm:pt modelId="{18622763-C93D-AC40-9034-15ED053FCE18}" type="parTrans" cxnId="{F60218AD-89BC-B14F-B61F-817FB7CD0643}">
      <dgm:prSet/>
      <dgm:spPr/>
      <dgm:t>
        <a:bodyPr/>
        <a:lstStyle/>
        <a:p>
          <a:endParaRPr lang="en-GB"/>
        </a:p>
      </dgm:t>
    </dgm:pt>
    <dgm:pt modelId="{817069F3-6E1B-6F4B-9F79-F410E03670BA}" type="sibTrans" cxnId="{F60218AD-89BC-B14F-B61F-817FB7CD0643}">
      <dgm:prSet/>
      <dgm:spPr/>
      <dgm:t>
        <a:bodyPr/>
        <a:lstStyle/>
        <a:p>
          <a:endParaRPr lang="en-GB"/>
        </a:p>
      </dgm:t>
    </dgm:pt>
    <dgm:pt modelId="{B5329282-25C3-6343-A5D7-0DC4A8E15B70}">
      <dgm:prSet phldrT="[Text]"/>
      <dgm:spPr/>
      <dgm:t>
        <a:bodyPr/>
        <a:lstStyle/>
        <a:p>
          <a:r>
            <a:rPr lang="en-GB" dirty="0"/>
            <a:t>Local customization &amp; implementation - hard deadline June 2024</a:t>
          </a:r>
        </a:p>
      </dgm:t>
    </dgm:pt>
    <dgm:pt modelId="{F0D3EA89-076B-1544-9DBB-6BC2A7BE561F}" type="parTrans" cxnId="{BE761D64-69C5-8E4C-8505-854246C7001C}">
      <dgm:prSet/>
      <dgm:spPr/>
      <dgm:t>
        <a:bodyPr/>
        <a:lstStyle/>
        <a:p>
          <a:endParaRPr lang="en-GB"/>
        </a:p>
      </dgm:t>
    </dgm:pt>
    <dgm:pt modelId="{A935520C-C5CF-EA48-A491-33682F93F9AA}" type="sibTrans" cxnId="{BE761D64-69C5-8E4C-8505-854246C7001C}">
      <dgm:prSet/>
      <dgm:spPr/>
      <dgm:t>
        <a:bodyPr/>
        <a:lstStyle/>
        <a:p>
          <a:endParaRPr lang="en-GB"/>
        </a:p>
      </dgm:t>
    </dgm:pt>
    <dgm:pt modelId="{673C10DF-1D62-0B40-A9BF-359CEFC37FE5}" type="pres">
      <dgm:prSet presAssocID="{1B2445A3-18B8-BC48-B875-0B6A27826A1D}" presName="Name0" presStyleCnt="0">
        <dgm:presLayoutVars>
          <dgm:dir/>
          <dgm:animLvl val="lvl"/>
          <dgm:resizeHandles val="exact"/>
        </dgm:presLayoutVars>
      </dgm:prSet>
      <dgm:spPr/>
    </dgm:pt>
    <dgm:pt modelId="{66619F97-A776-C348-99A2-4EDEC1E10849}" type="pres">
      <dgm:prSet presAssocID="{B5329282-25C3-6343-A5D7-0DC4A8E15B70}" presName="boxAndChildren" presStyleCnt="0"/>
      <dgm:spPr/>
    </dgm:pt>
    <dgm:pt modelId="{A75A1F50-CB88-0942-AAD7-42FF9F3E7D55}" type="pres">
      <dgm:prSet presAssocID="{B5329282-25C3-6343-A5D7-0DC4A8E15B70}" presName="parentTextBox" presStyleLbl="node1" presStyleIdx="0" presStyleCnt="5" custLinFactNeighborY="6216"/>
      <dgm:spPr/>
    </dgm:pt>
    <dgm:pt modelId="{904377F6-5288-B44F-B93B-6E101B769C7B}" type="pres">
      <dgm:prSet presAssocID="{817069F3-6E1B-6F4B-9F79-F410E03670BA}" presName="sp" presStyleCnt="0"/>
      <dgm:spPr/>
    </dgm:pt>
    <dgm:pt modelId="{288D7B14-6A62-F840-971C-EC1CEEEC3F63}" type="pres">
      <dgm:prSet presAssocID="{BF19C270-CF13-0541-A3AC-BB11EBC14B3C}" presName="arrowAndChildren" presStyleCnt="0"/>
      <dgm:spPr/>
    </dgm:pt>
    <dgm:pt modelId="{79AE3B42-C52D-BF49-8D65-00D64935D0F5}" type="pres">
      <dgm:prSet presAssocID="{BF19C270-CF13-0541-A3AC-BB11EBC14B3C}" presName="parentTextArrow" presStyleLbl="node1" presStyleIdx="1" presStyleCnt="5"/>
      <dgm:spPr/>
    </dgm:pt>
    <dgm:pt modelId="{F1955356-6501-B543-9EF6-783D1413DB28}" type="pres">
      <dgm:prSet presAssocID="{18F8DE45-7F78-1C44-BE3F-906B1CBB3903}" presName="sp" presStyleCnt="0"/>
      <dgm:spPr/>
    </dgm:pt>
    <dgm:pt modelId="{2DC256B2-FA62-0940-A228-F89F7764BA38}" type="pres">
      <dgm:prSet presAssocID="{E827DFA9-FDA3-BD45-BC6F-AFD23EDFC200}" presName="arrowAndChildren" presStyleCnt="0"/>
      <dgm:spPr/>
    </dgm:pt>
    <dgm:pt modelId="{835C2DC9-3D36-854D-BB6D-09DDDB590A6F}" type="pres">
      <dgm:prSet presAssocID="{E827DFA9-FDA3-BD45-BC6F-AFD23EDFC200}" presName="parentTextArrow" presStyleLbl="node1" presStyleIdx="2" presStyleCnt="5"/>
      <dgm:spPr/>
    </dgm:pt>
    <dgm:pt modelId="{7D669BD6-0899-DD47-A1B4-6CD39DC96ADD}" type="pres">
      <dgm:prSet presAssocID="{0EA2E552-C144-D44C-90F4-49BD8E70752A}" presName="sp" presStyleCnt="0"/>
      <dgm:spPr/>
    </dgm:pt>
    <dgm:pt modelId="{FDCC3C47-5864-4E4D-A9BB-245B9145CC79}" type="pres">
      <dgm:prSet presAssocID="{55BCF759-0040-E64A-8C59-754FB5896AE9}" presName="arrowAndChildren" presStyleCnt="0"/>
      <dgm:spPr/>
    </dgm:pt>
    <dgm:pt modelId="{AFAF9BF7-CA2B-594E-9293-D0B214228ABF}" type="pres">
      <dgm:prSet presAssocID="{55BCF759-0040-E64A-8C59-754FB5896AE9}" presName="parentTextArrow" presStyleLbl="node1" presStyleIdx="3" presStyleCnt="5"/>
      <dgm:spPr/>
    </dgm:pt>
    <dgm:pt modelId="{9EF02231-046E-5A4B-9873-7A747A66BFCB}" type="pres">
      <dgm:prSet presAssocID="{12E7561E-2796-1B47-95C4-5790DA14F6F1}" presName="sp" presStyleCnt="0"/>
      <dgm:spPr/>
    </dgm:pt>
    <dgm:pt modelId="{37E363EB-06ED-D147-9944-ECF42EACC168}" type="pres">
      <dgm:prSet presAssocID="{7FC85E08-B41B-264F-BC47-9C0B6BCAFE5C}" presName="arrowAndChildren" presStyleCnt="0"/>
      <dgm:spPr/>
    </dgm:pt>
    <dgm:pt modelId="{FB17883A-B196-214A-BB93-0F02590D1E69}" type="pres">
      <dgm:prSet presAssocID="{7FC85E08-B41B-264F-BC47-9C0B6BCAFE5C}" presName="parentTextArrow" presStyleLbl="node1" presStyleIdx="4" presStyleCnt="5"/>
      <dgm:spPr/>
    </dgm:pt>
  </dgm:ptLst>
  <dgm:cxnLst>
    <dgm:cxn modelId="{A5F0FB08-49EF-1042-A845-C5947536F6C5}" srcId="{1B2445A3-18B8-BC48-B875-0B6A27826A1D}" destId="{E827DFA9-FDA3-BD45-BC6F-AFD23EDFC200}" srcOrd="2" destOrd="0" parTransId="{A3A50D9D-8637-6541-AA96-B07534526753}" sibTransId="{18F8DE45-7F78-1C44-BE3F-906B1CBB3903}"/>
    <dgm:cxn modelId="{BE761D64-69C5-8E4C-8505-854246C7001C}" srcId="{1B2445A3-18B8-BC48-B875-0B6A27826A1D}" destId="{B5329282-25C3-6343-A5D7-0DC4A8E15B70}" srcOrd="4" destOrd="0" parTransId="{F0D3EA89-076B-1544-9DBB-6BC2A7BE561F}" sibTransId="{A935520C-C5CF-EA48-A491-33682F93F9AA}"/>
    <dgm:cxn modelId="{BF698F73-8E25-104F-B10E-BF5EBC42A7EA}" type="presOf" srcId="{B5329282-25C3-6343-A5D7-0DC4A8E15B70}" destId="{A75A1F50-CB88-0942-AAD7-42FF9F3E7D55}" srcOrd="0" destOrd="0" presId="urn:microsoft.com/office/officeart/2005/8/layout/process4"/>
    <dgm:cxn modelId="{3EB4BE55-EF3D-3949-A531-EEA27F76EFB0}" type="presOf" srcId="{E827DFA9-FDA3-BD45-BC6F-AFD23EDFC200}" destId="{835C2DC9-3D36-854D-BB6D-09DDDB590A6F}" srcOrd="0" destOrd="0" presId="urn:microsoft.com/office/officeart/2005/8/layout/process4"/>
    <dgm:cxn modelId="{79AEA180-C0B4-9941-BD88-F2709D83549D}" type="presOf" srcId="{1B2445A3-18B8-BC48-B875-0B6A27826A1D}" destId="{673C10DF-1D62-0B40-A9BF-359CEFC37FE5}" srcOrd="0" destOrd="0" presId="urn:microsoft.com/office/officeart/2005/8/layout/process4"/>
    <dgm:cxn modelId="{FA16298E-44C3-0848-8A7E-41FC1580EB5F}" type="presOf" srcId="{55BCF759-0040-E64A-8C59-754FB5896AE9}" destId="{AFAF9BF7-CA2B-594E-9293-D0B214228ABF}" srcOrd="0" destOrd="0" presId="urn:microsoft.com/office/officeart/2005/8/layout/process4"/>
    <dgm:cxn modelId="{3BC91B9F-6AC6-134C-98E2-BE11E6F53FE8}" srcId="{1B2445A3-18B8-BC48-B875-0B6A27826A1D}" destId="{7FC85E08-B41B-264F-BC47-9C0B6BCAFE5C}" srcOrd="0" destOrd="0" parTransId="{603FD371-004C-7749-A79E-5D32863977AA}" sibTransId="{12E7561E-2796-1B47-95C4-5790DA14F6F1}"/>
    <dgm:cxn modelId="{F60218AD-89BC-B14F-B61F-817FB7CD0643}" srcId="{1B2445A3-18B8-BC48-B875-0B6A27826A1D}" destId="{BF19C270-CF13-0541-A3AC-BB11EBC14B3C}" srcOrd="3" destOrd="0" parTransId="{18622763-C93D-AC40-9034-15ED053FCE18}" sibTransId="{817069F3-6E1B-6F4B-9F79-F410E03670BA}"/>
    <dgm:cxn modelId="{FF9964BA-9FC0-174B-B113-096CB3CEDFDA}" srcId="{1B2445A3-18B8-BC48-B875-0B6A27826A1D}" destId="{55BCF759-0040-E64A-8C59-754FB5896AE9}" srcOrd="1" destOrd="0" parTransId="{2979BFB3-B491-F143-971B-C3494F01E549}" sibTransId="{0EA2E552-C144-D44C-90F4-49BD8E70752A}"/>
    <dgm:cxn modelId="{90BAD0EB-C10A-B941-A525-6D7CFBA623E0}" type="presOf" srcId="{BF19C270-CF13-0541-A3AC-BB11EBC14B3C}" destId="{79AE3B42-C52D-BF49-8D65-00D64935D0F5}" srcOrd="0" destOrd="0" presId="urn:microsoft.com/office/officeart/2005/8/layout/process4"/>
    <dgm:cxn modelId="{B81FA7F6-5BA3-6148-8E27-576420C44D7A}" type="presOf" srcId="{7FC85E08-B41B-264F-BC47-9C0B6BCAFE5C}" destId="{FB17883A-B196-214A-BB93-0F02590D1E69}" srcOrd="0" destOrd="0" presId="urn:microsoft.com/office/officeart/2005/8/layout/process4"/>
    <dgm:cxn modelId="{2DB06BCE-8D61-A04C-B463-25FDEF02E75D}" type="presParOf" srcId="{673C10DF-1D62-0B40-A9BF-359CEFC37FE5}" destId="{66619F97-A776-C348-99A2-4EDEC1E10849}" srcOrd="0" destOrd="0" presId="urn:microsoft.com/office/officeart/2005/8/layout/process4"/>
    <dgm:cxn modelId="{A00F6671-BFBC-934F-AD9D-683F5FCDC2ED}" type="presParOf" srcId="{66619F97-A776-C348-99A2-4EDEC1E10849}" destId="{A75A1F50-CB88-0942-AAD7-42FF9F3E7D55}" srcOrd="0" destOrd="0" presId="urn:microsoft.com/office/officeart/2005/8/layout/process4"/>
    <dgm:cxn modelId="{85C72A09-46BE-104A-84DF-A9B44C527AC5}" type="presParOf" srcId="{673C10DF-1D62-0B40-A9BF-359CEFC37FE5}" destId="{904377F6-5288-B44F-B93B-6E101B769C7B}" srcOrd="1" destOrd="0" presId="urn:microsoft.com/office/officeart/2005/8/layout/process4"/>
    <dgm:cxn modelId="{AA50405B-8F86-3D4C-AB95-FA4F6AE81BA1}" type="presParOf" srcId="{673C10DF-1D62-0B40-A9BF-359CEFC37FE5}" destId="{288D7B14-6A62-F840-971C-EC1CEEEC3F63}" srcOrd="2" destOrd="0" presId="urn:microsoft.com/office/officeart/2005/8/layout/process4"/>
    <dgm:cxn modelId="{7703BA01-D3DF-154C-8229-28488A959632}" type="presParOf" srcId="{288D7B14-6A62-F840-971C-EC1CEEEC3F63}" destId="{79AE3B42-C52D-BF49-8D65-00D64935D0F5}" srcOrd="0" destOrd="0" presId="urn:microsoft.com/office/officeart/2005/8/layout/process4"/>
    <dgm:cxn modelId="{BA929D3B-0DFA-E342-BEB7-03EA8D39209A}" type="presParOf" srcId="{673C10DF-1D62-0B40-A9BF-359CEFC37FE5}" destId="{F1955356-6501-B543-9EF6-783D1413DB28}" srcOrd="3" destOrd="0" presId="urn:microsoft.com/office/officeart/2005/8/layout/process4"/>
    <dgm:cxn modelId="{7B99E284-D1A2-AF46-896C-739DA845B5DB}" type="presParOf" srcId="{673C10DF-1D62-0B40-A9BF-359CEFC37FE5}" destId="{2DC256B2-FA62-0940-A228-F89F7764BA38}" srcOrd="4" destOrd="0" presId="urn:microsoft.com/office/officeart/2005/8/layout/process4"/>
    <dgm:cxn modelId="{E1D132D3-1753-A946-A594-318B43C16E10}" type="presParOf" srcId="{2DC256B2-FA62-0940-A228-F89F7764BA38}" destId="{835C2DC9-3D36-854D-BB6D-09DDDB590A6F}" srcOrd="0" destOrd="0" presId="urn:microsoft.com/office/officeart/2005/8/layout/process4"/>
    <dgm:cxn modelId="{BF05A5FE-5E6C-CA49-BA3C-FC3CE6995DFD}" type="presParOf" srcId="{673C10DF-1D62-0B40-A9BF-359CEFC37FE5}" destId="{7D669BD6-0899-DD47-A1B4-6CD39DC96ADD}" srcOrd="5" destOrd="0" presId="urn:microsoft.com/office/officeart/2005/8/layout/process4"/>
    <dgm:cxn modelId="{E39467A7-03AD-7446-BCDE-9E11E50AD7DE}" type="presParOf" srcId="{673C10DF-1D62-0B40-A9BF-359CEFC37FE5}" destId="{FDCC3C47-5864-4E4D-A9BB-245B9145CC79}" srcOrd="6" destOrd="0" presId="urn:microsoft.com/office/officeart/2005/8/layout/process4"/>
    <dgm:cxn modelId="{20D23860-5EA8-D446-BFB9-5C05139190FF}" type="presParOf" srcId="{FDCC3C47-5864-4E4D-A9BB-245B9145CC79}" destId="{AFAF9BF7-CA2B-594E-9293-D0B214228ABF}" srcOrd="0" destOrd="0" presId="urn:microsoft.com/office/officeart/2005/8/layout/process4"/>
    <dgm:cxn modelId="{8FEB4C35-A93F-DF4D-8B0D-075205CC0639}" type="presParOf" srcId="{673C10DF-1D62-0B40-A9BF-359CEFC37FE5}" destId="{9EF02231-046E-5A4B-9873-7A747A66BFCB}" srcOrd="7" destOrd="0" presId="urn:microsoft.com/office/officeart/2005/8/layout/process4"/>
    <dgm:cxn modelId="{36223F87-18F6-3C4C-BE05-5C7B1CC2507E}" type="presParOf" srcId="{673C10DF-1D62-0B40-A9BF-359CEFC37FE5}" destId="{37E363EB-06ED-D147-9944-ECF42EACC168}" srcOrd="8" destOrd="0" presId="urn:microsoft.com/office/officeart/2005/8/layout/process4"/>
    <dgm:cxn modelId="{CB82C8BD-4761-8447-8BC1-2FB3C7BAEC57}" type="presParOf" srcId="{37E363EB-06ED-D147-9944-ECF42EACC168}" destId="{FB17883A-B196-214A-BB93-0F02590D1E6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A1F50-CB88-0942-AAD7-42FF9F3E7D55}">
      <dsp:nvSpPr>
        <dsp:cNvPr id="0" name=""/>
        <dsp:cNvSpPr/>
      </dsp:nvSpPr>
      <dsp:spPr>
        <a:xfrm>
          <a:off x="0" y="3738367"/>
          <a:ext cx="10515600" cy="61296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Local customization &amp; implementation - hard deadline June 2024</a:t>
          </a:r>
        </a:p>
      </dsp:txBody>
      <dsp:txXfrm>
        <a:off x="0" y="3738367"/>
        <a:ext cx="10515600" cy="612969"/>
      </dsp:txXfrm>
    </dsp:sp>
    <dsp:sp modelId="{79AE3B42-C52D-BF49-8D65-00D64935D0F5}">
      <dsp:nvSpPr>
        <dsp:cNvPr id="0" name=""/>
        <dsp:cNvSpPr/>
      </dsp:nvSpPr>
      <dsp:spPr>
        <a:xfrm rot="10800000">
          <a:off x="0" y="2802735"/>
          <a:ext cx="10515600" cy="942746"/>
        </a:xfrm>
        <a:prstGeom prst="upArrowCallou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Workshop April 2024 – top-down and bottom-up refinement, initial local versions </a:t>
          </a:r>
        </a:p>
      </dsp:txBody>
      <dsp:txXfrm rot="10800000">
        <a:off x="0" y="2802735"/>
        <a:ext cx="10515600" cy="612568"/>
      </dsp:txXfrm>
    </dsp:sp>
    <dsp:sp modelId="{835C2DC9-3D36-854D-BB6D-09DDDB590A6F}">
      <dsp:nvSpPr>
        <dsp:cNvPr id="0" name=""/>
        <dsp:cNvSpPr/>
      </dsp:nvSpPr>
      <dsp:spPr>
        <a:xfrm rot="10800000">
          <a:off x="0" y="1869183"/>
          <a:ext cx="10515600" cy="942746"/>
        </a:xfrm>
        <a:prstGeom prst="upArrowCallou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Draft SADC Umbrella framework – 22 system feature + 202 main + 282 sub indicators </a:t>
          </a:r>
        </a:p>
      </dsp:txBody>
      <dsp:txXfrm rot="10800000">
        <a:off x="0" y="1869183"/>
        <a:ext cx="10515600" cy="612568"/>
      </dsp:txXfrm>
    </dsp:sp>
    <dsp:sp modelId="{AFAF9BF7-CA2B-594E-9293-D0B214228ABF}">
      <dsp:nvSpPr>
        <dsp:cNvPr id="0" name=""/>
        <dsp:cNvSpPr/>
      </dsp:nvSpPr>
      <dsp:spPr>
        <a:xfrm rot="10800000">
          <a:off x="0" y="935632"/>
          <a:ext cx="10515600" cy="942746"/>
        </a:xfrm>
        <a:prstGeom prst="upArrowCallou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Initial workshop Feb 2024 – reviewed 407 indicators, suggested 30 additional</a:t>
          </a:r>
        </a:p>
      </dsp:txBody>
      <dsp:txXfrm rot="10800000">
        <a:off x="0" y="935632"/>
        <a:ext cx="10515600" cy="612568"/>
      </dsp:txXfrm>
    </dsp:sp>
    <dsp:sp modelId="{FB17883A-B196-214A-BB93-0F02590D1E69}">
      <dsp:nvSpPr>
        <dsp:cNvPr id="0" name=""/>
        <dsp:cNvSpPr/>
      </dsp:nvSpPr>
      <dsp:spPr>
        <a:xfrm rot="10800000">
          <a:off x="0" y="2080"/>
          <a:ext cx="10515600" cy="942746"/>
        </a:xfrm>
        <a:prstGeom prst="upArrowCallou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Desk research Nov-Dec 2023 - international best practice OECD, OCP, EU, Italy, Chile</a:t>
          </a:r>
        </a:p>
      </dsp:txBody>
      <dsp:txXfrm rot="10800000">
        <a:off x="0" y="2080"/>
        <a:ext cx="10515600" cy="612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5B61C-7F3E-854A-BC0C-FA3B04873440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320A7-FC15-C547-8A37-D5339C72F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49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Examples of sources, sorts of data</a:t>
            </a:r>
          </a:p>
          <a:p>
            <a:endParaRPr lang="en-GB" dirty="0"/>
          </a:p>
          <a:p>
            <a:r>
              <a:rPr lang="en-GB" dirty="0"/>
              <a:t>Lots will come from returns, e-PS.  All in excel sheet, eps if design properly..</a:t>
            </a:r>
          </a:p>
          <a:p>
            <a:endParaRPr lang="en-GB" dirty="0"/>
          </a:p>
          <a:p>
            <a:r>
              <a:rPr lang="en-GB" dirty="0"/>
              <a:t>CPB – doesn’t make sense to get it.  </a:t>
            </a:r>
          </a:p>
          <a:p>
            <a:endParaRPr lang="en-GB" dirty="0"/>
          </a:p>
          <a:p>
            <a:r>
              <a:rPr lang="en-GB" dirty="0"/>
              <a:t>Inspection audit – compliance driven – </a:t>
            </a:r>
          </a:p>
          <a:p>
            <a:endParaRPr lang="en-GB" dirty="0"/>
          </a:p>
          <a:p>
            <a:r>
              <a:rPr lang="en-GB" dirty="0"/>
              <a:t>Sanctions</a:t>
            </a:r>
          </a:p>
          <a:p>
            <a:endParaRPr lang="en-GB" dirty="0"/>
          </a:p>
          <a:p>
            <a:r>
              <a:rPr lang="en-GB" dirty="0"/>
              <a:t>Surveys – using simple things like MS Forms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CD5D9C-D9B5-4769-A6CB-E2FB9C3C52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357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9DBC7-3FC2-B04B-D3E1-B6BD8222B7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4B3529-B879-7F1E-799C-1E34116F8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FD0C6-C410-C23A-30E7-CF18D3393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EF71024-1423-FA79-EEB1-1ED0F5202E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13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19E76-7292-F957-6B4C-94506681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20966F-EAC3-3C02-51F6-56AB24F25B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50099-F323-7740-2EAD-7710971347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806E5-B935-2870-6E0C-9C263EF38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877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BCF5F0-643D-8092-5A02-C9FE0EB26A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E9CC28-26A3-9FDA-79A4-DAC86BEC7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14FEC-4D70-10F8-AB01-B58E986124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23F25-CB0C-114D-3AD0-BF6591E40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16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FA25C-2A57-FB25-554C-C4EE9E2F8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18337-0053-93AD-8584-13A9DA18C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6A5FB-9271-5F8F-0BF4-43BB0E74E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5AAB534-7914-8ABD-6A3C-F5FF60C816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774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1B934-C6D2-A799-3954-1D125FA2E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38E58D-AF3B-7B75-AE86-CE9BA28A4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F35AC-681B-4547-108E-A895B24AB9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4E957-AFC4-688C-85FE-1BC85170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96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E3556-0268-52B9-B4F7-427BD1F4B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DCECE-18E9-82AC-0F90-CF6DE05174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38A0B4-0763-BD49-6DDC-B9032EF94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640CCB-E3E8-3DE2-49F2-1330F85A8F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E59693-D412-2B6D-B8C7-3B012C1A7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81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914DA-4E79-81F0-D082-330AB3F0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A6F548-BFED-C726-C108-3C31E0DC8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6F6F50-A943-3D81-60F1-048C20D651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AB921F-4308-4B75-EF18-E15A465F3D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D5202F-B688-57DB-EE95-60BEEF3699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C84922-FFA9-F669-BAD2-12494FD09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D1B9F2-1F34-3B78-6704-D374CC93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585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CCC21-0CBE-F66B-6D29-4D5C9E960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068941-962C-059B-525B-D16ED80D4F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332D3B-69B6-1700-D30C-4D5C53152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24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flip="none" rotWithShape="1">
          <a:gsLst>
            <a:gs pos="0">
              <a:schemeClr val="bg1"/>
            </a:gs>
            <a:gs pos="21000">
              <a:schemeClr val="bg1"/>
            </a:gs>
            <a:gs pos="75000">
              <a:schemeClr val="accent1">
                <a:lumMod val="40000"/>
                <a:lumOff val="60000"/>
              </a:schemeClr>
            </a:gs>
            <a:gs pos="99000">
              <a:schemeClr val="accent1">
                <a:lumMod val="20000"/>
                <a:lumOff val="80000"/>
              </a:schemeClr>
            </a:gs>
          </a:gsLst>
          <a:lin ang="13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224345-5F59-3D98-EECA-EE65C321AA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0B7F13-BC8B-46A7-50BC-6AFDD9CFE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37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2B10-0AD4-1C08-B1A6-5EF567716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CC5A4-F5F0-0F3C-6E21-2AB0F0915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AD170E-AA99-2EF2-9FCE-FAE014AF0F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F55E3-49DD-71B7-EB68-5D7B412828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C581A-B3DF-5673-D8AF-569CED0D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4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2D4B-AECD-442E-C6EF-7B83E3B55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58F6FD-C09A-7B6F-B760-ACE0C34194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6AE605-2FA5-A379-EDCC-C8E2456F12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EC23B1-3C51-E7F7-DC40-C5FAD1E023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58AD8-9952-D930-CC35-E125B04A1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46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21000">
              <a:schemeClr val="bg1"/>
            </a:gs>
            <a:gs pos="74000">
              <a:srgbClr val="B9CAE8"/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1EDC18-0261-F493-4AD8-8118ADB74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0C3644-B85A-B367-0190-95ADE9F4C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5544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E8C50-647C-6DE6-3CC0-EC5D548BE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F480760-8414-2B20-0323-EB1A85DB25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E724A2B-DC32-519C-9074-2080C22C336F}"/>
              </a:ext>
            </a:extLst>
          </p:cNvPr>
          <p:cNvGrpSpPr/>
          <p:nvPr userDrawn="1"/>
        </p:nvGrpSpPr>
        <p:grpSpPr>
          <a:xfrm>
            <a:off x="9600649" y="5709084"/>
            <a:ext cx="2782111" cy="1057077"/>
            <a:chOff x="9600649" y="5709084"/>
            <a:chExt cx="2782111" cy="105707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9F173C5-4A79-B5E3-DE24-98CADB3B706E}"/>
                </a:ext>
              </a:extLst>
            </p:cNvPr>
            <p:cNvSpPr txBox="1"/>
            <p:nvPr userDrawn="1"/>
          </p:nvSpPr>
          <p:spPr>
            <a:xfrm>
              <a:off x="9600649" y="6458384"/>
              <a:ext cx="27821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1">
                      <a:lumMod val="75000"/>
                    </a:schemeClr>
                  </a:solidFill>
                </a:rPr>
                <a:t>www.merrill-solutions.com</a:t>
              </a:r>
            </a:p>
          </p:txBody>
        </p:sp>
        <p:pic>
          <p:nvPicPr>
            <p:cNvPr id="11" name="Picture 10" descr="A blue and white logo&#10;&#10;Description automatically generated">
              <a:extLst>
                <a:ext uri="{FF2B5EF4-FFF2-40B4-BE49-F238E27FC236}">
                  <a16:creationId xmlns:a16="http://schemas.microsoft.com/office/drawing/2014/main" id="{1D278CC7-06C4-F68C-B4A9-63E07FA46B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9400" y="5709084"/>
              <a:ext cx="1143000" cy="749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381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highway-signs/w/webinar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openknowledge.worldbank.org/entities/publication/81fc58a7-fccb-5b03-9980-bd4eb8027101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93942-4D08-F8AF-E070-FBA2B0461C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778381"/>
          </a:xfrm>
        </p:spPr>
        <p:txBody>
          <a:bodyPr>
            <a:normAutofit/>
          </a:bodyPr>
          <a:lstStyle/>
          <a:p>
            <a:r>
              <a:rPr lang="en-GB" sz="6600" dirty="0"/>
              <a:t>Capturing the value:</a:t>
            </a:r>
            <a:br>
              <a:rPr lang="en-GB" dirty="0"/>
            </a:br>
            <a:r>
              <a:rPr lang="en-GB" sz="5300" dirty="0"/>
              <a:t>the SADC Umbrella Monitoring and Evaluation Framework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C53371-7479-9DBD-E740-DC7F792CB6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2544"/>
            <a:ext cx="9144000" cy="905256"/>
          </a:xfrm>
        </p:spPr>
        <p:txBody>
          <a:bodyPr>
            <a:normAutofit/>
          </a:bodyPr>
          <a:lstStyle/>
          <a:p>
            <a:r>
              <a:rPr lang="en-GB" sz="3200" dirty="0"/>
              <a:t>Alastair Merrill</a:t>
            </a:r>
          </a:p>
          <a:p>
            <a:endParaRPr lang="en-GB" sz="32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F3F87AE-E505-83FD-437E-BC2B6907CC76}"/>
              </a:ext>
            </a:extLst>
          </p:cNvPr>
          <p:cNvGrpSpPr/>
          <p:nvPr/>
        </p:nvGrpSpPr>
        <p:grpSpPr>
          <a:xfrm>
            <a:off x="9601200" y="5709600"/>
            <a:ext cx="2782111" cy="1057077"/>
            <a:chOff x="9600649" y="5709084"/>
            <a:chExt cx="2782111" cy="105707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1B9A869-258C-5E08-A8E7-391BB97AA833}"/>
                </a:ext>
              </a:extLst>
            </p:cNvPr>
            <p:cNvSpPr txBox="1"/>
            <p:nvPr userDrawn="1"/>
          </p:nvSpPr>
          <p:spPr>
            <a:xfrm>
              <a:off x="9600649" y="6458384"/>
              <a:ext cx="27821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1">
                      <a:lumMod val="75000"/>
                    </a:schemeClr>
                  </a:solidFill>
                </a:rPr>
                <a:t>www.merrill-solutions.com</a:t>
              </a:r>
            </a:p>
          </p:txBody>
        </p:sp>
        <p:pic>
          <p:nvPicPr>
            <p:cNvPr id="11" name="Picture 10" descr="A blue and white logo&#10;&#10;Description automatically generated">
              <a:extLst>
                <a:ext uri="{FF2B5EF4-FFF2-40B4-BE49-F238E27FC236}">
                  <a16:creationId xmlns:a16="http://schemas.microsoft.com/office/drawing/2014/main" id="{5E15A675-517C-DA72-8C05-FB749DDF36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9400" y="5709084"/>
              <a:ext cx="1143000" cy="749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8093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F50AD-502D-2DDF-06C2-DA1CB8803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SADC Umbrella M&amp;E Framework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CAFEC21-B889-EAC3-2664-49D1D4710E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20453"/>
              </p:ext>
            </p:extLst>
          </p:nvPr>
        </p:nvGraphicFramePr>
        <p:xfrm>
          <a:off x="603249" y="2134843"/>
          <a:ext cx="10985502" cy="333350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32892">
                  <a:extLst>
                    <a:ext uri="{9D8B030D-6E8A-4147-A177-3AD203B41FA5}">
                      <a16:colId xmlns:a16="http://schemas.microsoft.com/office/drawing/2014/main" val="494295763"/>
                    </a:ext>
                  </a:extLst>
                </a:gridCol>
                <a:gridCol w="1432892">
                  <a:extLst>
                    <a:ext uri="{9D8B030D-6E8A-4147-A177-3AD203B41FA5}">
                      <a16:colId xmlns:a16="http://schemas.microsoft.com/office/drawing/2014/main" val="3971657234"/>
                    </a:ext>
                  </a:extLst>
                </a:gridCol>
                <a:gridCol w="1194076">
                  <a:extLst>
                    <a:ext uri="{9D8B030D-6E8A-4147-A177-3AD203B41FA5}">
                      <a16:colId xmlns:a16="http://schemas.microsoft.com/office/drawing/2014/main" val="3649523520"/>
                    </a:ext>
                  </a:extLst>
                </a:gridCol>
                <a:gridCol w="1477340">
                  <a:extLst>
                    <a:ext uri="{9D8B030D-6E8A-4147-A177-3AD203B41FA5}">
                      <a16:colId xmlns:a16="http://schemas.microsoft.com/office/drawing/2014/main" val="4184439773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153471132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841757968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961032363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3429534421"/>
                    </a:ext>
                  </a:extLst>
                </a:gridCol>
                <a:gridCol w="698502">
                  <a:extLst>
                    <a:ext uri="{9D8B030D-6E8A-4147-A177-3AD203B41FA5}">
                      <a16:colId xmlns:a16="http://schemas.microsoft.com/office/drawing/2014/main" val="3099183144"/>
                    </a:ext>
                  </a:extLst>
                </a:gridCol>
              </a:tblGrid>
              <a:tr h="448509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Main indicators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Sub indicators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561515"/>
                  </a:ext>
                </a:extLst>
              </a:tr>
              <a:tr h="642448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Pre-tendering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Tendering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Contract management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All stages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Pre-tendering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Tendering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Contract management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All stages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1710375"/>
                  </a:ext>
                </a:extLst>
              </a:tr>
              <a:tr h="44850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Performance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905757"/>
                  </a:ext>
                </a:extLst>
              </a:tr>
              <a:tr h="44850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Compliance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536505"/>
                  </a:ext>
                </a:extLst>
              </a:tr>
              <a:tr h="44850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Integrity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988182"/>
                  </a:ext>
                </a:extLst>
              </a:tr>
              <a:tr h="44850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Outcomes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95140"/>
                  </a:ext>
                </a:extLst>
              </a:tr>
              <a:tr h="44850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Total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106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28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185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19219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06E76D0-8068-BB36-F69D-A60522945873}"/>
              </a:ext>
            </a:extLst>
          </p:cNvPr>
          <p:cNvSpPr txBox="1"/>
          <p:nvPr/>
        </p:nvSpPr>
        <p:spPr>
          <a:xfrm>
            <a:off x="603249" y="1563898"/>
            <a:ext cx="10589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accent2"/>
                </a:solidFill>
              </a:rPr>
              <a:t>After April workshop refinements, have 208 main indicators and 295 sub-indicators </a:t>
            </a:r>
          </a:p>
        </p:txBody>
      </p:sp>
    </p:spTree>
    <p:extLst>
      <p:ext uri="{BB962C8B-B14F-4D97-AF65-F5344CB8AC3E}">
        <p14:creationId xmlns:p14="http://schemas.microsoft.com/office/powerpoint/2010/main" val="3765171688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F50AD-502D-2DDF-06C2-DA1CB8803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SADC Umbrella M&amp;E Framework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6332D-28EC-6AED-2D7E-89D3758AC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5443"/>
            <a:ext cx="4813300" cy="4351338"/>
          </a:xfrm>
        </p:spPr>
        <p:txBody>
          <a:bodyPr/>
          <a:lstStyle/>
          <a:p>
            <a:r>
              <a:rPr lang="en-GB" dirty="0"/>
              <a:t>Not enough time now to share the detail of the umbrella framework – but look out for webinar later</a:t>
            </a:r>
          </a:p>
          <a:p>
            <a:r>
              <a:rPr lang="en-GB" dirty="0"/>
              <a:t>Important now to share learning from local (national) customization </a:t>
            </a:r>
          </a:p>
        </p:txBody>
      </p:sp>
      <p:pic>
        <p:nvPicPr>
          <p:cNvPr id="5" name="Picture 4" descr="A close-up of a sign&#10;&#10;Description automatically generated">
            <a:extLst>
              <a:ext uri="{FF2B5EF4-FFF2-40B4-BE49-F238E27FC236}">
                <a16:creationId xmlns:a16="http://schemas.microsoft.com/office/drawing/2014/main" id="{695CA2DF-5AAE-E3DE-2D68-ED7B2C1FA0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835562" y="1426646"/>
            <a:ext cx="6065483" cy="4038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902AE0-DD39-0CFE-7C71-A96FC8C38765}"/>
              </a:ext>
            </a:extLst>
          </p:cNvPr>
          <p:cNvSpPr txBox="1"/>
          <p:nvPr/>
        </p:nvSpPr>
        <p:spPr>
          <a:xfrm>
            <a:off x="5835562" y="6601768"/>
            <a:ext cx="45403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3" tooltip="https://www.picpedia.org/highway-signs/w/webinar.html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4" tooltip="https://creativecommons.org/licenses/by-sa/3.0/"/>
              </a:rPr>
              <a:t>CC BY-SA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2649279741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7">
            <a:extLst>
              <a:ext uri="{FF2B5EF4-FFF2-40B4-BE49-F238E27FC236}">
                <a16:creationId xmlns:a16="http://schemas.microsoft.com/office/drawing/2014/main" id="{55A71DE7-591F-CFE5-28E0-9FD584F737B5}"/>
              </a:ext>
            </a:extLst>
          </p:cNvPr>
          <p:cNvSpPr/>
          <p:nvPr/>
        </p:nvSpPr>
        <p:spPr>
          <a:xfrm>
            <a:off x="393700" y="1756569"/>
            <a:ext cx="5524500" cy="4219575"/>
          </a:xfrm>
          <a:prstGeom prst="down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  <a:alpha val="56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A721FAEB-D547-AD18-5EAB-378F0D896500}"/>
              </a:ext>
            </a:extLst>
          </p:cNvPr>
          <p:cNvSpPr/>
          <p:nvPr/>
        </p:nvSpPr>
        <p:spPr>
          <a:xfrm rot="10800000">
            <a:off x="6019800" y="1891506"/>
            <a:ext cx="5524500" cy="4219575"/>
          </a:xfrm>
          <a:prstGeom prst="down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  <a:alpha val="56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0BD9-A0C1-EB14-DA49-3078EFCAC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customization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64CD1-274E-F427-C8FD-6C242DEADF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Top-down drivers</a:t>
            </a:r>
          </a:p>
          <a:p>
            <a:pPr lvl="1"/>
            <a:r>
              <a:rPr lang="en-GB" sz="2800" dirty="0"/>
              <a:t>Stakeholder needs/wants</a:t>
            </a:r>
          </a:p>
          <a:p>
            <a:pPr lvl="1"/>
            <a:r>
              <a:rPr lang="en-GB" sz="2800" dirty="0"/>
              <a:t>Strategic perspectives (PESTLE)</a:t>
            </a:r>
          </a:p>
          <a:p>
            <a:pPr lvl="1"/>
            <a:r>
              <a:rPr lang="en-GB" sz="2800" dirty="0"/>
              <a:t>Current capability and ambitions for next five years (maturity matrix assessments)</a:t>
            </a:r>
          </a:p>
          <a:p>
            <a:pPr lvl="1"/>
            <a:r>
              <a:rPr lang="en-GB" sz="2800" dirty="0"/>
              <a:t>Procurement authority insights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B3CF0CB-C7AE-6B5B-0BB1-AF14FC39CCAC}"/>
              </a:ext>
            </a:extLst>
          </p:cNvPr>
          <p:cNvSpPr txBox="1">
            <a:spLocks/>
          </p:cNvSpPr>
          <p:nvPr/>
        </p:nvSpPr>
        <p:spPr>
          <a:xfrm>
            <a:off x="6019800" y="18256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Bottom-up drivers</a:t>
            </a:r>
          </a:p>
          <a:p>
            <a:pPr lvl="1"/>
            <a:r>
              <a:rPr lang="en-GB" sz="2800" dirty="0"/>
              <a:t>Data availability</a:t>
            </a:r>
          </a:p>
          <a:p>
            <a:pPr lvl="1"/>
            <a:r>
              <a:rPr lang="en-GB" sz="2800" dirty="0"/>
              <a:t>Team capacity and capability</a:t>
            </a:r>
          </a:p>
          <a:p>
            <a:pPr marL="457200" lvl="1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9876400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20BD9-A0C1-EB14-DA49-3078EFCAC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customization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9D55339-2148-1ECA-1AF7-F3F4E0399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Top-down and bottom-up work done in 3 days in April 2024 workshop</a:t>
            </a:r>
          </a:p>
          <a:p>
            <a:r>
              <a:rPr lang="en-GB" dirty="0"/>
              <a:t>Follow up consultancy challenges were deadline, identifying local consultants and data collection (all 4 countries working towards e-GP systems)</a:t>
            </a:r>
          </a:p>
          <a:p>
            <a:r>
              <a:rPr lang="en-GB" dirty="0">
                <a:solidFill>
                  <a:schemeClr val="accent2"/>
                </a:solidFill>
              </a:rPr>
              <a:t>Key learning points:</a:t>
            </a:r>
          </a:p>
          <a:p>
            <a:pPr lvl="1"/>
            <a:r>
              <a:rPr lang="en-GB" dirty="0"/>
              <a:t>Don’t try to implement too many indicators in first stage – can expand later</a:t>
            </a:r>
          </a:p>
          <a:p>
            <a:pPr lvl="1"/>
            <a:r>
              <a:rPr lang="en-GB" dirty="0"/>
              <a:t>Local work needs plenty of time – ideally good consultation with local stakeholders AND time to work on implementation (data collection, guidance and training)</a:t>
            </a:r>
          </a:p>
          <a:p>
            <a:pPr lvl="1"/>
            <a:r>
              <a:rPr lang="en-GB" dirty="0"/>
              <a:t>Engage local consultants early. Consider splitting customization and implementation work</a:t>
            </a:r>
          </a:p>
          <a:p>
            <a:pPr lvl="1"/>
            <a:r>
              <a:rPr lang="en-GB" dirty="0"/>
              <a:t>Remember to look ahead to e-GP system design</a:t>
            </a:r>
          </a:p>
        </p:txBody>
      </p:sp>
    </p:spTree>
    <p:extLst>
      <p:ext uri="{BB962C8B-B14F-4D97-AF65-F5344CB8AC3E}">
        <p14:creationId xmlns:p14="http://schemas.microsoft.com/office/powerpoint/2010/main" val="598976681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F252C-121F-6AC7-BF36-435F04C49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452E0-6B7C-8019-E8BA-75471B4E9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Long-term best source of a lot of procurement data is a (well-designed) e-procurement system</a:t>
            </a:r>
          </a:p>
          <a:p>
            <a:r>
              <a:rPr lang="en-GB" dirty="0"/>
              <a:t>Procuring bodies and economic operators use the e-procurement system and the data is gathered as they work – no separate task to enter data</a:t>
            </a:r>
          </a:p>
          <a:p>
            <a:r>
              <a:rPr lang="en-GB" dirty="0"/>
              <a:t>But e-PS will not provide all the data needed</a:t>
            </a:r>
          </a:p>
          <a:p>
            <a:r>
              <a:rPr lang="en-GB" dirty="0"/>
              <a:t>And many countries are some way off having a fully functioning e-PS tool.</a:t>
            </a:r>
          </a:p>
        </p:txBody>
      </p:sp>
    </p:spTree>
    <p:extLst>
      <p:ext uri="{BB962C8B-B14F-4D97-AF65-F5344CB8AC3E}">
        <p14:creationId xmlns:p14="http://schemas.microsoft.com/office/powerpoint/2010/main" val="2301274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8B109-561A-F535-CB57-E7985D437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Sources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750B995-E68E-13D2-0C62-B43D26651900}"/>
              </a:ext>
            </a:extLst>
          </p:cNvPr>
          <p:cNvSpPr/>
          <p:nvPr/>
        </p:nvSpPr>
        <p:spPr>
          <a:xfrm>
            <a:off x="4038600" y="853440"/>
            <a:ext cx="7315200" cy="254529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Procurement procedures – costs, dates, categories, reviews, cancellations… </a:t>
            </a:r>
          </a:p>
          <a:p>
            <a:r>
              <a:rPr lang="en-US" sz="2400" dirty="0"/>
              <a:t>Contracts – values, dates, suppliers, supplier characteristics…</a:t>
            </a:r>
          </a:p>
          <a:p>
            <a:r>
              <a:rPr lang="en-GB" sz="2400" dirty="0"/>
              <a:t>Procurement and contract data for central procurements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1FCFA16-76B4-64E6-E3ED-EC76D32429D4}"/>
              </a:ext>
            </a:extLst>
          </p:cNvPr>
          <p:cNvSpPr/>
          <p:nvPr/>
        </p:nvSpPr>
        <p:spPr>
          <a:xfrm>
            <a:off x="4038600" y="4179941"/>
            <a:ext cx="7315200" cy="72978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Compliance with law and best practice</a:t>
            </a:r>
            <a:endParaRPr lang="en-GB" sz="2400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3F0A828-5857-0D37-B637-409E10108C69}"/>
              </a:ext>
            </a:extLst>
          </p:cNvPr>
          <p:cNvSpPr/>
          <p:nvPr/>
        </p:nvSpPr>
        <p:spPr>
          <a:xfrm>
            <a:off x="4038600" y="3429000"/>
            <a:ext cx="7315200" cy="66174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/>
              <a:t>Review and appeal decisions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E1E8C3E-BE1F-1B26-DEB3-6C13D6A39450}"/>
              </a:ext>
            </a:extLst>
          </p:cNvPr>
          <p:cNvSpPr/>
          <p:nvPr/>
        </p:nvSpPr>
        <p:spPr>
          <a:xfrm>
            <a:off x="4038600" y="5758988"/>
            <a:ext cx="7315200" cy="72978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External perceptions of the public procurement system</a:t>
            </a:r>
            <a:endParaRPr lang="en-GB" sz="24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1470E33-E411-1880-EE42-0CD7A1B7205A}"/>
              </a:ext>
            </a:extLst>
          </p:cNvPr>
          <p:cNvSpPr/>
          <p:nvPr/>
        </p:nvSpPr>
        <p:spPr>
          <a:xfrm>
            <a:off x="4038600" y="4969464"/>
            <a:ext cx="7315200" cy="72978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Sanctions applied for malpractice e.g. bid-rigging</a:t>
            </a:r>
            <a:endParaRPr lang="en-GB" sz="2400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2975980-B369-08E6-21A3-3F0EEE8D754E}"/>
              </a:ext>
            </a:extLst>
          </p:cNvPr>
          <p:cNvSpPr/>
          <p:nvPr/>
        </p:nvSpPr>
        <p:spPr>
          <a:xfrm>
            <a:off x="630191" y="1555386"/>
            <a:ext cx="3299253" cy="184334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Excel quarterly returns,</a:t>
            </a:r>
          </a:p>
          <a:p>
            <a:pPr algn="ctr"/>
            <a:r>
              <a:rPr lang="en-GB" sz="2400" dirty="0"/>
              <a:t>e-Procurement system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84A9E0D-63FA-CFBB-93F8-1D30193AEB98}"/>
              </a:ext>
            </a:extLst>
          </p:cNvPr>
          <p:cNvSpPr/>
          <p:nvPr/>
        </p:nvSpPr>
        <p:spPr>
          <a:xfrm>
            <a:off x="630191" y="3463376"/>
            <a:ext cx="3299253" cy="66174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Reviews/appeals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DF85B1B-5D7B-0D18-BEA6-8F2959841BA5}"/>
              </a:ext>
            </a:extLst>
          </p:cNvPr>
          <p:cNvSpPr/>
          <p:nvPr/>
        </p:nvSpPr>
        <p:spPr>
          <a:xfrm>
            <a:off x="630190" y="4189763"/>
            <a:ext cx="3299253" cy="72978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Inspection/audit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5466837-5E75-6F4C-15BC-2D16C6C36223}"/>
              </a:ext>
            </a:extLst>
          </p:cNvPr>
          <p:cNvSpPr/>
          <p:nvPr/>
        </p:nvSpPr>
        <p:spPr>
          <a:xfrm>
            <a:off x="630189" y="4984197"/>
            <a:ext cx="3299253" cy="72978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Sanctions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DB1DF92-A9ED-81DD-973A-4BAAEC8112F6}"/>
              </a:ext>
            </a:extLst>
          </p:cNvPr>
          <p:cNvSpPr/>
          <p:nvPr/>
        </p:nvSpPr>
        <p:spPr>
          <a:xfrm>
            <a:off x="630189" y="5725045"/>
            <a:ext cx="3299253" cy="72978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Surveys</a:t>
            </a:r>
          </a:p>
        </p:txBody>
      </p:sp>
    </p:spTree>
    <p:extLst>
      <p:ext uri="{BB962C8B-B14F-4D97-AF65-F5344CB8AC3E}">
        <p14:creationId xmlns:p14="http://schemas.microsoft.com/office/powerpoint/2010/main" val="1462312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8D150-1C57-CC67-70B5-7FD6FCDE7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Interim revised data collection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0F66B-485E-225E-F64C-50A88E957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r>
              <a:rPr lang="en-GB" dirty="0">
                <a:effectLst/>
                <a:ea typeface="Times New Roman" panose="02020603050405020304" pitchFamily="18" charset="0"/>
              </a:rPr>
              <a:t>Evolution of previous Excel data returns</a:t>
            </a:r>
          </a:p>
          <a:p>
            <a:r>
              <a:rPr lang="en-GB" dirty="0">
                <a:effectLst/>
                <a:ea typeface="Times New Roman" panose="02020603050405020304" pitchFamily="18" charset="0"/>
              </a:rPr>
              <a:t>Separates procurement and contract data – so can easily record multiple contracts from a single procurement</a:t>
            </a:r>
          </a:p>
          <a:p>
            <a:r>
              <a:rPr lang="en-GB" dirty="0">
                <a:effectLst/>
                <a:ea typeface="Times New Roman" panose="02020603050405020304" pitchFamily="18" charset="0"/>
              </a:rPr>
              <a:t>Builds in some additional validation checks</a:t>
            </a:r>
          </a:p>
          <a:p>
            <a:r>
              <a:rPr lang="en-GB" dirty="0">
                <a:ea typeface="Times New Roman" panose="02020603050405020304" pitchFamily="18" charset="0"/>
              </a:rPr>
              <a:t>Although quarterly returns, should allow data to build up in the file all year</a:t>
            </a:r>
          </a:p>
          <a:p>
            <a:r>
              <a:rPr lang="en-GB" dirty="0">
                <a:effectLst/>
                <a:ea typeface="Times New Roman" panose="02020603050405020304" pitchFamily="18" charset="0"/>
              </a:rPr>
              <a:t>Adds a ‘dashboard’ for procuring bodies to see their own performance during the year</a:t>
            </a:r>
          </a:p>
          <a:p>
            <a:r>
              <a:rPr lang="en-GB" dirty="0">
                <a:ea typeface="Times New Roman" panose="02020603050405020304" pitchFamily="18" charset="0"/>
              </a:rPr>
              <a:t>Feeds into tool such as Power BI, Tableau – allows for interactive reports</a:t>
            </a:r>
            <a:endParaRPr lang="en-GB" dirty="0">
              <a:effectLst/>
              <a:ea typeface="Times New Roman" panose="02020603050405020304" pitchFamily="18" charset="0"/>
            </a:endParaRPr>
          </a:p>
          <a:p>
            <a:endParaRPr lang="en-GB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81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F7192-09A7-8C0E-C426-FB3C5E840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Looking ahead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1F18F-67DA-A387-B545-A183F19B4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Maintaining momentum – full implementation will take several years</a:t>
            </a:r>
          </a:p>
          <a:p>
            <a:r>
              <a:rPr lang="en-GB" dirty="0"/>
              <a:t>E-Procurement systems – the main step change in data collection</a:t>
            </a:r>
          </a:p>
          <a:p>
            <a:pPr lvl="1"/>
            <a:r>
              <a:rPr lang="en-GB" dirty="0"/>
              <a:t>Good design essential</a:t>
            </a:r>
          </a:p>
          <a:p>
            <a:pPr lvl="1"/>
            <a:r>
              <a:rPr lang="en-GB" dirty="0"/>
              <a:t>Procurement authority input to design critical success factor</a:t>
            </a:r>
          </a:p>
          <a:p>
            <a:r>
              <a:rPr lang="en-GB" dirty="0"/>
              <a:t>Securing data from other sources, </a:t>
            </a:r>
            <a:r>
              <a:rPr lang="en-GB" dirty="0" err="1"/>
              <a:t>eg</a:t>
            </a:r>
            <a:r>
              <a:rPr lang="en-GB" dirty="0"/>
              <a:t> complaints/appeals, audit, surveys</a:t>
            </a:r>
          </a:p>
          <a:p>
            <a:pPr lvl="1"/>
            <a:r>
              <a:rPr lang="en-GB" dirty="0"/>
              <a:t>Local action plans to work with key stakeholders</a:t>
            </a:r>
          </a:p>
          <a:p>
            <a:r>
              <a:rPr lang="en-GB" dirty="0"/>
              <a:t>Additional data collection </a:t>
            </a:r>
          </a:p>
          <a:p>
            <a:pPr lvl="1"/>
            <a:r>
              <a:rPr lang="en-GB" dirty="0"/>
              <a:t>Definitions and mapping to OCDS provide basis for additional data collection</a:t>
            </a:r>
          </a:p>
          <a:p>
            <a:pPr lvl="1"/>
            <a:r>
              <a:rPr lang="en-GB" dirty="0"/>
              <a:t>Additional local indicators can be added</a:t>
            </a:r>
          </a:p>
          <a:p>
            <a:r>
              <a:rPr lang="en-GB" dirty="0"/>
              <a:t>Building capability in all four countries</a:t>
            </a:r>
          </a:p>
          <a:p>
            <a:pPr lvl="1"/>
            <a:r>
              <a:rPr lang="en-GB" dirty="0"/>
              <a:t>Using the framework to inform decisions but also developing skills to explore the data and carry out ad hoc analysis</a:t>
            </a:r>
          </a:p>
        </p:txBody>
      </p:sp>
    </p:spTree>
    <p:extLst>
      <p:ext uri="{BB962C8B-B14F-4D97-AF65-F5344CB8AC3E}">
        <p14:creationId xmlns:p14="http://schemas.microsoft.com/office/powerpoint/2010/main" val="495982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4492F-EC41-F792-E71F-68FD8E2D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2C56D-18FF-1EF8-F687-11140CB76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 of well designed </a:t>
            </a:r>
            <a:r>
              <a:rPr lang="en-GB" dirty="0" err="1"/>
              <a:t>ePS</a:t>
            </a:r>
            <a:r>
              <a:rPr lang="en-GB" dirty="0"/>
              <a:t> will accelerate and facilitate progress</a:t>
            </a:r>
          </a:p>
          <a:p>
            <a:r>
              <a:rPr lang="en-GB" dirty="0"/>
              <a:t>Huge potential both nationally and regionally </a:t>
            </a:r>
          </a:p>
          <a:p>
            <a:r>
              <a:rPr lang="en-GB" dirty="0"/>
              <a:t>Benchmarking of substantial core set of KPIs never previously achieved anywhere in the world – Southern Africa as global leaders</a:t>
            </a:r>
          </a:p>
          <a:p>
            <a:r>
              <a:rPr lang="en-GB" dirty="0"/>
              <a:t>Opportunities to expand beyond the four pilot countries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272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F5D861-0BF8-AF84-1593-4CA2491B0DB8}"/>
              </a:ext>
            </a:extLst>
          </p:cNvPr>
          <p:cNvSpPr txBox="1"/>
          <p:nvPr/>
        </p:nvSpPr>
        <p:spPr>
          <a:xfrm>
            <a:off x="5313405" y="20265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58985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E6B0C-3CF5-4F65-FEF2-DD554ACDF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10A3C-6665-D69C-C13B-13EC67757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0B6476-4CD7-E3F1-791E-065537659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dirty="0"/>
              <a:t>Public procurement monitoring &amp; evaluation</a:t>
            </a:r>
          </a:p>
          <a:p>
            <a:pPr lvl="0"/>
            <a:r>
              <a:rPr lang="en-GB" sz="2800" b="0" dirty="0">
                <a:solidFill>
                  <a:schemeClr val="tx1"/>
                </a:solidFill>
              </a:rPr>
              <a:t>The SADC Umbrella M&amp;E Framework</a:t>
            </a:r>
          </a:p>
          <a:p>
            <a:pPr lvl="0"/>
            <a:r>
              <a:rPr lang="en-GB" sz="2800" dirty="0"/>
              <a:t>Local customization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65484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21000">
              <a:schemeClr val="bg1"/>
            </a:gs>
            <a:gs pos="74000">
              <a:srgbClr val="B9CAE8"/>
            </a:gs>
            <a:gs pos="99000">
              <a:schemeClr val="accent1">
                <a:alpha val="0"/>
                <a:lumMod val="0"/>
                <a:lumOff val="100000"/>
              </a:schemeClr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5FB6-92F6-0D4B-9D07-5049AA5C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Public procurement monitoring &amp; evaluation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8EBA3A-98C6-36F0-5234-9557DD7A4A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WB report makes compelling case for a data-driven approach to help deliver</a:t>
            </a:r>
          </a:p>
          <a:p>
            <a:pPr lvl="1"/>
            <a:r>
              <a:rPr lang="en-GB" dirty="0"/>
              <a:t>fiscal savings</a:t>
            </a:r>
          </a:p>
          <a:p>
            <a:pPr lvl="1"/>
            <a:r>
              <a:rPr lang="en-GB" dirty="0"/>
              <a:t>economic, social and environmental benefits</a:t>
            </a:r>
          </a:p>
          <a:p>
            <a:pPr lvl="1"/>
            <a:r>
              <a:rPr lang="en-GB" dirty="0"/>
              <a:t>reform of PP system</a:t>
            </a:r>
          </a:p>
          <a:p>
            <a:r>
              <a:rPr lang="en-GB" dirty="0"/>
              <a:t>PP data can also be a powerful part of anti-fraud and anti-corruption work</a:t>
            </a:r>
          </a:p>
        </p:txBody>
      </p:sp>
      <p:pic>
        <p:nvPicPr>
          <p:cNvPr id="13" name="Content Placeholder 12" descr="A cover of a book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9B8786C5-00BF-6B28-F89C-CA5E6D6496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922" y="1825625"/>
            <a:ext cx="3354156" cy="4351338"/>
          </a:xfrm>
        </p:spPr>
      </p:pic>
    </p:spTree>
    <p:extLst>
      <p:ext uri="{BB962C8B-B14F-4D97-AF65-F5344CB8AC3E}">
        <p14:creationId xmlns:p14="http://schemas.microsoft.com/office/powerpoint/2010/main" val="173867926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8" descr="Lines of code">
            <a:extLst>
              <a:ext uri="{FF2B5EF4-FFF2-40B4-BE49-F238E27FC236}">
                <a16:creationId xmlns:a16="http://schemas.microsoft.com/office/drawing/2014/main" id="{EF2978CD-A067-25E9-A190-2F997F1FC59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71" y="1855788"/>
            <a:ext cx="7843857" cy="4351337"/>
          </a:xfrm>
          <a:prstGeom prst="rect">
            <a:avLst/>
          </a:prstGeom>
          <a:effectLst>
            <a:softEdge rad="2159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AA5FB6-92F6-0D4B-9D07-5049AA5C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Public procurement monitoring &amp; evaluation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FDD39F96-494D-4D63-8AC3-F2D68050D6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e-GP systems generate a lot of data but: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even without an e-GP system, monitoring and evaluation are important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it is very important to design the e-GP system to collect the data you need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u="sng" dirty="0">
                <a:solidFill>
                  <a:schemeClr val="accent2"/>
                </a:solidFill>
              </a:rPr>
              <a:t>It is never too early to start thinking about monitoring and evaluation!</a:t>
            </a:r>
          </a:p>
        </p:txBody>
      </p:sp>
    </p:spTree>
    <p:extLst>
      <p:ext uri="{BB962C8B-B14F-4D97-AF65-F5344CB8AC3E}">
        <p14:creationId xmlns:p14="http://schemas.microsoft.com/office/powerpoint/2010/main" val="256184661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5FB6-92F6-0D4B-9D07-5049AA5C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SADC Umbrella M&amp;E Framework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84ABCC7-0EC1-0BB6-5209-D381ACD8AA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SADC </a:t>
            </a:r>
            <a:r>
              <a:rPr lang="en-GB" dirty="0"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commissioned consultancy </a:t>
            </a:r>
          </a:p>
          <a:p>
            <a:pPr marL="0" indent="0" algn="ctr">
              <a:buNone/>
            </a:pPr>
            <a:r>
              <a:rPr lang="en-GB" i="1" dirty="0">
                <a:ea typeface="Arial" panose="020B0604020202020204" pitchFamily="34" charset="0"/>
                <a:cs typeface="Times New Roman" panose="02020603050405020304" pitchFamily="18" charset="0"/>
              </a:rPr>
              <a:t>‘</a:t>
            </a:r>
            <a:r>
              <a:rPr lang="en-GB" sz="2400" i="1" dirty="0"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to design and deliver a standard framework for monitoring and evaluating the impact of public procurement decisions on broader governmental policy objectives</a:t>
            </a:r>
            <a:r>
              <a:rPr lang="en-GB" i="1" dirty="0"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’</a:t>
            </a:r>
          </a:p>
          <a:p>
            <a:r>
              <a:rPr lang="en-GB" dirty="0">
                <a:cs typeface="Times New Roman" panose="02020603050405020304" pitchFamily="18" charset="0"/>
              </a:rPr>
              <a:t>Four countries initially – Namibia, Botswana, Lesotho, Eswatini</a:t>
            </a:r>
          </a:p>
          <a:p>
            <a:r>
              <a:rPr lang="en-GB" dirty="0">
                <a:cs typeface="Times New Roman" panose="02020603050405020304" pitchFamily="18" charset="0"/>
              </a:rPr>
              <a:t>Planned local consultancy to customize for each country</a:t>
            </a:r>
          </a:p>
        </p:txBody>
      </p:sp>
      <p:pic>
        <p:nvPicPr>
          <p:cNvPr id="7" name="Content Placeholder 6" descr="A map of africa with a yellow area&#10;&#10;Description automatically generated">
            <a:extLst>
              <a:ext uri="{FF2B5EF4-FFF2-40B4-BE49-F238E27FC236}">
                <a16:creationId xmlns:a16="http://schemas.microsoft.com/office/drawing/2014/main" id="{6136F424-735D-6A53-78F3-9EA898C4DF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351" b="89984" l="9964" r="89996">
                        <a14:foregroundMark x1="26946" y1="10299" x2="37515" y2="7351"/>
                        <a14:foregroundMark x1="37515" y1="7351" x2="34812" y2="82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331" y="1825625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509858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5FB6-92F6-0D4B-9D07-5049AA5C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SADC Umbrella M&amp;E Framework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E2CF63A2-E601-F94D-5133-9A9262198C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44240"/>
              </p:ext>
            </p:extLst>
          </p:nvPr>
        </p:nvGraphicFramePr>
        <p:xfrm>
          <a:off x="838200" y="1855788"/>
          <a:ext cx="1051560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803330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F50AD-502D-2DDF-06C2-DA1CB8803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SADC Umbrella M&amp;E Framework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17A292-B298-DCAA-0C40-9018FE4C791B}"/>
              </a:ext>
            </a:extLst>
          </p:cNvPr>
          <p:cNvSpPr txBox="1"/>
          <p:nvPr/>
        </p:nvSpPr>
        <p:spPr>
          <a:xfrm>
            <a:off x="723900" y="1690688"/>
            <a:ext cx="507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accent2"/>
                </a:solidFill>
              </a:rPr>
              <a:t>Examples of System Feature indicators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88055D0-EBF2-353A-5F12-BC04BB911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863043"/>
              </p:ext>
            </p:extLst>
          </p:nvPr>
        </p:nvGraphicFramePr>
        <p:xfrm>
          <a:off x="838201" y="2286000"/>
          <a:ext cx="9715501" cy="36957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5793">
                  <a:extLst>
                    <a:ext uri="{9D8B030D-6E8A-4147-A177-3AD203B41FA5}">
                      <a16:colId xmlns:a16="http://schemas.microsoft.com/office/drawing/2014/main" val="1672200501"/>
                    </a:ext>
                  </a:extLst>
                </a:gridCol>
                <a:gridCol w="1575793">
                  <a:extLst>
                    <a:ext uri="{9D8B030D-6E8A-4147-A177-3AD203B41FA5}">
                      <a16:colId xmlns:a16="http://schemas.microsoft.com/office/drawing/2014/main" val="1507235140"/>
                    </a:ext>
                  </a:extLst>
                </a:gridCol>
                <a:gridCol w="1575793">
                  <a:extLst>
                    <a:ext uri="{9D8B030D-6E8A-4147-A177-3AD203B41FA5}">
                      <a16:colId xmlns:a16="http://schemas.microsoft.com/office/drawing/2014/main" val="2559270480"/>
                    </a:ext>
                  </a:extLst>
                </a:gridCol>
                <a:gridCol w="4988122">
                  <a:extLst>
                    <a:ext uri="{9D8B030D-6E8A-4147-A177-3AD203B41FA5}">
                      <a16:colId xmlns:a16="http://schemas.microsoft.com/office/drawing/2014/main" val="2842724071"/>
                    </a:ext>
                  </a:extLst>
                </a:gridCol>
              </a:tblGrid>
              <a:tr h="8212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SASF-1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System Features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Pre-tendering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Existence of requirement to publish information after the tender stage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325073"/>
                  </a:ext>
                </a:extLst>
              </a:tr>
              <a:tr h="4106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SASF-2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System Features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Pre-tendering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Existence of procurement data in open data format 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6857980"/>
                  </a:ext>
                </a:extLst>
              </a:tr>
              <a:tr h="8212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SASF-3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System Features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Pre-tendering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Existence of requirement to prepare/publish annual procurement plans 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6216354"/>
                  </a:ext>
                </a:extLst>
              </a:tr>
              <a:tr h="8212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SASF-4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System Features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Pre-tendering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Existence of Risk Management approach applied to procurement procedures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020938"/>
                  </a:ext>
                </a:extLst>
              </a:tr>
              <a:tr h="8212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SASF-5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System Features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Pre-tendering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Existence of a mandatory formal market consultation approach applied to procurement procedures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387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04820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F50AD-502D-2DDF-06C2-DA1CB8803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SADC Umbrella M&amp;E Framework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31C0969-6480-8DAF-41E3-0E0C95F7FE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559446"/>
              </p:ext>
            </p:extLst>
          </p:nvPr>
        </p:nvGraphicFramePr>
        <p:xfrm>
          <a:off x="838200" y="2425700"/>
          <a:ext cx="9982199" cy="3429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7051">
                  <a:extLst>
                    <a:ext uri="{9D8B030D-6E8A-4147-A177-3AD203B41FA5}">
                      <a16:colId xmlns:a16="http://schemas.microsoft.com/office/drawing/2014/main" val="1038626057"/>
                    </a:ext>
                  </a:extLst>
                </a:gridCol>
                <a:gridCol w="1277827">
                  <a:extLst>
                    <a:ext uri="{9D8B030D-6E8A-4147-A177-3AD203B41FA5}">
                      <a16:colId xmlns:a16="http://schemas.microsoft.com/office/drawing/2014/main" val="519458764"/>
                    </a:ext>
                  </a:extLst>
                </a:gridCol>
                <a:gridCol w="1531416">
                  <a:extLst>
                    <a:ext uri="{9D8B030D-6E8A-4147-A177-3AD203B41FA5}">
                      <a16:colId xmlns:a16="http://schemas.microsoft.com/office/drawing/2014/main" val="3729336231"/>
                    </a:ext>
                  </a:extLst>
                </a:gridCol>
                <a:gridCol w="4416407">
                  <a:extLst>
                    <a:ext uri="{9D8B030D-6E8A-4147-A177-3AD203B41FA5}">
                      <a16:colId xmlns:a16="http://schemas.microsoft.com/office/drawing/2014/main" val="520050311"/>
                    </a:ext>
                  </a:extLst>
                </a:gridCol>
                <a:gridCol w="1689498">
                  <a:extLst>
                    <a:ext uri="{9D8B030D-6E8A-4147-A177-3AD203B41FA5}">
                      <a16:colId xmlns:a16="http://schemas.microsoft.com/office/drawing/2014/main" val="1275155356"/>
                    </a:ext>
                  </a:extLst>
                </a:gridCol>
              </a:tblGrid>
              <a:tr h="8572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SAPP-2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Performance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Pre-tendering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Percentage of procurement procedures with linked procurement plans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464248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SAPP-2-PE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Performance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Pre-tendering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Percentage of procurement procedures with linked procurement plans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By procuring entity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463429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SAPP-2-C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Performance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Pre-tendering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Percentage of procurement procedures with linked procurement plans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By category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152586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SAPP-2-IT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Performance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>
                          <a:effectLst/>
                        </a:rPr>
                        <a:t>Pre-tendering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Percentage of procurement procedures with linked procurement plans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By item type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160721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417A292-B298-DCAA-0C40-9018FE4C791B}"/>
              </a:ext>
            </a:extLst>
          </p:cNvPr>
          <p:cNvSpPr txBox="1"/>
          <p:nvPr/>
        </p:nvSpPr>
        <p:spPr>
          <a:xfrm>
            <a:off x="723900" y="1690688"/>
            <a:ext cx="6104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Example of a main indicator with sub-indicators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9CD74D-BCCC-A787-A448-07AC31097A96}"/>
              </a:ext>
            </a:extLst>
          </p:cNvPr>
          <p:cNvSpPr txBox="1"/>
          <p:nvPr/>
        </p:nvSpPr>
        <p:spPr>
          <a:xfrm>
            <a:off x="838200" y="6128047"/>
            <a:ext cx="17909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2"/>
                </a:solidFill>
              </a:rPr>
              <a:t>See next slide…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B6E1510-D49C-B3BE-D171-5F72D53F9412}"/>
              </a:ext>
            </a:extLst>
          </p:cNvPr>
          <p:cNvCxnSpPr/>
          <p:nvPr/>
        </p:nvCxnSpPr>
        <p:spPr>
          <a:xfrm flipV="1">
            <a:off x="1333500" y="5854700"/>
            <a:ext cx="0" cy="273347"/>
          </a:xfrm>
          <a:prstGeom prst="straightConnector1">
            <a:avLst/>
          </a:prstGeom>
          <a:ln w="6032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64587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F50AD-502D-2DDF-06C2-DA1CB8803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SADC Umbrella M&amp;E Framework</a:t>
            </a:r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78CC9F5-F7F8-88C6-DB2F-1813046012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7449" y="1690688"/>
            <a:ext cx="3079751" cy="23938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317B5F0-65F4-F839-3F0F-297BEB925695}"/>
              </a:ext>
            </a:extLst>
          </p:cNvPr>
          <p:cNvSpPr txBox="1"/>
          <p:nvPr/>
        </p:nvSpPr>
        <p:spPr>
          <a:xfrm>
            <a:off x="2273300" y="4648200"/>
            <a:ext cx="256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Categories: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Compliance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Integrity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Outcomes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9CD08C-0C3B-9E59-6C29-886AEBE83C73}"/>
              </a:ext>
            </a:extLst>
          </p:cNvPr>
          <p:cNvSpPr txBox="1"/>
          <p:nvPr/>
        </p:nvSpPr>
        <p:spPr>
          <a:xfrm>
            <a:off x="5499100" y="4648200"/>
            <a:ext cx="391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Procurement Stages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Pre-tendering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Tendering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Contract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All stages</a:t>
            </a:r>
          </a:p>
        </p:txBody>
      </p:sp>
    </p:spTree>
    <p:extLst>
      <p:ext uri="{BB962C8B-B14F-4D97-AF65-F5344CB8AC3E}">
        <p14:creationId xmlns:p14="http://schemas.microsoft.com/office/powerpoint/2010/main" val="405207248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L Powerpoint template v0.2" id="{8FBE0D93-18AB-1F4D-B045-60124F882350}" vid="{8D0052E1-523C-DF48-AE3D-9D38F6EDF5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3865</TotalTime>
  <Words>1085</Words>
  <Application>Microsoft Office PowerPoint</Application>
  <PresentationFormat>Widescreen</PresentationFormat>
  <Paragraphs>208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Office Theme</vt:lpstr>
      <vt:lpstr>Capturing the value: the SADC Umbrella Monitoring and Evaluation Framework</vt:lpstr>
      <vt:lpstr>Outline</vt:lpstr>
      <vt:lpstr>Public procurement monitoring &amp; evaluation</vt:lpstr>
      <vt:lpstr>Public procurement monitoring &amp; evaluation</vt:lpstr>
      <vt:lpstr>SADC Umbrella M&amp;E Framework</vt:lpstr>
      <vt:lpstr>SADC Umbrella M&amp;E Framework</vt:lpstr>
      <vt:lpstr>SADC Umbrella M&amp;E Framework</vt:lpstr>
      <vt:lpstr>SADC Umbrella M&amp;E Framework</vt:lpstr>
      <vt:lpstr>SADC Umbrella M&amp;E Framework</vt:lpstr>
      <vt:lpstr>SADC Umbrella M&amp;E Framework</vt:lpstr>
      <vt:lpstr>SADC Umbrella M&amp;E Framework</vt:lpstr>
      <vt:lpstr>Local customization</vt:lpstr>
      <vt:lpstr>Local customization</vt:lpstr>
      <vt:lpstr>Data Sources</vt:lpstr>
      <vt:lpstr>Data Sources</vt:lpstr>
      <vt:lpstr>Interim revised data collection tool</vt:lpstr>
      <vt:lpstr>Looking ahead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Alastair Merrill</dc:creator>
  <cp:lastModifiedBy>Alastair Merrill</cp:lastModifiedBy>
  <cp:revision>17</cp:revision>
  <dcterms:created xsi:type="dcterms:W3CDTF">2023-08-08T14:41:30Z</dcterms:created>
  <dcterms:modified xsi:type="dcterms:W3CDTF">2024-10-31T15:45:23Z</dcterms:modified>
</cp:coreProperties>
</file>