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0"/>
  </p:notesMasterIdLst>
  <p:handoutMasterIdLst>
    <p:handoutMasterId r:id="rId61"/>
  </p:handoutMasterIdLst>
  <p:sldIdLst>
    <p:sldId id="4717" r:id="rId2"/>
    <p:sldId id="4164" r:id="rId3"/>
    <p:sldId id="4719" r:id="rId4"/>
    <p:sldId id="4718" r:id="rId5"/>
    <p:sldId id="4499" r:id="rId6"/>
    <p:sldId id="4729" r:id="rId7"/>
    <p:sldId id="4721" r:id="rId8"/>
    <p:sldId id="4730" r:id="rId9"/>
    <p:sldId id="4723" r:id="rId10"/>
    <p:sldId id="4724" r:id="rId11"/>
    <p:sldId id="4731" r:id="rId12"/>
    <p:sldId id="4726" r:id="rId13"/>
    <p:sldId id="4732" r:id="rId14"/>
    <p:sldId id="4728" r:id="rId15"/>
    <p:sldId id="259" r:id="rId16"/>
    <p:sldId id="257" r:id="rId17"/>
    <p:sldId id="290" r:id="rId18"/>
    <p:sldId id="296" r:id="rId19"/>
    <p:sldId id="291" r:id="rId20"/>
    <p:sldId id="297" r:id="rId21"/>
    <p:sldId id="292" r:id="rId22"/>
    <p:sldId id="338" r:id="rId23"/>
    <p:sldId id="348" r:id="rId24"/>
    <p:sldId id="349" r:id="rId25"/>
    <p:sldId id="350" r:id="rId26"/>
    <p:sldId id="327" r:id="rId27"/>
    <p:sldId id="322" r:id="rId28"/>
    <p:sldId id="321" r:id="rId29"/>
    <p:sldId id="320" r:id="rId30"/>
    <p:sldId id="326" r:id="rId31"/>
    <p:sldId id="319" r:id="rId32"/>
    <p:sldId id="351" r:id="rId33"/>
    <p:sldId id="318" r:id="rId34"/>
    <p:sldId id="293" r:id="rId35"/>
    <p:sldId id="302" r:id="rId36"/>
    <p:sldId id="294" r:id="rId37"/>
    <p:sldId id="325" r:id="rId38"/>
    <p:sldId id="295" r:id="rId39"/>
    <p:sldId id="353" r:id="rId40"/>
    <p:sldId id="256" r:id="rId41"/>
    <p:sldId id="289" r:id="rId42"/>
    <p:sldId id="273" r:id="rId43"/>
    <p:sldId id="339" r:id="rId44"/>
    <p:sldId id="276" r:id="rId45"/>
    <p:sldId id="277" r:id="rId46"/>
    <p:sldId id="274" r:id="rId47"/>
    <p:sldId id="272" r:id="rId48"/>
    <p:sldId id="345" r:id="rId49"/>
    <p:sldId id="347" r:id="rId50"/>
    <p:sldId id="279" r:id="rId51"/>
    <p:sldId id="334" r:id="rId52"/>
    <p:sldId id="343" r:id="rId53"/>
    <p:sldId id="344" r:id="rId54"/>
    <p:sldId id="286" r:id="rId55"/>
    <p:sldId id="331" r:id="rId56"/>
    <p:sldId id="352" r:id="rId57"/>
    <p:sldId id="287" r:id="rId58"/>
    <p:sldId id="261" r:id="rId59"/>
  </p:sldIdLst>
  <p:sldSz cx="12192000" cy="6858000"/>
  <p:notesSz cx="6858000" cy="9144000"/>
  <p:defaultText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3" clrIdx="0">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Style léger 2 - Accentuation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6447"/>
  </p:normalViewPr>
  <p:slideViewPr>
    <p:cSldViewPr snapToGrid="0" snapToObjects="1">
      <p:cViewPr varScale="1">
        <p:scale>
          <a:sx n="48" d="100"/>
          <a:sy n="48" d="100"/>
        </p:scale>
        <p:origin x="40" y="3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SER\AppData\Local\Microsoft\Olk\Attachments\ooa-e7089c32-b19b-40e3-917a-10a00832a0b4\bd5ef6313bf8c001672d43eae54260cc3277b6b44864e39843e5308acf7c4f53\COTISATIONS%20A%20CE%20JOUR.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a:t>Nombre de pays à jour des côtisations</a:t>
            </a:r>
          </a:p>
        </c:rich>
      </c:tx>
      <c:layout>
        <c:manualLayout>
          <c:xMode val="edge"/>
          <c:yMode val="edge"/>
          <c:x val="0.18823061887223363"/>
          <c:y val="2.2770864589109163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manualLayout>
          <c:layoutTarget val="inner"/>
          <c:xMode val="edge"/>
          <c:yMode val="edge"/>
          <c:x val="3.0403177251720353E-2"/>
          <c:y val="0.19600021695075712"/>
          <c:w val="0.93311301004621527"/>
          <c:h val="0.54740979174072057"/>
        </c:manualLayout>
      </c:layout>
      <c:lineChart>
        <c:grouping val="standard"/>
        <c:varyColors val="0"/>
        <c:ser>
          <c:idx val="0"/>
          <c:order val="0"/>
          <c:tx>
            <c:strRef>
              <c:f>Feuil5!$D$63</c:f>
              <c:strCache>
                <c:ptCount val="1"/>
                <c:pt idx="0">
                  <c:v>Nombre de Pays</c:v>
                </c:pt>
              </c:strCache>
            </c:strRef>
          </c:tx>
          <c:spPr>
            <a:ln w="31750" cap="rnd">
              <a:solidFill>
                <a:schemeClr val="accent1"/>
              </a:solidFill>
              <a:round/>
            </a:ln>
            <a:effectLst/>
          </c:spPr>
          <c:marker>
            <c:symbol val="circle"/>
            <c:size val="17"/>
            <c:spPr>
              <a:solidFill>
                <a:schemeClr val="accen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numRef>
              <c:f>Feuil5!$F$66:$F$71</c:f>
              <c:numCache>
                <c:formatCode>General</c:formatCode>
                <c:ptCount val="6"/>
                <c:pt idx="0">
                  <c:v>2019</c:v>
                </c:pt>
                <c:pt idx="1">
                  <c:v>2020</c:v>
                </c:pt>
                <c:pt idx="2">
                  <c:v>2021</c:v>
                </c:pt>
                <c:pt idx="3">
                  <c:v>2022</c:v>
                </c:pt>
                <c:pt idx="4">
                  <c:v>2023</c:v>
                </c:pt>
                <c:pt idx="5">
                  <c:v>2024</c:v>
                </c:pt>
              </c:numCache>
            </c:numRef>
          </c:cat>
          <c:val>
            <c:numRef>
              <c:f>Feuil5!$E$63:$J$63</c:f>
              <c:numCache>
                <c:formatCode>General</c:formatCode>
                <c:ptCount val="6"/>
                <c:pt idx="0">
                  <c:v>30</c:v>
                </c:pt>
                <c:pt idx="1">
                  <c:v>26</c:v>
                </c:pt>
                <c:pt idx="2">
                  <c:v>24</c:v>
                </c:pt>
                <c:pt idx="3">
                  <c:v>26</c:v>
                </c:pt>
                <c:pt idx="4">
                  <c:v>20</c:v>
                </c:pt>
                <c:pt idx="5">
                  <c:v>18</c:v>
                </c:pt>
              </c:numCache>
            </c:numRef>
          </c:val>
          <c:smooth val="0"/>
          <c:extLst xmlns:c16r2="http://schemas.microsoft.com/office/drawing/2015/06/chart">
            <c:ext xmlns:c16="http://schemas.microsoft.com/office/drawing/2014/chart" uri="{C3380CC4-5D6E-409C-BE32-E72D297353CC}">
              <c16:uniqueId val="{00000000-E962-41BF-A16B-E2B0C1C2639C}"/>
            </c:ext>
          </c:extLst>
        </c:ser>
        <c:dLbls>
          <c:dLblPos val="ctr"/>
          <c:showLegendKey val="0"/>
          <c:showVal val="1"/>
          <c:showCatName val="0"/>
          <c:showSerName val="0"/>
          <c:showPercent val="0"/>
          <c:showBubbleSize val="0"/>
        </c:dLbls>
        <c:marker val="1"/>
        <c:smooth val="0"/>
        <c:axId val="639959664"/>
        <c:axId val="639960208"/>
      </c:lineChart>
      <c:catAx>
        <c:axId val="63995966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2000" b="0" i="0" u="none" strike="noStrike" kern="1200" cap="all" baseline="0">
                <a:solidFill>
                  <a:schemeClr val="dk1">
                    <a:lumMod val="75000"/>
                    <a:lumOff val="25000"/>
                  </a:schemeClr>
                </a:solidFill>
                <a:latin typeface="+mn-lt"/>
                <a:ea typeface="+mn-ea"/>
                <a:cs typeface="+mn-cs"/>
              </a:defRPr>
            </a:pPr>
            <a:endParaRPr lang="en-US"/>
          </a:p>
        </c:txPr>
        <c:crossAx val="639960208"/>
        <c:crosses val="autoZero"/>
        <c:auto val="1"/>
        <c:lblAlgn val="ctr"/>
        <c:lblOffset val="100"/>
        <c:noMultiLvlLbl val="0"/>
      </c:catAx>
      <c:valAx>
        <c:axId val="63996020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39959664"/>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styleClr val="auto"/>
    </cs:fillRef>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xmlns="" id="{39F3F807-3328-4D44-ACF8-75E638B58D1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aa-ET"/>
          </a:p>
        </p:txBody>
      </p:sp>
      <p:sp>
        <p:nvSpPr>
          <p:cNvPr id="3" name="Espace réservé de la date 2">
            <a:extLst>
              <a:ext uri="{FF2B5EF4-FFF2-40B4-BE49-F238E27FC236}">
                <a16:creationId xmlns:a16="http://schemas.microsoft.com/office/drawing/2014/main" xmlns="" id="{614819B4-9E6E-C847-BE6B-2611B44287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7645966-EF6D-544A-BF04-BB387D02F510}" type="datetimeFigureOut">
              <a:rPr lang="aa-ET" smtClean="0"/>
              <a:t>14/11/2024</a:t>
            </a:fld>
            <a:endParaRPr lang="aa-ET"/>
          </a:p>
        </p:txBody>
      </p:sp>
      <p:sp>
        <p:nvSpPr>
          <p:cNvPr id="4" name="Espace réservé du pied de page 3">
            <a:extLst>
              <a:ext uri="{FF2B5EF4-FFF2-40B4-BE49-F238E27FC236}">
                <a16:creationId xmlns:a16="http://schemas.microsoft.com/office/drawing/2014/main" xmlns="" id="{6AFC7DAA-36EB-CE45-A974-FD04237B94A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aa-ET"/>
          </a:p>
        </p:txBody>
      </p:sp>
      <p:sp>
        <p:nvSpPr>
          <p:cNvPr id="5" name="Espace réservé du numéro de diapositive 4">
            <a:extLst>
              <a:ext uri="{FF2B5EF4-FFF2-40B4-BE49-F238E27FC236}">
                <a16:creationId xmlns:a16="http://schemas.microsoft.com/office/drawing/2014/main" xmlns="" id="{046706F9-6D42-6442-9DAD-4E3C2C65252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F50B3B-2BCD-5E49-A5AC-F528C7104481}" type="slidenum">
              <a:rPr lang="aa-ET" smtClean="0"/>
              <a:t>‹#›</a:t>
            </a:fld>
            <a:endParaRPr lang="aa-ET"/>
          </a:p>
        </p:txBody>
      </p:sp>
    </p:spTree>
    <p:extLst>
      <p:ext uri="{BB962C8B-B14F-4D97-AF65-F5344CB8AC3E}">
        <p14:creationId xmlns:p14="http://schemas.microsoft.com/office/powerpoint/2010/main" val="32914559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aa-ET"/>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1FD0E0-F3CD-A846-B635-ACB10CFF0B1A}" type="datetimeFigureOut">
              <a:rPr lang="aa-ET" smtClean="0"/>
              <a:t>14/11/2024</a:t>
            </a:fld>
            <a:endParaRPr lang="aa-ET"/>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aa-ET"/>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aa-ET"/>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B01835-0782-BA42-8236-EC2792438180}" type="slidenum">
              <a:rPr lang="aa-ET" smtClean="0"/>
              <a:t>‹#›</a:t>
            </a:fld>
            <a:endParaRPr lang="aa-ET"/>
          </a:p>
        </p:txBody>
      </p:sp>
    </p:spTree>
    <p:extLst>
      <p:ext uri="{BB962C8B-B14F-4D97-AF65-F5344CB8AC3E}">
        <p14:creationId xmlns:p14="http://schemas.microsoft.com/office/powerpoint/2010/main" val="306251940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SV" dirty="0"/>
          </a:p>
        </p:txBody>
      </p:sp>
      <p:sp>
        <p:nvSpPr>
          <p:cNvPr id="4" name="Marcador de número de diapositiva 3"/>
          <p:cNvSpPr>
            <a:spLocks noGrp="1"/>
          </p:cNvSpPr>
          <p:nvPr>
            <p:ph type="sldNum" sz="quarter" idx="5"/>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3390947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FA00BDF0-FC1D-4C4A-9E2F-4DEBF23224CF}"/>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aa-ET"/>
          </a:p>
        </p:txBody>
      </p:sp>
      <p:sp>
        <p:nvSpPr>
          <p:cNvPr id="3" name="Sous-titre 2">
            <a:extLst>
              <a:ext uri="{FF2B5EF4-FFF2-40B4-BE49-F238E27FC236}">
                <a16:creationId xmlns:a16="http://schemas.microsoft.com/office/drawing/2014/main" xmlns="" id="{27583948-FAF5-4A45-B0CC-1D276EA425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aa-ET"/>
          </a:p>
        </p:txBody>
      </p:sp>
      <p:sp>
        <p:nvSpPr>
          <p:cNvPr id="4" name="Espace réservé de la date 3">
            <a:extLst>
              <a:ext uri="{FF2B5EF4-FFF2-40B4-BE49-F238E27FC236}">
                <a16:creationId xmlns:a16="http://schemas.microsoft.com/office/drawing/2014/main" xmlns="" id="{9D6653FC-CFD3-534B-AE76-63013DE1B67E}"/>
              </a:ext>
            </a:extLst>
          </p:cNvPr>
          <p:cNvSpPr>
            <a:spLocks noGrp="1"/>
          </p:cNvSpPr>
          <p:nvPr>
            <p:ph type="dt" sz="half" idx="10"/>
          </p:nvPr>
        </p:nvSpPr>
        <p:spPr/>
        <p:txBody>
          <a:bodyPr/>
          <a:lstStyle/>
          <a:p>
            <a:fld id="{EF481A25-0931-5544-A2A2-093B41D85EE6}" type="datetime1">
              <a:rPr lang="fr-FR" smtClean="0"/>
              <a:t>14/11/2024</a:t>
            </a:fld>
            <a:endParaRPr lang="aa-ET"/>
          </a:p>
        </p:txBody>
      </p:sp>
      <p:sp>
        <p:nvSpPr>
          <p:cNvPr id="5" name="Espace réservé du pied de page 4">
            <a:extLst>
              <a:ext uri="{FF2B5EF4-FFF2-40B4-BE49-F238E27FC236}">
                <a16:creationId xmlns:a16="http://schemas.microsoft.com/office/drawing/2014/main" xmlns="" id="{5C1F8182-4207-214A-BE6D-849E7F6E6190}"/>
              </a:ext>
            </a:extLst>
          </p:cNvPr>
          <p:cNvSpPr>
            <a:spLocks noGrp="1"/>
          </p:cNvSpPr>
          <p:nvPr>
            <p:ph type="ftr" sz="quarter" idx="11"/>
          </p:nvPr>
        </p:nvSpPr>
        <p:spPr/>
        <p:txBody>
          <a:bodyPr/>
          <a:lstStyle/>
          <a:p>
            <a:endParaRPr lang="aa-ET"/>
          </a:p>
        </p:txBody>
      </p:sp>
      <p:sp>
        <p:nvSpPr>
          <p:cNvPr id="6" name="Espace réservé du numéro de diapositive 5">
            <a:extLst>
              <a:ext uri="{FF2B5EF4-FFF2-40B4-BE49-F238E27FC236}">
                <a16:creationId xmlns:a16="http://schemas.microsoft.com/office/drawing/2014/main" xmlns="" id="{754B2927-DE89-BE4F-9A65-C4ABA6E9F262}"/>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23057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CC6CE8B-71CE-AF4B-B888-1E05AF2774D8}"/>
              </a:ext>
            </a:extLst>
          </p:cNvPr>
          <p:cNvSpPr>
            <a:spLocks noGrp="1"/>
          </p:cNvSpPr>
          <p:nvPr>
            <p:ph type="title"/>
          </p:nvPr>
        </p:nvSpPr>
        <p:spPr/>
        <p:txBody>
          <a:bodyPr/>
          <a:lstStyle/>
          <a:p>
            <a:r>
              <a:rPr lang="fr-FR"/>
              <a:t>Modifiez le style du titre</a:t>
            </a:r>
            <a:endParaRPr lang="aa-ET"/>
          </a:p>
        </p:txBody>
      </p:sp>
      <p:sp>
        <p:nvSpPr>
          <p:cNvPr id="3" name="Espace réservé du texte vertical 2">
            <a:extLst>
              <a:ext uri="{FF2B5EF4-FFF2-40B4-BE49-F238E27FC236}">
                <a16:creationId xmlns:a16="http://schemas.microsoft.com/office/drawing/2014/main" xmlns="" id="{8111409A-835A-B544-BEF5-8A4B7DECE348}"/>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4" name="Espace réservé de la date 3">
            <a:extLst>
              <a:ext uri="{FF2B5EF4-FFF2-40B4-BE49-F238E27FC236}">
                <a16:creationId xmlns:a16="http://schemas.microsoft.com/office/drawing/2014/main" xmlns="" id="{1BFDBD98-038A-3D45-B638-F1C2D5B90C8E}"/>
              </a:ext>
            </a:extLst>
          </p:cNvPr>
          <p:cNvSpPr>
            <a:spLocks noGrp="1"/>
          </p:cNvSpPr>
          <p:nvPr>
            <p:ph type="dt" sz="half" idx="10"/>
          </p:nvPr>
        </p:nvSpPr>
        <p:spPr/>
        <p:txBody>
          <a:bodyPr/>
          <a:lstStyle/>
          <a:p>
            <a:fld id="{3CD43A79-80CF-C540-98BD-0D02B33A0626}" type="datetime1">
              <a:rPr lang="fr-FR" smtClean="0"/>
              <a:t>14/11/2024</a:t>
            </a:fld>
            <a:endParaRPr lang="aa-ET"/>
          </a:p>
        </p:txBody>
      </p:sp>
      <p:sp>
        <p:nvSpPr>
          <p:cNvPr id="5" name="Espace réservé du pied de page 4">
            <a:extLst>
              <a:ext uri="{FF2B5EF4-FFF2-40B4-BE49-F238E27FC236}">
                <a16:creationId xmlns:a16="http://schemas.microsoft.com/office/drawing/2014/main" xmlns="" id="{23CF930B-2C3A-884F-AEBB-2060F28ACFE8}"/>
              </a:ext>
            </a:extLst>
          </p:cNvPr>
          <p:cNvSpPr>
            <a:spLocks noGrp="1"/>
          </p:cNvSpPr>
          <p:nvPr>
            <p:ph type="ftr" sz="quarter" idx="11"/>
          </p:nvPr>
        </p:nvSpPr>
        <p:spPr/>
        <p:txBody>
          <a:bodyPr/>
          <a:lstStyle/>
          <a:p>
            <a:endParaRPr lang="aa-ET"/>
          </a:p>
        </p:txBody>
      </p:sp>
      <p:sp>
        <p:nvSpPr>
          <p:cNvPr id="6" name="Espace réservé du numéro de diapositive 5">
            <a:extLst>
              <a:ext uri="{FF2B5EF4-FFF2-40B4-BE49-F238E27FC236}">
                <a16:creationId xmlns:a16="http://schemas.microsoft.com/office/drawing/2014/main" xmlns="" id="{88CE6891-D61A-664C-BC91-417A53CCF70B}"/>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1295193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xmlns="" id="{9C53FF37-A7B9-1942-B206-4BCFA13596DD}"/>
              </a:ext>
            </a:extLst>
          </p:cNvPr>
          <p:cNvSpPr>
            <a:spLocks noGrp="1"/>
          </p:cNvSpPr>
          <p:nvPr>
            <p:ph type="title" orient="vert"/>
          </p:nvPr>
        </p:nvSpPr>
        <p:spPr>
          <a:xfrm>
            <a:off x="8724900" y="365125"/>
            <a:ext cx="2628900" cy="5811838"/>
          </a:xfrm>
        </p:spPr>
        <p:txBody>
          <a:bodyPr vert="eaVert"/>
          <a:lstStyle/>
          <a:p>
            <a:r>
              <a:rPr lang="fr-FR"/>
              <a:t>Modifiez le style du titre</a:t>
            </a:r>
            <a:endParaRPr lang="aa-ET"/>
          </a:p>
        </p:txBody>
      </p:sp>
      <p:sp>
        <p:nvSpPr>
          <p:cNvPr id="3" name="Espace réservé du texte vertical 2">
            <a:extLst>
              <a:ext uri="{FF2B5EF4-FFF2-40B4-BE49-F238E27FC236}">
                <a16:creationId xmlns:a16="http://schemas.microsoft.com/office/drawing/2014/main" xmlns="" id="{B955F016-3289-7648-9588-0032CA1C1929}"/>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4" name="Espace réservé de la date 3">
            <a:extLst>
              <a:ext uri="{FF2B5EF4-FFF2-40B4-BE49-F238E27FC236}">
                <a16:creationId xmlns:a16="http://schemas.microsoft.com/office/drawing/2014/main" xmlns="" id="{B23924E0-CEEB-1F4C-A70E-829C903C7DA8}"/>
              </a:ext>
            </a:extLst>
          </p:cNvPr>
          <p:cNvSpPr>
            <a:spLocks noGrp="1"/>
          </p:cNvSpPr>
          <p:nvPr>
            <p:ph type="dt" sz="half" idx="10"/>
          </p:nvPr>
        </p:nvSpPr>
        <p:spPr/>
        <p:txBody>
          <a:bodyPr/>
          <a:lstStyle/>
          <a:p>
            <a:fld id="{01D9C46A-D0EE-A64A-B257-EFD74E8CFD3A}" type="datetime1">
              <a:rPr lang="fr-FR" smtClean="0"/>
              <a:t>14/11/2024</a:t>
            </a:fld>
            <a:endParaRPr lang="aa-ET"/>
          </a:p>
        </p:txBody>
      </p:sp>
      <p:sp>
        <p:nvSpPr>
          <p:cNvPr id="5" name="Espace réservé du pied de page 4">
            <a:extLst>
              <a:ext uri="{FF2B5EF4-FFF2-40B4-BE49-F238E27FC236}">
                <a16:creationId xmlns:a16="http://schemas.microsoft.com/office/drawing/2014/main" xmlns="" id="{1BE065D5-20D3-6D44-AF62-5B97DBA23445}"/>
              </a:ext>
            </a:extLst>
          </p:cNvPr>
          <p:cNvSpPr>
            <a:spLocks noGrp="1"/>
          </p:cNvSpPr>
          <p:nvPr>
            <p:ph type="ftr" sz="quarter" idx="11"/>
          </p:nvPr>
        </p:nvSpPr>
        <p:spPr/>
        <p:txBody>
          <a:bodyPr/>
          <a:lstStyle/>
          <a:p>
            <a:endParaRPr lang="aa-ET"/>
          </a:p>
        </p:txBody>
      </p:sp>
      <p:sp>
        <p:nvSpPr>
          <p:cNvPr id="6" name="Espace réservé du numéro de diapositive 5">
            <a:extLst>
              <a:ext uri="{FF2B5EF4-FFF2-40B4-BE49-F238E27FC236}">
                <a16:creationId xmlns:a16="http://schemas.microsoft.com/office/drawing/2014/main" xmlns="" id="{2D0A20BB-1CC7-6147-BF28-51316A603011}"/>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32995560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ver Slide">
    <p:spTree>
      <p:nvGrpSpPr>
        <p:cNvPr id="1" name=""/>
        <p:cNvGrpSpPr/>
        <p:nvPr/>
      </p:nvGrpSpPr>
      <p:grpSpPr>
        <a:xfrm>
          <a:off x="0" y="0"/>
          <a:ext cx="0" cy="0"/>
          <a:chOff x="0" y="0"/>
          <a:chExt cx="0" cy="0"/>
        </a:xfrm>
      </p:grpSpPr>
      <p:sp>
        <p:nvSpPr>
          <p:cNvPr id="13" name="Marcador de posición de imagen 12">
            <a:extLst>
              <a:ext uri="{FF2B5EF4-FFF2-40B4-BE49-F238E27FC236}">
                <a16:creationId xmlns:a16="http://schemas.microsoft.com/office/drawing/2014/main" xmlns="" id="{B76796D4-2512-EB41-DDB1-81F31B4DE501}"/>
              </a:ext>
            </a:extLst>
          </p:cNvPr>
          <p:cNvSpPr>
            <a:spLocks noGrp="1"/>
          </p:cNvSpPr>
          <p:nvPr>
            <p:ph type="pic" sz="quarter" idx="10"/>
          </p:nvPr>
        </p:nvSpPr>
        <p:spPr>
          <a:xfrm>
            <a:off x="6220682" y="0"/>
            <a:ext cx="5971319" cy="6347619"/>
          </a:xfrm>
          <a:custGeom>
            <a:avLst/>
            <a:gdLst>
              <a:gd name="connsiteX0" fmla="*/ 2853530 w 12899527"/>
              <a:gd name="connsiteY0" fmla="*/ 0 h 13716000"/>
              <a:gd name="connsiteX1" fmla="*/ 12899527 w 12899527"/>
              <a:gd name="connsiteY1" fmla="*/ 0 h 13716000"/>
              <a:gd name="connsiteX2" fmla="*/ 12899527 w 12899527"/>
              <a:gd name="connsiteY2" fmla="*/ 13716000 h 13716000"/>
              <a:gd name="connsiteX3" fmla="*/ 2853530 w 12899527"/>
              <a:gd name="connsiteY3" fmla="*/ 13716000 h 13716000"/>
              <a:gd name="connsiteX4" fmla="*/ 2853530 w 12899527"/>
              <a:gd name="connsiteY4" fmla="*/ 9699990 h 13716000"/>
              <a:gd name="connsiteX5" fmla="*/ 0 w 12899527"/>
              <a:gd name="connsiteY5" fmla="*/ 6845217 h 13716000"/>
              <a:gd name="connsiteX6" fmla="*/ 2853530 w 12899527"/>
              <a:gd name="connsiteY6" fmla="*/ 3998968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99527" h="13716000">
                <a:moveTo>
                  <a:pt x="2853530" y="0"/>
                </a:moveTo>
                <a:lnTo>
                  <a:pt x="12899527" y="0"/>
                </a:lnTo>
                <a:lnTo>
                  <a:pt x="12899527" y="13716000"/>
                </a:lnTo>
                <a:lnTo>
                  <a:pt x="2853530" y="13716000"/>
                </a:lnTo>
                <a:lnTo>
                  <a:pt x="2853530" y="9699990"/>
                </a:lnTo>
                <a:lnTo>
                  <a:pt x="0" y="6845217"/>
                </a:lnTo>
                <a:lnTo>
                  <a:pt x="2853530" y="3998968"/>
                </a:lnTo>
                <a:close/>
              </a:path>
            </a:pathLst>
          </a:custGeom>
          <a:solidFill>
            <a:schemeClr val="bg2">
              <a:lumMod val="95000"/>
            </a:schemeClr>
          </a:solidFill>
        </p:spPr>
        <p:txBody>
          <a:bodyPr wrap="square" anchor="ctr">
            <a:noAutofit/>
          </a:bodyPr>
          <a:lstStyle>
            <a:lvl1pPr algn="ctr">
              <a:defRPr/>
            </a:lvl1pPr>
          </a:lstStyle>
          <a:p>
            <a:endParaRPr lang="es-SV"/>
          </a:p>
        </p:txBody>
      </p:sp>
    </p:spTree>
    <p:extLst>
      <p:ext uri="{BB962C8B-B14F-4D97-AF65-F5344CB8AC3E}">
        <p14:creationId xmlns:p14="http://schemas.microsoft.com/office/powerpoint/2010/main" val="4508600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46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993CFEC7-3B7C-F54D-9941-D896C7EC7C82}"/>
              </a:ext>
            </a:extLst>
          </p:cNvPr>
          <p:cNvSpPr>
            <a:spLocks noGrp="1"/>
          </p:cNvSpPr>
          <p:nvPr>
            <p:ph type="title"/>
          </p:nvPr>
        </p:nvSpPr>
        <p:spPr/>
        <p:txBody>
          <a:bodyPr/>
          <a:lstStyle/>
          <a:p>
            <a:r>
              <a:rPr lang="fr-FR"/>
              <a:t>Modifiez le style du titre</a:t>
            </a:r>
            <a:endParaRPr lang="aa-ET"/>
          </a:p>
        </p:txBody>
      </p:sp>
      <p:sp>
        <p:nvSpPr>
          <p:cNvPr id="3" name="Espace réservé du contenu 2">
            <a:extLst>
              <a:ext uri="{FF2B5EF4-FFF2-40B4-BE49-F238E27FC236}">
                <a16:creationId xmlns:a16="http://schemas.microsoft.com/office/drawing/2014/main" xmlns="" id="{F2C49AFF-88FC-DC49-B85B-9F16DEDAAB71}"/>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4" name="Espace réservé de la date 3">
            <a:extLst>
              <a:ext uri="{FF2B5EF4-FFF2-40B4-BE49-F238E27FC236}">
                <a16:creationId xmlns:a16="http://schemas.microsoft.com/office/drawing/2014/main" xmlns="" id="{568869A1-C4DD-1C46-AA1D-A008A2C6A374}"/>
              </a:ext>
            </a:extLst>
          </p:cNvPr>
          <p:cNvSpPr>
            <a:spLocks noGrp="1"/>
          </p:cNvSpPr>
          <p:nvPr>
            <p:ph type="dt" sz="half" idx="10"/>
          </p:nvPr>
        </p:nvSpPr>
        <p:spPr/>
        <p:txBody>
          <a:bodyPr/>
          <a:lstStyle/>
          <a:p>
            <a:fld id="{AD635A23-80EC-EB45-8F51-89D4DB645D67}" type="datetime1">
              <a:rPr lang="fr-FR" smtClean="0"/>
              <a:t>14/11/2024</a:t>
            </a:fld>
            <a:endParaRPr lang="aa-ET"/>
          </a:p>
        </p:txBody>
      </p:sp>
      <p:sp>
        <p:nvSpPr>
          <p:cNvPr id="5" name="Espace réservé du pied de page 4">
            <a:extLst>
              <a:ext uri="{FF2B5EF4-FFF2-40B4-BE49-F238E27FC236}">
                <a16:creationId xmlns:a16="http://schemas.microsoft.com/office/drawing/2014/main" xmlns="" id="{B86DF762-C069-3248-A74E-A6780B2E56AA}"/>
              </a:ext>
            </a:extLst>
          </p:cNvPr>
          <p:cNvSpPr>
            <a:spLocks noGrp="1"/>
          </p:cNvSpPr>
          <p:nvPr>
            <p:ph type="ftr" sz="quarter" idx="11"/>
          </p:nvPr>
        </p:nvSpPr>
        <p:spPr/>
        <p:txBody>
          <a:bodyPr/>
          <a:lstStyle/>
          <a:p>
            <a:endParaRPr lang="aa-ET"/>
          </a:p>
        </p:txBody>
      </p:sp>
      <p:sp>
        <p:nvSpPr>
          <p:cNvPr id="6" name="Espace réservé du numéro de diapositive 5">
            <a:extLst>
              <a:ext uri="{FF2B5EF4-FFF2-40B4-BE49-F238E27FC236}">
                <a16:creationId xmlns:a16="http://schemas.microsoft.com/office/drawing/2014/main" xmlns="" id="{4E1729E5-893A-414C-819D-D08E289D32D3}"/>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1372212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3ABEC3E-D723-DB42-90E0-6EB416CA6FBB}"/>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aa-ET"/>
          </a:p>
        </p:txBody>
      </p:sp>
      <p:sp>
        <p:nvSpPr>
          <p:cNvPr id="3" name="Espace réservé du texte 2">
            <a:extLst>
              <a:ext uri="{FF2B5EF4-FFF2-40B4-BE49-F238E27FC236}">
                <a16:creationId xmlns:a16="http://schemas.microsoft.com/office/drawing/2014/main" xmlns="" id="{2A4B55D3-CE61-9D47-B26A-994BE878A9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xmlns="" id="{C5E3E09B-9E5E-4C4D-9CE9-BC169F13D08F}"/>
              </a:ext>
            </a:extLst>
          </p:cNvPr>
          <p:cNvSpPr>
            <a:spLocks noGrp="1"/>
          </p:cNvSpPr>
          <p:nvPr>
            <p:ph type="dt" sz="half" idx="10"/>
          </p:nvPr>
        </p:nvSpPr>
        <p:spPr/>
        <p:txBody>
          <a:bodyPr/>
          <a:lstStyle/>
          <a:p>
            <a:fld id="{AEAD569D-9028-6644-B9D6-9DA09523C89F}" type="datetime1">
              <a:rPr lang="fr-FR" smtClean="0"/>
              <a:t>14/11/2024</a:t>
            </a:fld>
            <a:endParaRPr lang="aa-ET"/>
          </a:p>
        </p:txBody>
      </p:sp>
      <p:sp>
        <p:nvSpPr>
          <p:cNvPr id="5" name="Espace réservé du pied de page 4">
            <a:extLst>
              <a:ext uri="{FF2B5EF4-FFF2-40B4-BE49-F238E27FC236}">
                <a16:creationId xmlns:a16="http://schemas.microsoft.com/office/drawing/2014/main" xmlns="" id="{E796588D-6EC8-344E-8647-76306EE93333}"/>
              </a:ext>
            </a:extLst>
          </p:cNvPr>
          <p:cNvSpPr>
            <a:spLocks noGrp="1"/>
          </p:cNvSpPr>
          <p:nvPr>
            <p:ph type="ftr" sz="quarter" idx="11"/>
          </p:nvPr>
        </p:nvSpPr>
        <p:spPr/>
        <p:txBody>
          <a:bodyPr/>
          <a:lstStyle/>
          <a:p>
            <a:endParaRPr lang="aa-ET"/>
          </a:p>
        </p:txBody>
      </p:sp>
      <p:sp>
        <p:nvSpPr>
          <p:cNvPr id="6" name="Espace réservé du numéro de diapositive 5">
            <a:extLst>
              <a:ext uri="{FF2B5EF4-FFF2-40B4-BE49-F238E27FC236}">
                <a16:creationId xmlns:a16="http://schemas.microsoft.com/office/drawing/2014/main" xmlns="" id="{AEF0EB30-96C6-4148-BB3E-BEB8C4BC1C37}"/>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4260980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9D529070-59F4-D246-BB8B-A3BAD560EE62}"/>
              </a:ext>
            </a:extLst>
          </p:cNvPr>
          <p:cNvSpPr>
            <a:spLocks noGrp="1"/>
          </p:cNvSpPr>
          <p:nvPr>
            <p:ph type="title"/>
          </p:nvPr>
        </p:nvSpPr>
        <p:spPr/>
        <p:txBody>
          <a:bodyPr/>
          <a:lstStyle/>
          <a:p>
            <a:r>
              <a:rPr lang="fr-FR"/>
              <a:t>Modifiez le style du titre</a:t>
            </a:r>
            <a:endParaRPr lang="aa-ET"/>
          </a:p>
        </p:txBody>
      </p:sp>
      <p:sp>
        <p:nvSpPr>
          <p:cNvPr id="3" name="Espace réservé du contenu 2">
            <a:extLst>
              <a:ext uri="{FF2B5EF4-FFF2-40B4-BE49-F238E27FC236}">
                <a16:creationId xmlns:a16="http://schemas.microsoft.com/office/drawing/2014/main" xmlns="" id="{309B3220-5DA9-2544-9462-013BDFC59223}"/>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4" name="Espace réservé du contenu 3">
            <a:extLst>
              <a:ext uri="{FF2B5EF4-FFF2-40B4-BE49-F238E27FC236}">
                <a16:creationId xmlns:a16="http://schemas.microsoft.com/office/drawing/2014/main" xmlns="" id="{CD8C5D61-C9D3-F642-AA3B-1A8E795D2F40}"/>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5" name="Espace réservé de la date 4">
            <a:extLst>
              <a:ext uri="{FF2B5EF4-FFF2-40B4-BE49-F238E27FC236}">
                <a16:creationId xmlns:a16="http://schemas.microsoft.com/office/drawing/2014/main" xmlns="" id="{1C82054F-5647-624A-9E99-B401D6EB52BA}"/>
              </a:ext>
            </a:extLst>
          </p:cNvPr>
          <p:cNvSpPr>
            <a:spLocks noGrp="1"/>
          </p:cNvSpPr>
          <p:nvPr>
            <p:ph type="dt" sz="half" idx="10"/>
          </p:nvPr>
        </p:nvSpPr>
        <p:spPr/>
        <p:txBody>
          <a:bodyPr/>
          <a:lstStyle/>
          <a:p>
            <a:fld id="{2F54DC71-F546-BE4C-A6A8-F2F97EC34F21}" type="datetime1">
              <a:rPr lang="fr-FR" smtClean="0"/>
              <a:t>14/11/2024</a:t>
            </a:fld>
            <a:endParaRPr lang="aa-ET"/>
          </a:p>
        </p:txBody>
      </p:sp>
      <p:sp>
        <p:nvSpPr>
          <p:cNvPr id="6" name="Espace réservé du pied de page 5">
            <a:extLst>
              <a:ext uri="{FF2B5EF4-FFF2-40B4-BE49-F238E27FC236}">
                <a16:creationId xmlns:a16="http://schemas.microsoft.com/office/drawing/2014/main" xmlns="" id="{517E5F62-4F4C-AA49-B56F-B33013BB0BCE}"/>
              </a:ext>
            </a:extLst>
          </p:cNvPr>
          <p:cNvSpPr>
            <a:spLocks noGrp="1"/>
          </p:cNvSpPr>
          <p:nvPr>
            <p:ph type="ftr" sz="quarter" idx="11"/>
          </p:nvPr>
        </p:nvSpPr>
        <p:spPr/>
        <p:txBody>
          <a:bodyPr/>
          <a:lstStyle/>
          <a:p>
            <a:endParaRPr lang="aa-ET"/>
          </a:p>
        </p:txBody>
      </p:sp>
      <p:sp>
        <p:nvSpPr>
          <p:cNvPr id="7" name="Espace réservé du numéro de diapositive 6">
            <a:extLst>
              <a:ext uri="{FF2B5EF4-FFF2-40B4-BE49-F238E27FC236}">
                <a16:creationId xmlns:a16="http://schemas.microsoft.com/office/drawing/2014/main" xmlns="" id="{BAD377C9-EF12-DD4F-B5F1-924C688AAB50}"/>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2914464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84B9C83F-3342-8849-9C4F-442D15006075}"/>
              </a:ext>
            </a:extLst>
          </p:cNvPr>
          <p:cNvSpPr>
            <a:spLocks noGrp="1"/>
          </p:cNvSpPr>
          <p:nvPr>
            <p:ph type="title"/>
          </p:nvPr>
        </p:nvSpPr>
        <p:spPr>
          <a:xfrm>
            <a:off x="839788" y="365125"/>
            <a:ext cx="10515600" cy="1325563"/>
          </a:xfrm>
        </p:spPr>
        <p:txBody>
          <a:bodyPr/>
          <a:lstStyle/>
          <a:p>
            <a:r>
              <a:rPr lang="fr-FR"/>
              <a:t>Modifiez le style du titre</a:t>
            </a:r>
            <a:endParaRPr lang="aa-ET"/>
          </a:p>
        </p:txBody>
      </p:sp>
      <p:sp>
        <p:nvSpPr>
          <p:cNvPr id="3" name="Espace réservé du texte 2">
            <a:extLst>
              <a:ext uri="{FF2B5EF4-FFF2-40B4-BE49-F238E27FC236}">
                <a16:creationId xmlns:a16="http://schemas.microsoft.com/office/drawing/2014/main" xmlns="" id="{A761EC32-C224-1741-85DE-9E2771A773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xmlns="" id="{EFB5DB59-B02C-814A-A60C-6F764B89FA4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5" name="Espace réservé du texte 4">
            <a:extLst>
              <a:ext uri="{FF2B5EF4-FFF2-40B4-BE49-F238E27FC236}">
                <a16:creationId xmlns:a16="http://schemas.microsoft.com/office/drawing/2014/main" xmlns="" id="{66E8F3D7-BD50-0C49-AF9B-0CDC1CE507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xmlns="" id="{15689295-A0A6-9644-8ABF-B6A3F3C79D82}"/>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7" name="Espace réservé de la date 6">
            <a:extLst>
              <a:ext uri="{FF2B5EF4-FFF2-40B4-BE49-F238E27FC236}">
                <a16:creationId xmlns:a16="http://schemas.microsoft.com/office/drawing/2014/main" xmlns="" id="{9A200FBB-33E8-4649-911C-6C89FDB51986}"/>
              </a:ext>
            </a:extLst>
          </p:cNvPr>
          <p:cNvSpPr>
            <a:spLocks noGrp="1"/>
          </p:cNvSpPr>
          <p:nvPr>
            <p:ph type="dt" sz="half" idx="10"/>
          </p:nvPr>
        </p:nvSpPr>
        <p:spPr/>
        <p:txBody>
          <a:bodyPr/>
          <a:lstStyle/>
          <a:p>
            <a:fld id="{2DBD32BC-E05B-DC45-98B9-B8AA717109C8}" type="datetime1">
              <a:rPr lang="fr-FR" smtClean="0"/>
              <a:t>14/11/2024</a:t>
            </a:fld>
            <a:endParaRPr lang="aa-ET"/>
          </a:p>
        </p:txBody>
      </p:sp>
      <p:sp>
        <p:nvSpPr>
          <p:cNvPr id="8" name="Espace réservé du pied de page 7">
            <a:extLst>
              <a:ext uri="{FF2B5EF4-FFF2-40B4-BE49-F238E27FC236}">
                <a16:creationId xmlns:a16="http://schemas.microsoft.com/office/drawing/2014/main" xmlns="" id="{9AB0E7D9-0E53-EB45-BF05-A49ED57338D1}"/>
              </a:ext>
            </a:extLst>
          </p:cNvPr>
          <p:cNvSpPr>
            <a:spLocks noGrp="1"/>
          </p:cNvSpPr>
          <p:nvPr>
            <p:ph type="ftr" sz="quarter" idx="11"/>
          </p:nvPr>
        </p:nvSpPr>
        <p:spPr/>
        <p:txBody>
          <a:bodyPr/>
          <a:lstStyle/>
          <a:p>
            <a:endParaRPr lang="aa-ET"/>
          </a:p>
        </p:txBody>
      </p:sp>
      <p:sp>
        <p:nvSpPr>
          <p:cNvPr id="9" name="Espace réservé du numéro de diapositive 8">
            <a:extLst>
              <a:ext uri="{FF2B5EF4-FFF2-40B4-BE49-F238E27FC236}">
                <a16:creationId xmlns:a16="http://schemas.microsoft.com/office/drawing/2014/main" xmlns="" id="{380E481A-F250-1B49-99F6-8C34FD893C5C}"/>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3956458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0A996B2-D73C-7C4B-A5FB-EA6870A74CEF}"/>
              </a:ext>
            </a:extLst>
          </p:cNvPr>
          <p:cNvSpPr>
            <a:spLocks noGrp="1"/>
          </p:cNvSpPr>
          <p:nvPr>
            <p:ph type="title"/>
          </p:nvPr>
        </p:nvSpPr>
        <p:spPr/>
        <p:txBody>
          <a:bodyPr/>
          <a:lstStyle/>
          <a:p>
            <a:r>
              <a:rPr lang="fr-FR"/>
              <a:t>Modifiez le style du titre</a:t>
            </a:r>
            <a:endParaRPr lang="aa-ET"/>
          </a:p>
        </p:txBody>
      </p:sp>
      <p:sp>
        <p:nvSpPr>
          <p:cNvPr id="3" name="Espace réservé de la date 2">
            <a:extLst>
              <a:ext uri="{FF2B5EF4-FFF2-40B4-BE49-F238E27FC236}">
                <a16:creationId xmlns:a16="http://schemas.microsoft.com/office/drawing/2014/main" xmlns="" id="{70D76F46-17F7-254E-A5CF-D15B82613329}"/>
              </a:ext>
            </a:extLst>
          </p:cNvPr>
          <p:cNvSpPr>
            <a:spLocks noGrp="1"/>
          </p:cNvSpPr>
          <p:nvPr>
            <p:ph type="dt" sz="half" idx="10"/>
          </p:nvPr>
        </p:nvSpPr>
        <p:spPr/>
        <p:txBody>
          <a:bodyPr/>
          <a:lstStyle/>
          <a:p>
            <a:fld id="{042C3F90-22C1-9448-9287-9D8616C48DC8}" type="datetime1">
              <a:rPr lang="fr-FR" smtClean="0"/>
              <a:t>14/11/2024</a:t>
            </a:fld>
            <a:endParaRPr lang="aa-ET"/>
          </a:p>
        </p:txBody>
      </p:sp>
      <p:sp>
        <p:nvSpPr>
          <p:cNvPr id="4" name="Espace réservé du pied de page 3">
            <a:extLst>
              <a:ext uri="{FF2B5EF4-FFF2-40B4-BE49-F238E27FC236}">
                <a16:creationId xmlns:a16="http://schemas.microsoft.com/office/drawing/2014/main" xmlns="" id="{6D596549-1D08-6B47-89A1-5A66F6625506}"/>
              </a:ext>
            </a:extLst>
          </p:cNvPr>
          <p:cNvSpPr>
            <a:spLocks noGrp="1"/>
          </p:cNvSpPr>
          <p:nvPr>
            <p:ph type="ftr" sz="quarter" idx="11"/>
          </p:nvPr>
        </p:nvSpPr>
        <p:spPr/>
        <p:txBody>
          <a:bodyPr/>
          <a:lstStyle/>
          <a:p>
            <a:endParaRPr lang="aa-ET"/>
          </a:p>
        </p:txBody>
      </p:sp>
      <p:sp>
        <p:nvSpPr>
          <p:cNvPr id="5" name="Espace réservé du numéro de diapositive 4">
            <a:extLst>
              <a:ext uri="{FF2B5EF4-FFF2-40B4-BE49-F238E27FC236}">
                <a16:creationId xmlns:a16="http://schemas.microsoft.com/office/drawing/2014/main" xmlns="" id="{71A78830-1912-E24A-9626-83DEFD0053B4}"/>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1214810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xmlns="" id="{356C8CFF-F8C4-BF41-B3B6-DFF73EB237A9}"/>
              </a:ext>
            </a:extLst>
          </p:cNvPr>
          <p:cNvSpPr>
            <a:spLocks noGrp="1"/>
          </p:cNvSpPr>
          <p:nvPr>
            <p:ph type="dt" sz="half" idx="10"/>
          </p:nvPr>
        </p:nvSpPr>
        <p:spPr/>
        <p:txBody>
          <a:bodyPr/>
          <a:lstStyle/>
          <a:p>
            <a:fld id="{0F7616B2-76C0-1B4F-A2B0-2AC42204BE5E}" type="datetime1">
              <a:rPr lang="fr-FR" smtClean="0"/>
              <a:t>14/11/2024</a:t>
            </a:fld>
            <a:endParaRPr lang="aa-ET"/>
          </a:p>
        </p:txBody>
      </p:sp>
      <p:sp>
        <p:nvSpPr>
          <p:cNvPr id="3" name="Espace réservé du pied de page 2">
            <a:extLst>
              <a:ext uri="{FF2B5EF4-FFF2-40B4-BE49-F238E27FC236}">
                <a16:creationId xmlns:a16="http://schemas.microsoft.com/office/drawing/2014/main" xmlns="" id="{674E7568-347C-8D46-91DE-76BFC0AD4D5D}"/>
              </a:ext>
            </a:extLst>
          </p:cNvPr>
          <p:cNvSpPr>
            <a:spLocks noGrp="1"/>
          </p:cNvSpPr>
          <p:nvPr>
            <p:ph type="ftr" sz="quarter" idx="11"/>
          </p:nvPr>
        </p:nvSpPr>
        <p:spPr/>
        <p:txBody>
          <a:bodyPr/>
          <a:lstStyle/>
          <a:p>
            <a:endParaRPr lang="aa-ET"/>
          </a:p>
        </p:txBody>
      </p:sp>
      <p:sp>
        <p:nvSpPr>
          <p:cNvPr id="4" name="Espace réservé du numéro de diapositive 3">
            <a:extLst>
              <a:ext uri="{FF2B5EF4-FFF2-40B4-BE49-F238E27FC236}">
                <a16:creationId xmlns:a16="http://schemas.microsoft.com/office/drawing/2014/main" xmlns="" id="{57886521-D02E-EF46-90AC-DAB566C1CD81}"/>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1560327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4A696166-FF72-A042-A2BF-CF77C3CBF1F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aa-ET"/>
          </a:p>
        </p:txBody>
      </p:sp>
      <p:sp>
        <p:nvSpPr>
          <p:cNvPr id="3" name="Espace réservé du contenu 2">
            <a:extLst>
              <a:ext uri="{FF2B5EF4-FFF2-40B4-BE49-F238E27FC236}">
                <a16:creationId xmlns:a16="http://schemas.microsoft.com/office/drawing/2014/main" xmlns="" id="{82DD3CE8-5C51-AE46-9016-525E41095E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4" name="Espace réservé du texte 3">
            <a:extLst>
              <a:ext uri="{FF2B5EF4-FFF2-40B4-BE49-F238E27FC236}">
                <a16:creationId xmlns:a16="http://schemas.microsoft.com/office/drawing/2014/main" xmlns="" id="{5B56CE24-A520-1C43-8DB3-A3229296C6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xmlns="" id="{2B2045CA-B578-C745-BBAE-76D8793F1EBF}"/>
              </a:ext>
            </a:extLst>
          </p:cNvPr>
          <p:cNvSpPr>
            <a:spLocks noGrp="1"/>
          </p:cNvSpPr>
          <p:nvPr>
            <p:ph type="dt" sz="half" idx="10"/>
          </p:nvPr>
        </p:nvSpPr>
        <p:spPr/>
        <p:txBody>
          <a:bodyPr/>
          <a:lstStyle/>
          <a:p>
            <a:fld id="{39EE4FB7-7956-FF46-8918-41C696EE0000}" type="datetime1">
              <a:rPr lang="fr-FR" smtClean="0"/>
              <a:t>14/11/2024</a:t>
            </a:fld>
            <a:endParaRPr lang="aa-ET"/>
          </a:p>
        </p:txBody>
      </p:sp>
      <p:sp>
        <p:nvSpPr>
          <p:cNvPr id="6" name="Espace réservé du pied de page 5">
            <a:extLst>
              <a:ext uri="{FF2B5EF4-FFF2-40B4-BE49-F238E27FC236}">
                <a16:creationId xmlns:a16="http://schemas.microsoft.com/office/drawing/2014/main" xmlns="" id="{C26A55DC-4045-344F-AF53-7B09A54F5B71}"/>
              </a:ext>
            </a:extLst>
          </p:cNvPr>
          <p:cNvSpPr>
            <a:spLocks noGrp="1"/>
          </p:cNvSpPr>
          <p:nvPr>
            <p:ph type="ftr" sz="quarter" idx="11"/>
          </p:nvPr>
        </p:nvSpPr>
        <p:spPr/>
        <p:txBody>
          <a:bodyPr/>
          <a:lstStyle/>
          <a:p>
            <a:endParaRPr lang="aa-ET"/>
          </a:p>
        </p:txBody>
      </p:sp>
      <p:sp>
        <p:nvSpPr>
          <p:cNvPr id="7" name="Espace réservé du numéro de diapositive 6">
            <a:extLst>
              <a:ext uri="{FF2B5EF4-FFF2-40B4-BE49-F238E27FC236}">
                <a16:creationId xmlns:a16="http://schemas.microsoft.com/office/drawing/2014/main" xmlns="" id="{232B6CE7-702E-B74A-9344-1AB69CA27D4D}"/>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4138234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03D58AD-DBF4-BC42-BA1B-CA573C08B04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aa-ET"/>
          </a:p>
        </p:txBody>
      </p:sp>
      <p:sp>
        <p:nvSpPr>
          <p:cNvPr id="3" name="Espace réservé pour une image  2">
            <a:extLst>
              <a:ext uri="{FF2B5EF4-FFF2-40B4-BE49-F238E27FC236}">
                <a16:creationId xmlns:a16="http://schemas.microsoft.com/office/drawing/2014/main" xmlns="" id="{D7325CB9-7DF6-494B-A0FE-B304E88B95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a-ET"/>
          </a:p>
        </p:txBody>
      </p:sp>
      <p:sp>
        <p:nvSpPr>
          <p:cNvPr id="4" name="Espace réservé du texte 3">
            <a:extLst>
              <a:ext uri="{FF2B5EF4-FFF2-40B4-BE49-F238E27FC236}">
                <a16:creationId xmlns:a16="http://schemas.microsoft.com/office/drawing/2014/main" xmlns="" id="{775510A4-71BC-A44E-96C5-82954B5D18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xmlns="" id="{ECA70A0A-C2B8-DC48-B169-E253C8F67A53}"/>
              </a:ext>
            </a:extLst>
          </p:cNvPr>
          <p:cNvSpPr>
            <a:spLocks noGrp="1"/>
          </p:cNvSpPr>
          <p:nvPr>
            <p:ph type="dt" sz="half" idx="10"/>
          </p:nvPr>
        </p:nvSpPr>
        <p:spPr/>
        <p:txBody>
          <a:bodyPr/>
          <a:lstStyle/>
          <a:p>
            <a:fld id="{E640459A-6867-CB4A-AF0A-A3737A33CE42}" type="datetime1">
              <a:rPr lang="fr-FR" smtClean="0"/>
              <a:t>14/11/2024</a:t>
            </a:fld>
            <a:endParaRPr lang="aa-ET"/>
          </a:p>
        </p:txBody>
      </p:sp>
      <p:sp>
        <p:nvSpPr>
          <p:cNvPr id="6" name="Espace réservé du pied de page 5">
            <a:extLst>
              <a:ext uri="{FF2B5EF4-FFF2-40B4-BE49-F238E27FC236}">
                <a16:creationId xmlns:a16="http://schemas.microsoft.com/office/drawing/2014/main" xmlns="" id="{D6E4CF9D-478C-4A46-BD5B-3288BCAF3725}"/>
              </a:ext>
            </a:extLst>
          </p:cNvPr>
          <p:cNvSpPr>
            <a:spLocks noGrp="1"/>
          </p:cNvSpPr>
          <p:nvPr>
            <p:ph type="ftr" sz="quarter" idx="11"/>
          </p:nvPr>
        </p:nvSpPr>
        <p:spPr/>
        <p:txBody>
          <a:bodyPr/>
          <a:lstStyle/>
          <a:p>
            <a:endParaRPr lang="aa-ET"/>
          </a:p>
        </p:txBody>
      </p:sp>
      <p:sp>
        <p:nvSpPr>
          <p:cNvPr id="7" name="Espace réservé du numéro de diapositive 6">
            <a:extLst>
              <a:ext uri="{FF2B5EF4-FFF2-40B4-BE49-F238E27FC236}">
                <a16:creationId xmlns:a16="http://schemas.microsoft.com/office/drawing/2014/main" xmlns="" id="{FE283756-ADF7-F34E-83E0-AEA1C56A7EAB}"/>
              </a:ext>
            </a:extLst>
          </p:cNvPr>
          <p:cNvSpPr>
            <a:spLocks noGrp="1"/>
          </p:cNvSpPr>
          <p:nvPr>
            <p:ph type="sldNum" sz="quarter" idx="12"/>
          </p:nvPr>
        </p:nvSpPr>
        <p:spPr/>
        <p:txBody>
          <a:bodyPr/>
          <a:lstStyle/>
          <a:p>
            <a:fld id="{47986037-088E-4B40-8C78-53BD03220818}" type="slidenum">
              <a:rPr lang="aa-ET" smtClean="0"/>
              <a:t>‹#›</a:t>
            </a:fld>
            <a:endParaRPr lang="aa-ET"/>
          </a:p>
        </p:txBody>
      </p:sp>
    </p:spTree>
    <p:extLst>
      <p:ext uri="{BB962C8B-B14F-4D97-AF65-F5344CB8AC3E}">
        <p14:creationId xmlns:p14="http://schemas.microsoft.com/office/powerpoint/2010/main" val="3882426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xmlns="" id="{78F4B1AB-C83A-AF4A-8B1F-E7635993B5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aa-ET"/>
          </a:p>
        </p:txBody>
      </p:sp>
      <p:sp>
        <p:nvSpPr>
          <p:cNvPr id="3" name="Espace réservé du texte 2">
            <a:extLst>
              <a:ext uri="{FF2B5EF4-FFF2-40B4-BE49-F238E27FC236}">
                <a16:creationId xmlns:a16="http://schemas.microsoft.com/office/drawing/2014/main" xmlns="" id="{5D4B380E-712C-E149-BC41-77A82C4CCD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a-ET"/>
          </a:p>
        </p:txBody>
      </p:sp>
      <p:sp>
        <p:nvSpPr>
          <p:cNvPr id="4" name="Espace réservé de la date 3">
            <a:extLst>
              <a:ext uri="{FF2B5EF4-FFF2-40B4-BE49-F238E27FC236}">
                <a16:creationId xmlns:a16="http://schemas.microsoft.com/office/drawing/2014/main" xmlns="" id="{B6094CD3-1D83-6840-A075-7915EF4F6F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1E89DC-1CAE-4447-9C67-9760A2A76F11}" type="datetime1">
              <a:rPr lang="fr-FR" smtClean="0"/>
              <a:t>14/11/2024</a:t>
            </a:fld>
            <a:endParaRPr lang="aa-ET"/>
          </a:p>
        </p:txBody>
      </p:sp>
      <p:sp>
        <p:nvSpPr>
          <p:cNvPr id="5" name="Espace réservé du pied de page 4">
            <a:extLst>
              <a:ext uri="{FF2B5EF4-FFF2-40B4-BE49-F238E27FC236}">
                <a16:creationId xmlns:a16="http://schemas.microsoft.com/office/drawing/2014/main" xmlns="" id="{9C472545-4F78-E14A-BD9B-5D8E75CAD2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a-ET"/>
          </a:p>
        </p:txBody>
      </p:sp>
      <p:sp>
        <p:nvSpPr>
          <p:cNvPr id="6" name="Espace réservé du numéro de diapositive 5">
            <a:extLst>
              <a:ext uri="{FF2B5EF4-FFF2-40B4-BE49-F238E27FC236}">
                <a16:creationId xmlns:a16="http://schemas.microsoft.com/office/drawing/2014/main" xmlns="" id="{9FBB34B7-D081-A144-AC60-8F2D108B24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986037-088E-4B40-8C78-53BD03220818}" type="slidenum">
              <a:rPr lang="aa-ET" smtClean="0"/>
              <a:t>‹#›</a:t>
            </a:fld>
            <a:endParaRPr lang="aa-ET"/>
          </a:p>
        </p:txBody>
      </p:sp>
    </p:spTree>
    <p:extLst>
      <p:ext uri="{BB962C8B-B14F-4D97-AF65-F5344CB8AC3E}">
        <p14:creationId xmlns:p14="http://schemas.microsoft.com/office/powerpoint/2010/main" val="4544617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svg"/></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8.emf"/><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appn-racop.org/en/the-network/" TargetMode="Externa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Layout" Target="../slideLayouts/slideLayout1.xml"/><Relationship Id="rId1" Type="http://schemas.openxmlformats.org/officeDocument/2006/relationships/themeOverride" Target="../theme/themeOverride6.xml"/><Relationship Id="rId5" Type="http://schemas.openxmlformats.org/officeDocument/2006/relationships/image" Target="../media/image6.svg"/><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Layout" Target="../slideLayouts/slideLayout1.xml"/><Relationship Id="rId4" Type="http://schemas.openxmlformats.org/officeDocument/2006/relationships/image" Target="../media/image8.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4.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9.emf"/></Relationships>
</file>

<file path=ppt/slides/_rels/slide5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Marcador de posición de imagen 14">
            <a:extLst>
              <a:ext uri="{FF2B5EF4-FFF2-40B4-BE49-F238E27FC236}">
                <a16:creationId xmlns:a16="http://schemas.microsoft.com/office/drawing/2014/main" xmlns="" id="{520C924E-886C-6BE3-593A-A95266E1E589}"/>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8650" r="18650"/>
          <a:stretch>
            <a:fillRect/>
          </a:stretch>
        </p:blipFill>
        <p:spPr>
          <a:xfrm>
            <a:off x="6220148" y="0"/>
            <a:ext cx="5969764" cy="6347619"/>
          </a:xfrm>
        </p:spPr>
      </p:pic>
      <p:grpSp>
        <p:nvGrpSpPr>
          <p:cNvPr id="21" name="Grupo 20">
            <a:extLst>
              <a:ext uri="{FF2B5EF4-FFF2-40B4-BE49-F238E27FC236}">
                <a16:creationId xmlns:a16="http://schemas.microsoft.com/office/drawing/2014/main" xmlns="" id="{E44BE624-79A4-A8CE-22A6-986C4C975E3B}"/>
              </a:ext>
            </a:extLst>
          </p:cNvPr>
          <p:cNvGrpSpPr/>
          <p:nvPr/>
        </p:nvGrpSpPr>
        <p:grpSpPr>
          <a:xfrm>
            <a:off x="-17074" y="-22610"/>
            <a:ext cx="6382139" cy="2182966"/>
            <a:chOff x="9928344" y="6083406"/>
            <a:chExt cx="4525317" cy="1547853"/>
          </a:xfrm>
        </p:grpSpPr>
        <p:sp>
          <p:nvSpPr>
            <p:cNvPr id="19" name="Forma libre 18">
              <a:extLst>
                <a:ext uri="{FF2B5EF4-FFF2-40B4-BE49-F238E27FC236}">
                  <a16:creationId xmlns:a16="http://schemas.microsoft.com/office/drawing/2014/main" xmlns="" id="{FC8EABFC-359C-94CD-BA9C-C130E22C8C73}"/>
                </a:ext>
              </a:extLst>
            </p:cNvPr>
            <p:cNvSpPr/>
            <p:nvPr/>
          </p:nvSpPr>
          <p:spPr>
            <a:xfrm>
              <a:off x="9941931" y="6096892"/>
              <a:ext cx="4511730" cy="1534367"/>
            </a:xfrm>
            <a:custGeom>
              <a:avLst/>
              <a:gdLst>
                <a:gd name="connsiteX0" fmla="*/ 4476274 w 4511730"/>
                <a:gd name="connsiteY0" fmla="*/ 305032 h 1534367"/>
                <a:gd name="connsiteX1" fmla="*/ 4363291 w 4511730"/>
                <a:gd name="connsiteY1" fmla="*/ 482881 h 1534367"/>
                <a:gd name="connsiteX2" fmla="*/ 3749360 w 4511730"/>
                <a:gd name="connsiteY2" fmla="*/ 682211 h 1534367"/>
                <a:gd name="connsiteX3" fmla="*/ 3732988 w 4511730"/>
                <a:gd name="connsiteY3" fmla="*/ 681641 h 1534367"/>
                <a:gd name="connsiteX4" fmla="*/ 3061757 w 4511730"/>
                <a:gd name="connsiteY4" fmla="*/ 592764 h 1534367"/>
                <a:gd name="connsiteX5" fmla="*/ 2418414 w 4511730"/>
                <a:gd name="connsiteY5" fmla="*/ 751602 h 1534367"/>
                <a:gd name="connsiteX6" fmla="*/ 1893764 w 4511730"/>
                <a:gd name="connsiteY6" fmla="*/ 1417558 h 1534367"/>
                <a:gd name="connsiteX7" fmla="*/ 1182365 w 4511730"/>
                <a:gd name="connsiteY7" fmla="*/ 1494363 h 1534367"/>
                <a:gd name="connsiteX8" fmla="*/ 463447 w 4511730"/>
                <a:gd name="connsiteY8" fmla="*/ 1334860 h 1534367"/>
                <a:gd name="connsiteX9" fmla="*/ 0 w 4511730"/>
                <a:gd name="connsiteY9" fmla="*/ 1454725 h 1534367"/>
                <a:gd name="connsiteX10" fmla="*/ 0 w 4511730"/>
                <a:gd name="connsiteY10" fmla="*/ 0 h 1534367"/>
                <a:gd name="connsiteX11" fmla="*/ 4496643 w 4511730"/>
                <a:gd name="connsiteY11" fmla="*/ 0 h 1534367"/>
                <a:gd name="connsiteX12" fmla="*/ 4476369 w 4511730"/>
                <a:gd name="connsiteY12" fmla="*/ 305032 h 153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1730" h="1534367">
                  <a:moveTo>
                    <a:pt x="4476274" y="305032"/>
                  </a:moveTo>
                  <a:cubicBezTo>
                    <a:pt x="4450955" y="372046"/>
                    <a:pt x="4412406" y="433737"/>
                    <a:pt x="4363291" y="482881"/>
                  </a:cubicBezTo>
                  <a:cubicBezTo>
                    <a:pt x="4204050" y="641908"/>
                    <a:pt x="3969994" y="690196"/>
                    <a:pt x="3749360" y="682211"/>
                  </a:cubicBezTo>
                  <a:cubicBezTo>
                    <a:pt x="3743839" y="682211"/>
                    <a:pt x="3738319" y="681926"/>
                    <a:pt x="3732988" y="681641"/>
                  </a:cubicBezTo>
                  <a:cubicBezTo>
                    <a:pt x="3507595" y="670900"/>
                    <a:pt x="3286770" y="610730"/>
                    <a:pt x="3061757" y="592764"/>
                  </a:cubicBezTo>
                  <a:cubicBezTo>
                    <a:pt x="2836649" y="574799"/>
                    <a:pt x="2595169" y="604931"/>
                    <a:pt x="2418414" y="751602"/>
                  </a:cubicBezTo>
                  <a:cubicBezTo>
                    <a:pt x="2201777" y="931541"/>
                    <a:pt x="2121157" y="1252733"/>
                    <a:pt x="1893764" y="1417558"/>
                  </a:cubicBezTo>
                  <a:cubicBezTo>
                    <a:pt x="1691976" y="1563944"/>
                    <a:pt x="1421751" y="1551776"/>
                    <a:pt x="1182365" y="1494363"/>
                  </a:cubicBezTo>
                  <a:cubicBezTo>
                    <a:pt x="943075" y="1436855"/>
                    <a:pt x="709019" y="1339708"/>
                    <a:pt x="463447" y="1334860"/>
                  </a:cubicBezTo>
                  <a:cubicBezTo>
                    <a:pt x="301064" y="1331629"/>
                    <a:pt x="142394" y="1375924"/>
                    <a:pt x="0" y="1454725"/>
                  </a:cubicBezTo>
                  <a:lnTo>
                    <a:pt x="0" y="0"/>
                  </a:lnTo>
                  <a:lnTo>
                    <a:pt x="4496643" y="0"/>
                  </a:lnTo>
                  <a:cubicBezTo>
                    <a:pt x="4523104" y="97051"/>
                    <a:pt x="4513776" y="206555"/>
                    <a:pt x="4476369" y="305032"/>
                  </a:cubicBezTo>
                  <a:close/>
                </a:path>
              </a:pathLst>
            </a:custGeom>
            <a:solidFill>
              <a:schemeClr val="accent2"/>
            </a:solidFill>
            <a:ln w="0" cap="flat">
              <a:noFill/>
              <a:prstDash val="solid"/>
              <a:miter/>
            </a:ln>
          </p:spPr>
          <p:txBody>
            <a:bodyPr rtlCol="0" anchor="ctr"/>
            <a:lstStyle/>
            <a:p>
              <a:endParaRPr lang="es-SV" sz="900"/>
            </a:p>
          </p:txBody>
        </p:sp>
        <p:sp>
          <p:nvSpPr>
            <p:cNvPr id="20" name="Forma libre 19">
              <a:extLst>
                <a:ext uri="{FF2B5EF4-FFF2-40B4-BE49-F238E27FC236}">
                  <a16:creationId xmlns:a16="http://schemas.microsoft.com/office/drawing/2014/main" xmlns="" id="{61C2D256-9584-F394-8F89-B667D003D09E}"/>
                </a:ext>
              </a:extLst>
            </p:cNvPr>
            <p:cNvSpPr/>
            <p:nvPr/>
          </p:nvSpPr>
          <p:spPr>
            <a:xfrm>
              <a:off x="9928344" y="6083406"/>
              <a:ext cx="3894789" cy="1316383"/>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grpSp>
      <p:sp>
        <p:nvSpPr>
          <p:cNvPr id="24" name="Gráfico 22">
            <a:extLst>
              <a:ext uri="{FF2B5EF4-FFF2-40B4-BE49-F238E27FC236}">
                <a16:creationId xmlns:a16="http://schemas.microsoft.com/office/drawing/2014/main" xmlns="" id="{0948D6CE-CFE6-EE68-13D5-D3A79AF7FEE8}"/>
              </a:ext>
            </a:extLst>
          </p:cNvPr>
          <p:cNvSpPr/>
          <p:nvPr/>
        </p:nvSpPr>
        <p:spPr>
          <a:xfrm>
            <a:off x="1588" y="5278899"/>
            <a:ext cx="12188825" cy="2270195"/>
          </a:xfrm>
          <a:custGeom>
            <a:avLst/>
            <a:gdLst>
              <a:gd name="connsiteX0" fmla="*/ 19485650 w 24357061"/>
              <a:gd name="connsiteY0" fmla="*/ 0 h 4536555"/>
              <a:gd name="connsiteX1" fmla="*/ 14614237 w 24357061"/>
              <a:gd name="connsiteY1" fmla="*/ 1888521 h 4536555"/>
              <a:gd name="connsiteX2" fmla="*/ 9742825 w 24357061"/>
              <a:gd name="connsiteY2" fmla="*/ 0 h 4536555"/>
              <a:gd name="connsiteX3" fmla="*/ 4871413 w 24357061"/>
              <a:gd name="connsiteY3" fmla="*/ 1888521 h 4536555"/>
              <a:gd name="connsiteX4" fmla="*/ 0 w 24357061"/>
              <a:gd name="connsiteY4" fmla="*/ 0 h 4536555"/>
              <a:gd name="connsiteX5" fmla="*/ 0 w 24357061"/>
              <a:gd name="connsiteY5" fmla="*/ 4536556 h 4536555"/>
              <a:gd name="connsiteX6" fmla="*/ 24357062 w 24357061"/>
              <a:gd name="connsiteY6" fmla="*/ 4536556 h 4536555"/>
              <a:gd name="connsiteX7" fmla="*/ 24357062 w 24357061"/>
              <a:gd name="connsiteY7" fmla="*/ 1888521 h 4536555"/>
              <a:gd name="connsiteX8" fmla="*/ 19485650 w 24357061"/>
              <a:gd name="connsiteY8" fmla="*/ 0 h 4536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57061" h="4536555">
                <a:moveTo>
                  <a:pt x="19485650" y="0"/>
                </a:moveTo>
                <a:cubicBezTo>
                  <a:pt x="17049942" y="0"/>
                  <a:pt x="17049942" y="1888521"/>
                  <a:pt x="14614237" y="1888521"/>
                </a:cubicBezTo>
                <a:cubicBezTo>
                  <a:pt x="12178531" y="1888521"/>
                  <a:pt x="12178119" y="0"/>
                  <a:pt x="9742825" y="0"/>
                </a:cubicBezTo>
                <a:cubicBezTo>
                  <a:pt x="7307531" y="0"/>
                  <a:pt x="7307119" y="1888521"/>
                  <a:pt x="4871413" y="1888521"/>
                </a:cubicBezTo>
                <a:cubicBezTo>
                  <a:pt x="2435706" y="1888521"/>
                  <a:pt x="2435706" y="0"/>
                  <a:pt x="0" y="0"/>
                </a:cubicBezTo>
                <a:lnTo>
                  <a:pt x="0" y="4536556"/>
                </a:lnTo>
                <a:lnTo>
                  <a:pt x="24357062" y="4536556"/>
                </a:lnTo>
                <a:lnTo>
                  <a:pt x="24357062" y="1888521"/>
                </a:lnTo>
                <a:cubicBezTo>
                  <a:pt x="21921354" y="1888521"/>
                  <a:pt x="21921354" y="0"/>
                  <a:pt x="19485650" y="0"/>
                </a:cubicBezTo>
                <a:close/>
              </a:path>
            </a:pathLst>
          </a:custGeom>
          <a:solidFill>
            <a:schemeClr val="accent3"/>
          </a:solidFill>
          <a:ln w="0" cap="flat">
            <a:noFill/>
            <a:prstDash val="solid"/>
            <a:miter/>
          </a:ln>
        </p:spPr>
        <p:txBody>
          <a:bodyPr rtlCol="0" anchor="ctr"/>
          <a:lstStyle/>
          <a:p>
            <a:endParaRPr lang="es-SV" sz="900"/>
          </a:p>
        </p:txBody>
      </p:sp>
      <p:pic>
        <p:nvPicPr>
          <p:cNvPr id="4" name="Image 3">
            <a:extLst>
              <a:ext uri="{FF2B5EF4-FFF2-40B4-BE49-F238E27FC236}">
                <a16:creationId xmlns:a16="http://schemas.microsoft.com/office/drawing/2014/main" xmlns="" id="{DCD1A15E-6713-4FF7-12F1-B2D133880CF9}"/>
              </a:ext>
            </a:extLst>
          </p:cNvPr>
          <p:cNvPicPr>
            <a:picLocks noChangeAspect="1"/>
          </p:cNvPicPr>
          <p:nvPr/>
        </p:nvPicPr>
        <p:blipFill rotWithShape="1">
          <a:blip r:embed="rId4">
            <a:extLst>
              <a:ext uri="{28A0092B-C50C-407E-A947-70E740481C1C}">
                <a14:useLocalDpi xmlns:a14="http://schemas.microsoft.com/office/drawing/2010/main" val="0"/>
              </a:ext>
            </a:extLst>
          </a:blip>
          <a:srcRect l="4073" t="5701" r="63338" b="3895"/>
          <a:stretch/>
        </p:blipFill>
        <p:spPr bwMode="auto">
          <a:xfrm>
            <a:off x="848515" y="2864884"/>
            <a:ext cx="5854941" cy="2620868"/>
          </a:xfrm>
          <a:prstGeom prst="rect">
            <a:avLst/>
          </a:prstGeom>
          <a:ln>
            <a:noFill/>
          </a:ln>
          <a:extLst>
            <a:ext uri="{53640926-AAD7-44D8-BBD7-CCE9431645EC}">
              <a14:shadowObscured xmlns:a14="http://schemas.microsoft.com/office/drawing/2010/main"/>
            </a:ext>
          </a:extLst>
        </p:spPr>
      </p:pic>
      <p:pic>
        <p:nvPicPr>
          <p:cNvPr id="5" name="Image 4">
            <a:extLst>
              <a:ext uri="{FF2B5EF4-FFF2-40B4-BE49-F238E27FC236}">
                <a16:creationId xmlns:a16="http://schemas.microsoft.com/office/drawing/2014/main" xmlns="" id="{131D594E-3A1F-575C-BE0E-B7995AC3A8C2}"/>
              </a:ext>
            </a:extLst>
          </p:cNvPr>
          <p:cNvPicPr>
            <a:picLocks noChangeAspect="1"/>
          </p:cNvPicPr>
          <p:nvPr/>
        </p:nvPicPr>
        <p:blipFill>
          <a:blip r:embed="rId5"/>
          <a:stretch>
            <a:fillRect/>
          </a:stretch>
        </p:blipFill>
        <p:spPr>
          <a:xfrm>
            <a:off x="1588" y="131956"/>
            <a:ext cx="12188825" cy="6594089"/>
          </a:xfrm>
          <a:prstGeom prst="rect">
            <a:avLst/>
          </a:prstGeom>
        </p:spPr>
      </p:pic>
      <p:pic>
        <p:nvPicPr>
          <p:cNvPr id="2" name="Image 1">
            <a:extLst>
              <a:ext uri="{FF2B5EF4-FFF2-40B4-BE49-F238E27FC236}">
                <a16:creationId xmlns:a16="http://schemas.microsoft.com/office/drawing/2014/main" xmlns="" id="{5F0512AC-8653-D243-30A0-7062EF66CEF9}"/>
              </a:ext>
            </a:extLst>
          </p:cNvPr>
          <p:cNvPicPr>
            <a:picLocks noChangeAspect="1"/>
          </p:cNvPicPr>
          <p:nvPr/>
        </p:nvPicPr>
        <p:blipFill rotWithShape="1">
          <a:blip r:embed="rId4">
            <a:extLst>
              <a:ext uri="{28A0092B-C50C-407E-A947-70E740481C1C}">
                <a14:useLocalDpi xmlns:a14="http://schemas.microsoft.com/office/drawing/2010/main" val="0"/>
              </a:ext>
            </a:extLst>
          </a:blip>
          <a:srcRect l="4073" t="5701" r="63338" b="3895"/>
          <a:stretch/>
        </p:blipFill>
        <p:spPr bwMode="auto">
          <a:xfrm>
            <a:off x="2548349" y="4124122"/>
            <a:ext cx="5854941" cy="26208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373872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600BE739-D745-F32A-27C5-81EF133DDDD6}"/>
              </a:ext>
            </a:extLst>
          </p:cNvPr>
          <p:cNvSpPr txBox="1"/>
          <p:nvPr/>
        </p:nvSpPr>
        <p:spPr>
          <a:xfrm>
            <a:off x="342056" y="1235413"/>
            <a:ext cx="11653736" cy="5262979"/>
          </a:xfrm>
          <a:prstGeom prst="rect">
            <a:avLst/>
          </a:prstGeom>
          <a:noFill/>
        </p:spPr>
        <p:txBody>
          <a:bodyPr wrap="square">
            <a:spAutoFit/>
          </a:bodyPr>
          <a:lstStyle/>
          <a:p>
            <a:r>
              <a:rPr lang="fr-FR" sz="2400" dirty="0">
                <a:latin typeface="Calibri "/>
              </a:rPr>
              <a:t>•</a:t>
            </a:r>
            <a:r>
              <a:rPr lang="fr-FR" sz="2400" b="1" dirty="0" err="1">
                <a:solidFill>
                  <a:srgbClr val="00B050"/>
                </a:solidFill>
                <a:latin typeface="Calibri "/>
              </a:rPr>
              <a:t>Governing</a:t>
            </a:r>
            <a:r>
              <a:rPr lang="fr-FR" sz="2400" b="1" dirty="0">
                <a:solidFill>
                  <a:srgbClr val="00B050"/>
                </a:solidFill>
                <a:latin typeface="Calibri "/>
              </a:rPr>
              <a:t> Bodies</a:t>
            </a:r>
            <a:r>
              <a:rPr lang="fr-FR" sz="2400" dirty="0">
                <a:latin typeface="Calibri "/>
              </a:rPr>
              <a:t>: </a:t>
            </a:r>
          </a:p>
          <a:p>
            <a:pPr marL="914309" lvl="1" indent="-457200">
              <a:buFont typeface="+mj-lt"/>
              <a:buAutoNum type="arabicPeriod"/>
            </a:pPr>
            <a:r>
              <a:rPr lang="fr-FR" sz="2400" dirty="0">
                <a:latin typeface="Calibri "/>
              </a:rPr>
              <a:t>A General </a:t>
            </a:r>
            <a:r>
              <a:rPr lang="fr-FR" sz="2400" dirty="0" err="1">
                <a:latin typeface="Calibri "/>
              </a:rPr>
              <a:t>Assembly</a:t>
            </a:r>
            <a:r>
              <a:rPr lang="fr-FR" sz="2400" dirty="0">
                <a:latin typeface="Calibri "/>
              </a:rPr>
              <a:t> with a Chair,  </a:t>
            </a:r>
          </a:p>
          <a:p>
            <a:pPr marL="914309" lvl="1" indent="-457200">
              <a:buFont typeface="+mj-lt"/>
              <a:buAutoNum type="arabicPeriod"/>
            </a:pPr>
            <a:r>
              <a:rPr lang="fr-FR" sz="2400" dirty="0">
                <a:latin typeface="Calibri "/>
              </a:rPr>
              <a:t>an </a:t>
            </a:r>
            <a:r>
              <a:rPr lang="fr-FR" sz="2400" dirty="0" err="1">
                <a:latin typeface="Calibri "/>
              </a:rPr>
              <a:t>Executive</a:t>
            </a:r>
            <a:r>
              <a:rPr lang="fr-FR" sz="2400" dirty="0">
                <a:latin typeface="Calibri "/>
              </a:rPr>
              <a:t> </a:t>
            </a:r>
            <a:r>
              <a:rPr lang="fr-FR" sz="2400" dirty="0" err="1">
                <a:latin typeface="Calibri "/>
              </a:rPr>
              <a:t>Committee</a:t>
            </a:r>
            <a:r>
              <a:rPr lang="fr-FR" sz="2400" dirty="0">
                <a:latin typeface="Calibri "/>
              </a:rPr>
              <a:t>, </a:t>
            </a:r>
            <a:r>
              <a:rPr lang="fr-FR" sz="2400" dirty="0" err="1">
                <a:latin typeface="Calibri "/>
              </a:rPr>
              <a:t>supported</a:t>
            </a:r>
            <a:r>
              <a:rPr lang="fr-FR" sz="2400" dirty="0">
                <a:latin typeface="Calibri "/>
              </a:rPr>
              <a:t> by </a:t>
            </a:r>
          </a:p>
          <a:p>
            <a:pPr marL="914309" lvl="1" indent="-457200">
              <a:buFont typeface="+mj-lt"/>
              <a:buAutoNum type="arabicPeriod"/>
            </a:pPr>
            <a:r>
              <a:rPr lang="fr-FR" sz="2400" dirty="0">
                <a:latin typeface="Calibri "/>
              </a:rPr>
              <a:t>a Technical </a:t>
            </a:r>
            <a:r>
              <a:rPr lang="fr-FR" sz="2400" dirty="0" err="1">
                <a:latin typeface="Calibri "/>
              </a:rPr>
              <a:t>Secretariat</a:t>
            </a:r>
            <a:endParaRPr lang="fr-FR" sz="2400" dirty="0">
              <a:latin typeface="Calibri "/>
            </a:endParaRPr>
          </a:p>
          <a:p>
            <a:endParaRPr lang="fr-FR" sz="2400" dirty="0">
              <a:latin typeface="Calibri "/>
            </a:endParaRPr>
          </a:p>
          <a:p>
            <a:r>
              <a:rPr lang="fr-FR" sz="2400" dirty="0">
                <a:latin typeface="Calibri "/>
              </a:rPr>
              <a:t>•</a:t>
            </a:r>
            <a:r>
              <a:rPr lang="fr-FR" sz="2400" b="1" dirty="0" err="1">
                <a:solidFill>
                  <a:srgbClr val="00B050"/>
                </a:solidFill>
                <a:latin typeface="Calibri "/>
              </a:rPr>
              <a:t>Sub-Regional</a:t>
            </a:r>
            <a:r>
              <a:rPr lang="fr-FR" sz="2400" b="1" dirty="0">
                <a:solidFill>
                  <a:srgbClr val="00B050"/>
                </a:solidFill>
                <a:latin typeface="Calibri "/>
              </a:rPr>
              <a:t> Networks</a:t>
            </a:r>
            <a:r>
              <a:rPr lang="fr-FR" sz="2400" dirty="0">
                <a:latin typeface="Calibri "/>
              </a:rPr>
              <a:t>:</a:t>
            </a:r>
          </a:p>
          <a:p>
            <a:endParaRPr lang="fr-FR" sz="2400" dirty="0">
              <a:latin typeface="Calibri "/>
            </a:endParaRPr>
          </a:p>
          <a:p>
            <a:r>
              <a:rPr lang="fr-FR" sz="2400" dirty="0">
                <a:solidFill>
                  <a:schemeClr val="accent2"/>
                </a:solidFill>
                <a:latin typeface="Calibri "/>
              </a:rPr>
              <a:t>North Africa</a:t>
            </a:r>
            <a:r>
              <a:rPr lang="fr-FR" sz="2400" dirty="0">
                <a:latin typeface="Calibri "/>
              </a:rPr>
              <a:t>: Algeria, </a:t>
            </a:r>
            <a:r>
              <a:rPr lang="fr-FR" sz="2400" dirty="0" err="1">
                <a:latin typeface="Calibri "/>
              </a:rPr>
              <a:t>Egypt</a:t>
            </a:r>
            <a:r>
              <a:rPr lang="fr-FR" sz="2400" dirty="0">
                <a:latin typeface="Calibri "/>
              </a:rPr>
              <a:t>, </a:t>
            </a:r>
            <a:r>
              <a:rPr lang="fr-FR" sz="2400" dirty="0" err="1">
                <a:latin typeface="Calibri "/>
              </a:rPr>
              <a:t>Libya</a:t>
            </a:r>
            <a:r>
              <a:rPr lang="fr-FR" sz="2400" dirty="0">
                <a:latin typeface="Calibri "/>
              </a:rPr>
              <a:t>, Morocco, South </a:t>
            </a:r>
            <a:r>
              <a:rPr lang="fr-FR" sz="2400" dirty="0" err="1">
                <a:latin typeface="Calibri "/>
              </a:rPr>
              <a:t>Sudan</a:t>
            </a:r>
            <a:r>
              <a:rPr lang="fr-FR" sz="2400" dirty="0">
                <a:latin typeface="Calibri "/>
              </a:rPr>
              <a:t>, </a:t>
            </a:r>
            <a:r>
              <a:rPr lang="fr-FR" sz="2400" dirty="0" err="1">
                <a:latin typeface="Calibri "/>
              </a:rPr>
              <a:t>Soudan,Tunisia</a:t>
            </a:r>
            <a:r>
              <a:rPr lang="fr-FR" sz="2400" dirty="0">
                <a:latin typeface="Calibri "/>
              </a:rPr>
              <a:t>.</a:t>
            </a:r>
          </a:p>
          <a:p>
            <a:r>
              <a:rPr lang="fr-FR" sz="2400" dirty="0">
                <a:solidFill>
                  <a:schemeClr val="accent2"/>
                </a:solidFill>
                <a:latin typeface="Calibri "/>
              </a:rPr>
              <a:t>East Africa</a:t>
            </a:r>
            <a:r>
              <a:rPr lang="fr-FR" sz="2400" dirty="0">
                <a:latin typeface="Calibri "/>
              </a:rPr>
              <a:t>: Burundi, </a:t>
            </a:r>
            <a:r>
              <a:rPr lang="fr-FR" sz="2400" dirty="0" err="1">
                <a:latin typeface="Calibri "/>
              </a:rPr>
              <a:t>Comoros</a:t>
            </a:r>
            <a:r>
              <a:rPr lang="fr-FR" sz="2400" dirty="0">
                <a:latin typeface="Calibri "/>
              </a:rPr>
              <a:t>, Djibouti, Ethiopia, Kenya, Rwanda, </a:t>
            </a:r>
            <a:r>
              <a:rPr lang="fr-FR" sz="2400" dirty="0" err="1">
                <a:latin typeface="Calibri "/>
              </a:rPr>
              <a:t>Tanzania</a:t>
            </a:r>
            <a:r>
              <a:rPr lang="fr-FR" sz="2400" dirty="0">
                <a:latin typeface="Calibri "/>
              </a:rPr>
              <a:t>, Uganda, and more.</a:t>
            </a:r>
          </a:p>
          <a:p>
            <a:r>
              <a:rPr lang="fr-FR" sz="2400" dirty="0">
                <a:solidFill>
                  <a:schemeClr val="accent2"/>
                </a:solidFill>
                <a:latin typeface="Calibri "/>
              </a:rPr>
              <a:t>West Africa</a:t>
            </a:r>
            <a:r>
              <a:rPr lang="fr-FR" sz="2400" dirty="0">
                <a:latin typeface="Calibri "/>
              </a:rPr>
              <a:t>: Benin, Ghana, Ivory </a:t>
            </a:r>
            <a:r>
              <a:rPr lang="fr-FR" sz="2400" dirty="0" err="1">
                <a:latin typeface="Calibri "/>
              </a:rPr>
              <a:t>Coast</a:t>
            </a:r>
            <a:r>
              <a:rPr lang="fr-FR" sz="2400" dirty="0">
                <a:latin typeface="Calibri "/>
              </a:rPr>
              <a:t>, Nigeria, </a:t>
            </a:r>
            <a:r>
              <a:rPr lang="fr-FR" sz="2400" dirty="0" err="1">
                <a:latin typeface="Calibri "/>
              </a:rPr>
              <a:t>Senegal</a:t>
            </a:r>
            <a:r>
              <a:rPr lang="fr-FR" sz="2400" dirty="0">
                <a:latin typeface="Calibri "/>
              </a:rPr>
              <a:t>, Togo, and </a:t>
            </a:r>
            <a:r>
              <a:rPr lang="fr-FR" sz="2400" dirty="0" err="1">
                <a:latin typeface="Calibri "/>
              </a:rPr>
              <a:t>others</a:t>
            </a:r>
            <a:r>
              <a:rPr lang="fr-FR" sz="2400" dirty="0">
                <a:latin typeface="Calibri "/>
              </a:rPr>
              <a:t>.</a:t>
            </a:r>
          </a:p>
          <a:p>
            <a:r>
              <a:rPr lang="fr-FR" sz="2400" dirty="0">
                <a:solidFill>
                  <a:schemeClr val="accent2"/>
                </a:solidFill>
                <a:latin typeface="Calibri "/>
              </a:rPr>
              <a:t>Central Africa</a:t>
            </a:r>
            <a:r>
              <a:rPr lang="fr-FR" sz="2400" dirty="0">
                <a:latin typeface="Calibri "/>
              </a:rPr>
              <a:t>: </a:t>
            </a:r>
            <a:r>
              <a:rPr lang="fr-FR" sz="2400" dirty="0" err="1">
                <a:latin typeface="Calibri "/>
              </a:rPr>
              <a:t>Cameroon</a:t>
            </a:r>
            <a:r>
              <a:rPr lang="fr-FR" sz="2400" dirty="0">
                <a:latin typeface="Calibri "/>
              </a:rPr>
              <a:t>, Congo, Gabon, Chad, São Tomé &amp; Príncipe, and more.</a:t>
            </a:r>
          </a:p>
          <a:p>
            <a:r>
              <a:rPr lang="fr-FR" sz="2400" dirty="0" err="1">
                <a:solidFill>
                  <a:schemeClr val="accent2"/>
                </a:solidFill>
                <a:latin typeface="Calibri "/>
              </a:rPr>
              <a:t>Southern</a:t>
            </a:r>
            <a:r>
              <a:rPr lang="fr-FR" sz="2400" dirty="0">
                <a:solidFill>
                  <a:schemeClr val="accent2"/>
                </a:solidFill>
                <a:latin typeface="Calibri "/>
              </a:rPr>
              <a:t> Africa</a:t>
            </a:r>
            <a:r>
              <a:rPr lang="fr-FR" sz="2400" dirty="0">
                <a:latin typeface="Calibri "/>
              </a:rPr>
              <a:t>: Angola, Botswana, Malawi, Mozambique, South Africa, Zimbabwe, and </a:t>
            </a:r>
            <a:r>
              <a:rPr lang="fr-FR" sz="2400" dirty="0" err="1">
                <a:latin typeface="Calibri "/>
              </a:rPr>
              <a:t>others</a:t>
            </a:r>
            <a:r>
              <a:rPr lang="fr-FR" sz="2400" dirty="0">
                <a:latin typeface="Calibri "/>
              </a:rPr>
              <a:t>.</a:t>
            </a:r>
          </a:p>
        </p:txBody>
      </p:sp>
      <p:sp>
        <p:nvSpPr>
          <p:cNvPr id="5" name="ZoneTexte 4">
            <a:extLst>
              <a:ext uri="{FF2B5EF4-FFF2-40B4-BE49-F238E27FC236}">
                <a16:creationId xmlns:a16="http://schemas.microsoft.com/office/drawing/2014/main" xmlns="" id="{34BB6431-25D5-88E7-31A9-9140F6D51228}"/>
              </a:ext>
            </a:extLst>
          </p:cNvPr>
          <p:cNvSpPr txBox="1"/>
          <p:nvPr/>
        </p:nvSpPr>
        <p:spPr>
          <a:xfrm>
            <a:off x="342056" y="235179"/>
            <a:ext cx="6094378" cy="600164"/>
          </a:xfrm>
          <a:prstGeom prst="rect">
            <a:avLst/>
          </a:prstGeom>
          <a:noFill/>
        </p:spPr>
        <p:txBody>
          <a:bodyPr wrap="square">
            <a:spAutoFit/>
          </a:bodyPr>
          <a:lstStyle/>
          <a:p>
            <a:r>
              <a:rPr lang="fr-FR" sz="3300" dirty="0">
                <a:solidFill>
                  <a:schemeClr val="accent1">
                    <a:lumMod val="60000"/>
                    <a:lumOff val="40000"/>
                  </a:schemeClr>
                </a:solidFill>
              </a:rPr>
              <a:t>Structure/Architecture of APPN</a:t>
            </a:r>
          </a:p>
        </p:txBody>
      </p:sp>
    </p:spTree>
    <p:extLst>
      <p:ext uri="{BB962C8B-B14F-4D97-AF65-F5344CB8AC3E}">
        <p14:creationId xmlns:p14="http://schemas.microsoft.com/office/powerpoint/2010/main" val="5572567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9362E58-8BF5-42BE-27BD-F3442E19C266}"/>
            </a:ext>
          </a:extLst>
        </p:cNvPr>
        <p:cNvGrpSpPr/>
        <p:nvPr/>
      </p:nvGrpSpPr>
      <p:grpSpPr>
        <a:xfrm>
          <a:off x="0" y="0"/>
          <a:ext cx="0" cy="0"/>
          <a:chOff x="0" y="0"/>
          <a:chExt cx="0" cy="0"/>
        </a:xfrm>
      </p:grpSpPr>
      <p:sp>
        <p:nvSpPr>
          <p:cNvPr id="5" name="Gráfico 3">
            <a:extLst>
              <a:ext uri="{FF2B5EF4-FFF2-40B4-BE49-F238E27FC236}">
                <a16:creationId xmlns:a16="http://schemas.microsoft.com/office/drawing/2014/main" xmlns="" id="{96A292DC-BAF7-3943-DE1D-4F865D352EB7}"/>
              </a:ext>
            </a:extLst>
          </p:cNvPr>
          <p:cNvSpPr/>
          <p:nvPr/>
        </p:nvSpPr>
        <p:spPr>
          <a:xfrm>
            <a:off x="7569200" y="570636"/>
            <a:ext cx="4630713" cy="6297113"/>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rgbClr val="92D050"/>
          </a:solidFill>
          <a:ln w="46900" cap="flat">
            <a:noFill/>
            <a:prstDash val="solid"/>
            <a:miter/>
          </a:ln>
        </p:spPr>
        <p:txBody>
          <a:bodyPr rtlCol="0" anchor="ctr"/>
          <a:lstStyle/>
          <a:p>
            <a:endParaRPr lang="es-SV" sz="900" dirty="0"/>
          </a:p>
        </p:txBody>
      </p:sp>
      <p:sp>
        <p:nvSpPr>
          <p:cNvPr id="6" name="Gráfico 3">
            <a:extLst>
              <a:ext uri="{FF2B5EF4-FFF2-40B4-BE49-F238E27FC236}">
                <a16:creationId xmlns:a16="http://schemas.microsoft.com/office/drawing/2014/main" xmlns="" id="{0FE92AE1-6D52-219F-A84D-1119271DD939}"/>
              </a:ext>
            </a:extLst>
          </p:cNvPr>
          <p:cNvSpPr/>
          <p:nvPr/>
        </p:nvSpPr>
        <p:spPr>
          <a:xfrm rot="10800000">
            <a:off x="-484939" y="-698501"/>
            <a:ext cx="4868026" cy="6619825"/>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chemeClr val="accent2"/>
          </a:solidFill>
          <a:ln w="46900" cap="flat">
            <a:noFill/>
            <a:prstDash val="solid"/>
            <a:miter/>
          </a:ln>
        </p:spPr>
        <p:txBody>
          <a:bodyPr rtlCol="0" anchor="ctr"/>
          <a:lstStyle/>
          <a:p>
            <a:endParaRPr lang="es-SV" sz="900"/>
          </a:p>
        </p:txBody>
      </p:sp>
      <p:sp>
        <p:nvSpPr>
          <p:cNvPr id="7" name="Forma libre 6">
            <a:extLst>
              <a:ext uri="{FF2B5EF4-FFF2-40B4-BE49-F238E27FC236}">
                <a16:creationId xmlns:a16="http://schemas.microsoft.com/office/drawing/2014/main" xmlns="" id="{9D961A8F-B563-15E7-852B-471182C849A1}"/>
              </a:ext>
            </a:extLst>
          </p:cNvPr>
          <p:cNvSpPr/>
          <p:nvPr/>
        </p:nvSpPr>
        <p:spPr>
          <a:xfrm rot="20138402">
            <a:off x="-1825445" y="-262699"/>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8" name="Forma libre 7">
            <a:extLst>
              <a:ext uri="{FF2B5EF4-FFF2-40B4-BE49-F238E27FC236}">
                <a16:creationId xmlns:a16="http://schemas.microsoft.com/office/drawing/2014/main" xmlns="" id="{10672E7B-9995-7E33-8A9F-F9A6581F4F93}"/>
              </a:ext>
            </a:extLst>
          </p:cNvPr>
          <p:cNvSpPr/>
          <p:nvPr/>
        </p:nvSpPr>
        <p:spPr>
          <a:xfrm rot="9900000">
            <a:off x="5945050" y="4589828"/>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2" name="TextBox 1">
            <a:extLst>
              <a:ext uri="{FF2B5EF4-FFF2-40B4-BE49-F238E27FC236}">
                <a16:creationId xmlns:a16="http://schemas.microsoft.com/office/drawing/2014/main" xmlns="" id="{E7088602-1BC8-324C-8CDF-E6C1DAF084B7}"/>
              </a:ext>
            </a:extLst>
          </p:cNvPr>
          <p:cNvSpPr txBox="1"/>
          <p:nvPr/>
        </p:nvSpPr>
        <p:spPr>
          <a:xfrm>
            <a:off x="2848266" y="3097243"/>
            <a:ext cx="5334001" cy="1908201"/>
          </a:xfrm>
          <a:prstGeom prst="rect">
            <a:avLst/>
          </a:prstGeom>
        </p:spPr>
        <p:txBody>
          <a:bodyPr spcFirstLastPara="1" wrap="square" lIns="45713" tIns="45713" rIns="45713" bIns="45713" anchor="ctr"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pPr>
              <a:lnSpc>
                <a:spcPct val="100000"/>
              </a:lnSpc>
            </a:pPr>
            <a:r>
              <a:rPr lang="en-US" sz="5900" spc="-50" dirty="0">
                <a:solidFill>
                  <a:schemeClr val="tx1"/>
                </a:solidFill>
                <a:ea typeface="+mn-ea"/>
                <a:cs typeface="+mn-cs"/>
              </a:rPr>
              <a:t>Why it worked?</a:t>
            </a:r>
          </a:p>
        </p:txBody>
      </p:sp>
    </p:spTree>
    <p:extLst>
      <p:ext uri="{BB962C8B-B14F-4D97-AF65-F5344CB8AC3E}">
        <p14:creationId xmlns:p14="http://schemas.microsoft.com/office/powerpoint/2010/main" val="2492315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8C210E47-AE88-A3C0-020D-96EA3551126C}"/>
              </a:ext>
            </a:extLst>
          </p:cNvPr>
          <p:cNvSpPr txBox="1"/>
          <p:nvPr/>
        </p:nvSpPr>
        <p:spPr>
          <a:xfrm>
            <a:off x="1344005" y="2050695"/>
            <a:ext cx="9669293" cy="2599751"/>
          </a:xfrm>
          <a:prstGeom prst="rect">
            <a:avLst/>
          </a:prstGeom>
          <a:noFill/>
        </p:spPr>
        <p:txBody>
          <a:bodyPr wrap="square">
            <a:spAutoFit/>
          </a:bodyPr>
          <a:lstStyle/>
          <a:p>
            <a:pPr marL="171450" indent="-171450">
              <a:lnSpc>
                <a:spcPct val="107000"/>
              </a:lnSpc>
              <a:spcAft>
                <a:spcPts val="400"/>
              </a:spcAft>
              <a:buSzPts val="1000"/>
              <a:buFont typeface="Symbol" panose="05050102010706020507" pitchFamily="18" charset="2"/>
              <a:buChar char=""/>
              <a:tabLst>
                <a:tab pos="228600" algn="l"/>
              </a:tabLst>
            </a:pPr>
            <a:r>
              <a:rPr lang="en-US" sz="24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Knowledge Sharing</a:t>
            </a:r>
            <a:r>
              <a:rPr lang="en-US" sz="2400" dirty="0">
                <a:solidFill>
                  <a:srgbClr val="00B050"/>
                </a:solidFill>
                <a:latin typeface="Calibri" panose="020F0502020204030204" pitchFamily="34" charset="0"/>
                <a:ea typeface="Calibri" panose="020F0502020204030204" pitchFamily="34" charset="0"/>
                <a:cs typeface="Times New Roman" panose="02020603050405020304" pitchFamily="18" charset="0"/>
              </a:rPr>
              <a:t>: </a:t>
            </a:r>
            <a:r>
              <a:rPr lang="en-US" sz="2400" dirty="0">
                <a:latin typeface="Calibri" panose="020F0502020204030204" pitchFamily="34" charset="0"/>
                <a:ea typeface="Calibri" panose="020F0502020204030204" pitchFamily="34" charset="0"/>
                <a:cs typeface="Times New Roman" panose="02020603050405020304" pitchFamily="18" charset="0"/>
              </a:rPr>
              <a:t>Regular knowledge exchange sessions and webinars and capacity-building sessions between General Assemblies  are organized;</a:t>
            </a:r>
          </a:p>
          <a:p>
            <a:pPr>
              <a:lnSpc>
                <a:spcPct val="107000"/>
              </a:lnSpc>
              <a:spcAft>
                <a:spcPts val="400"/>
              </a:spcAft>
              <a:buSzPts val="1000"/>
              <a:tabLst>
                <a:tab pos="228600" algn="l"/>
              </a:tabLst>
            </a:pP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171450" indent="-171450">
              <a:lnSpc>
                <a:spcPct val="107000"/>
              </a:lnSpc>
              <a:spcAft>
                <a:spcPts val="400"/>
              </a:spcAft>
              <a:buSzPts val="1000"/>
              <a:buFont typeface="Symbol" panose="05050102010706020507" pitchFamily="18" charset="2"/>
              <a:buChar char=""/>
              <a:tabLst>
                <a:tab pos="228600" algn="l"/>
              </a:tabLst>
            </a:pPr>
            <a:r>
              <a:rPr lang="en-US" sz="24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Regional Integration</a:t>
            </a:r>
            <a:r>
              <a:rPr lang="en-US" sz="2400" dirty="0">
                <a:solidFill>
                  <a:srgbClr val="00B050"/>
                </a:solidFill>
                <a:latin typeface="Calibri" panose="020F0502020204030204" pitchFamily="34" charset="0"/>
                <a:ea typeface="Calibri" panose="020F0502020204030204" pitchFamily="34" charset="0"/>
                <a:cs typeface="Times New Roman" panose="02020603050405020304" pitchFamily="18" charset="0"/>
              </a:rPr>
              <a:t>: </a:t>
            </a:r>
            <a:r>
              <a:rPr lang="en-US" sz="2400" dirty="0">
                <a:latin typeface="Calibri" panose="020F0502020204030204" pitchFamily="34" charset="0"/>
                <a:ea typeface="Calibri" panose="020F0502020204030204" pitchFamily="34" charset="0"/>
                <a:cs typeface="Times New Roman" panose="02020603050405020304" pitchFamily="18" charset="0"/>
              </a:rPr>
              <a:t>Active cooperation among member countries because of shared vision</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400"/>
              </a:spcAft>
            </a:pPr>
            <a:endParaRPr lang="fr-FR" sz="24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2787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A53343E-51C7-4E27-6693-4E8D04C4D159}"/>
            </a:ext>
          </a:extLst>
        </p:cNvPr>
        <p:cNvGrpSpPr/>
        <p:nvPr/>
      </p:nvGrpSpPr>
      <p:grpSpPr>
        <a:xfrm>
          <a:off x="0" y="0"/>
          <a:ext cx="0" cy="0"/>
          <a:chOff x="0" y="0"/>
          <a:chExt cx="0" cy="0"/>
        </a:xfrm>
      </p:grpSpPr>
      <p:sp>
        <p:nvSpPr>
          <p:cNvPr id="5" name="Gráfico 3">
            <a:extLst>
              <a:ext uri="{FF2B5EF4-FFF2-40B4-BE49-F238E27FC236}">
                <a16:creationId xmlns:a16="http://schemas.microsoft.com/office/drawing/2014/main" xmlns="" id="{84AA0DDA-5AB0-832D-1197-7A874783EF22}"/>
              </a:ext>
            </a:extLst>
          </p:cNvPr>
          <p:cNvSpPr/>
          <p:nvPr/>
        </p:nvSpPr>
        <p:spPr>
          <a:xfrm>
            <a:off x="7569200" y="570636"/>
            <a:ext cx="4630713" cy="6297113"/>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rgbClr val="92D050"/>
          </a:solidFill>
          <a:ln w="46900" cap="flat">
            <a:noFill/>
            <a:prstDash val="solid"/>
            <a:miter/>
          </a:ln>
        </p:spPr>
        <p:txBody>
          <a:bodyPr rtlCol="0" anchor="ctr"/>
          <a:lstStyle/>
          <a:p>
            <a:endParaRPr lang="es-SV" sz="900" dirty="0"/>
          </a:p>
        </p:txBody>
      </p:sp>
      <p:sp>
        <p:nvSpPr>
          <p:cNvPr id="6" name="Gráfico 3">
            <a:extLst>
              <a:ext uri="{FF2B5EF4-FFF2-40B4-BE49-F238E27FC236}">
                <a16:creationId xmlns:a16="http://schemas.microsoft.com/office/drawing/2014/main" xmlns="" id="{16119CFE-D023-19F3-53CE-58BA0746D132}"/>
              </a:ext>
            </a:extLst>
          </p:cNvPr>
          <p:cNvSpPr/>
          <p:nvPr/>
        </p:nvSpPr>
        <p:spPr>
          <a:xfrm rot="10800000">
            <a:off x="-484939" y="-698501"/>
            <a:ext cx="4868026" cy="6619825"/>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chemeClr val="accent2"/>
          </a:solidFill>
          <a:ln w="46900" cap="flat">
            <a:noFill/>
            <a:prstDash val="solid"/>
            <a:miter/>
          </a:ln>
        </p:spPr>
        <p:txBody>
          <a:bodyPr rtlCol="0" anchor="ctr"/>
          <a:lstStyle/>
          <a:p>
            <a:endParaRPr lang="es-SV" sz="900"/>
          </a:p>
        </p:txBody>
      </p:sp>
      <p:sp>
        <p:nvSpPr>
          <p:cNvPr id="7" name="Forma libre 6">
            <a:extLst>
              <a:ext uri="{FF2B5EF4-FFF2-40B4-BE49-F238E27FC236}">
                <a16:creationId xmlns:a16="http://schemas.microsoft.com/office/drawing/2014/main" xmlns="" id="{C3CCFB60-4977-4109-C52E-4AA6EFA3D4EE}"/>
              </a:ext>
            </a:extLst>
          </p:cNvPr>
          <p:cNvSpPr/>
          <p:nvPr/>
        </p:nvSpPr>
        <p:spPr>
          <a:xfrm rot="20138402">
            <a:off x="-1825445" y="-262699"/>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8" name="Forma libre 7">
            <a:extLst>
              <a:ext uri="{FF2B5EF4-FFF2-40B4-BE49-F238E27FC236}">
                <a16:creationId xmlns:a16="http://schemas.microsoft.com/office/drawing/2014/main" xmlns="" id="{FC0CD9AC-A89C-8271-4549-B1B497E66BB4}"/>
              </a:ext>
            </a:extLst>
          </p:cNvPr>
          <p:cNvSpPr/>
          <p:nvPr/>
        </p:nvSpPr>
        <p:spPr>
          <a:xfrm rot="9900000">
            <a:off x="5945050" y="4589828"/>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2" name="TextBox 1">
            <a:extLst>
              <a:ext uri="{FF2B5EF4-FFF2-40B4-BE49-F238E27FC236}">
                <a16:creationId xmlns:a16="http://schemas.microsoft.com/office/drawing/2014/main" xmlns="" id="{256A2BF2-CE66-A21E-E9ED-BE2E69070C06}"/>
              </a:ext>
            </a:extLst>
          </p:cNvPr>
          <p:cNvSpPr txBox="1"/>
          <p:nvPr/>
        </p:nvSpPr>
        <p:spPr>
          <a:xfrm>
            <a:off x="2848266" y="3551213"/>
            <a:ext cx="5334001" cy="1000260"/>
          </a:xfrm>
          <a:prstGeom prst="rect">
            <a:avLst/>
          </a:prstGeom>
        </p:spPr>
        <p:txBody>
          <a:bodyPr spcFirstLastPara="1" wrap="square" lIns="45713" tIns="45713" rIns="45713" bIns="45713" anchor="ctr"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pPr>
              <a:lnSpc>
                <a:spcPct val="100000"/>
              </a:lnSpc>
            </a:pPr>
            <a:r>
              <a:rPr lang="en-US" sz="5900" spc="-50" dirty="0">
                <a:solidFill>
                  <a:schemeClr val="tx1"/>
                </a:solidFill>
                <a:ea typeface="+mn-ea"/>
                <a:cs typeface="+mn-cs"/>
              </a:rPr>
              <a:t>Challenges</a:t>
            </a:r>
          </a:p>
        </p:txBody>
      </p:sp>
    </p:spTree>
    <p:extLst>
      <p:ext uri="{BB962C8B-B14F-4D97-AF65-F5344CB8AC3E}">
        <p14:creationId xmlns:p14="http://schemas.microsoft.com/office/powerpoint/2010/main" val="37162884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92D5D342-A337-BD1B-32E5-FF58725EA21B}"/>
              </a:ext>
            </a:extLst>
          </p:cNvPr>
          <p:cNvSpPr txBox="1"/>
          <p:nvPr/>
        </p:nvSpPr>
        <p:spPr>
          <a:xfrm>
            <a:off x="1412098" y="1654953"/>
            <a:ext cx="8677073" cy="3196388"/>
          </a:xfrm>
          <a:prstGeom prst="rect">
            <a:avLst/>
          </a:prstGeom>
          <a:noFill/>
        </p:spPr>
        <p:txBody>
          <a:bodyPr wrap="square">
            <a:spAutoFit/>
          </a:bodyPr>
          <a:lstStyle/>
          <a:p>
            <a:pPr marL="171450" indent="-171450">
              <a:lnSpc>
                <a:spcPct val="107000"/>
              </a:lnSpc>
              <a:spcAft>
                <a:spcPts val="400"/>
              </a:spcAft>
              <a:buSzPts val="1000"/>
              <a:buFont typeface="Symbol" panose="05050102010706020507" pitchFamily="18" charset="2"/>
              <a:buChar char=""/>
              <a:tabLst>
                <a:tab pos="228600" algn="l"/>
              </a:tabLst>
            </a:pPr>
            <a:r>
              <a:rPr lang="en-US" sz="3000" b="1" dirty="0">
                <a:latin typeface="Calibri" panose="020F0502020204030204" pitchFamily="34" charset="0"/>
                <a:ea typeface="Calibri" panose="020F0502020204030204" pitchFamily="34" charset="0"/>
                <a:cs typeface="Times New Roman" panose="02020603050405020304" pitchFamily="18" charset="0"/>
              </a:rPr>
              <a:t>Slow payment of dues by Member Countries;</a:t>
            </a:r>
          </a:p>
          <a:p>
            <a:pPr>
              <a:lnSpc>
                <a:spcPct val="107000"/>
              </a:lnSpc>
              <a:spcAft>
                <a:spcPts val="400"/>
              </a:spcAft>
              <a:buSzPts val="1000"/>
              <a:tabLst>
                <a:tab pos="228600" algn="l"/>
              </a:tabLst>
            </a:pPr>
            <a:endParaRPr lang="fr-FR" sz="3000" b="1" dirty="0">
              <a:latin typeface="Calibri" panose="020F0502020204030204" pitchFamily="34" charset="0"/>
              <a:ea typeface="Calibri" panose="020F0502020204030204" pitchFamily="34" charset="0"/>
              <a:cs typeface="Times New Roman" panose="02020603050405020304" pitchFamily="18" charset="0"/>
            </a:endParaRPr>
          </a:p>
          <a:p>
            <a:pPr marL="171450" indent="-171450">
              <a:lnSpc>
                <a:spcPct val="107000"/>
              </a:lnSpc>
              <a:spcAft>
                <a:spcPts val="400"/>
              </a:spcAft>
              <a:buSzPts val="1000"/>
              <a:buFont typeface="Symbol" panose="05050102010706020507" pitchFamily="18" charset="2"/>
              <a:buChar char=""/>
              <a:tabLst>
                <a:tab pos="228600" algn="l"/>
              </a:tabLst>
            </a:pPr>
            <a:r>
              <a:rPr lang="fr-FR" sz="3000" b="1" dirty="0" err="1">
                <a:latin typeface="Calibri" panose="020F0502020204030204" pitchFamily="34" charset="0"/>
                <a:ea typeface="Calibri" panose="020F0502020204030204" pitchFamily="34" charset="0"/>
                <a:cs typeface="Times New Roman" panose="02020603050405020304" pitchFamily="18" charset="0"/>
              </a:rPr>
              <a:t>Proper</a:t>
            </a:r>
            <a:r>
              <a:rPr lang="fr-FR" sz="3000" b="1" dirty="0">
                <a:latin typeface="Calibri" panose="020F0502020204030204" pitchFamily="34" charset="0"/>
                <a:ea typeface="Calibri" panose="020F0502020204030204" pitchFamily="34" charset="0"/>
                <a:cs typeface="Times New Roman" panose="02020603050405020304" pitchFamily="18" charset="0"/>
              </a:rPr>
              <a:t> Establishment of Technical </a:t>
            </a:r>
            <a:r>
              <a:rPr lang="fr-FR" sz="3000" b="1" dirty="0" err="1">
                <a:latin typeface="Calibri" panose="020F0502020204030204" pitchFamily="34" charset="0"/>
                <a:ea typeface="Calibri" panose="020F0502020204030204" pitchFamily="34" charset="0"/>
                <a:cs typeface="Times New Roman" panose="02020603050405020304" pitchFamily="18" charset="0"/>
              </a:rPr>
              <a:t>Secretariat</a:t>
            </a:r>
            <a:r>
              <a:rPr lang="fr-FR" sz="3000" b="1" dirty="0">
                <a:latin typeface="Calibri" panose="020F0502020204030204" pitchFamily="34" charset="0"/>
                <a:ea typeface="Calibri" panose="020F0502020204030204" pitchFamily="34" charset="0"/>
                <a:cs typeface="Times New Roman" panose="02020603050405020304" pitchFamily="18" charset="0"/>
              </a:rPr>
              <a:t>;</a:t>
            </a:r>
          </a:p>
          <a:p>
            <a:pPr marL="171450" indent="-171450">
              <a:lnSpc>
                <a:spcPct val="107000"/>
              </a:lnSpc>
              <a:spcAft>
                <a:spcPts val="400"/>
              </a:spcAft>
              <a:buSzPts val="1000"/>
              <a:buFont typeface="Symbol" panose="05050102010706020507" pitchFamily="18" charset="2"/>
              <a:buChar char=""/>
              <a:tabLst>
                <a:tab pos="228600" algn="l"/>
              </a:tabLst>
            </a:pPr>
            <a:endParaRPr lang="fr-FR" sz="3000" b="1" dirty="0">
              <a:latin typeface="Calibri" panose="020F0502020204030204" pitchFamily="34" charset="0"/>
              <a:ea typeface="Calibri" panose="020F0502020204030204" pitchFamily="34" charset="0"/>
              <a:cs typeface="Times New Roman" panose="02020603050405020304" pitchFamily="18" charset="0"/>
            </a:endParaRPr>
          </a:p>
          <a:p>
            <a:pPr marL="171450" indent="-171450">
              <a:lnSpc>
                <a:spcPct val="107000"/>
              </a:lnSpc>
              <a:spcAft>
                <a:spcPts val="400"/>
              </a:spcAft>
              <a:buSzPts val="1000"/>
              <a:buFont typeface="Symbol" panose="05050102010706020507" pitchFamily="18" charset="2"/>
              <a:buChar char=""/>
              <a:tabLst>
                <a:tab pos="228600" algn="l"/>
              </a:tabLst>
            </a:pPr>
            <a:r>
              <a:rPr lang="fr-FR" sz="3000" b="1" dirty="0" err="1">
                <a:latin typeface="Calibri" panose="020F0502020204030204" pitchFamily="34" charset="0"/>
                <a:ea typeface="Calibri" panose="020F0502020204030204" pitchFamily="34" charset="0"/>
                <a:cs typeface="Times New Roman" panose="02020603050405020304" pitchFamily="18" charset="0"/>
              </a:rPr>
              <a:t>Sustainability</a:t>
            </a:r>
            <a:r>
              <a:rPr lang="fr-FR" sz="3000" b="1" dirty="0">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400"/>
              </a:spcAft>
            </a:pPr>
            <a:r>
              <a:rPr lang="en-US" sz="2400" dirty="0">
                <a:latin typeface="Calibri" panose="020F0502020204030204" pitchFamily="34" charset="0"/>
                <a:ea typeface="Calibri" panose="020F0502020204030204" pitchFamily="34" charset="0"/>
                <a:cs typeface="Times New Roman" panose="02020603050405020304" pitchFamily="18" charset="0"/>
              </a:rPr>
              <a:t> </a:t>
            </a:r>
            <a:endParaRPr lang="fr-FR" sz="2400" dirty="0"/>
          </a:p>
        </p:txBody>
      </p:sp>
    </p:spTree>
    <p:extLst>
      <p:ext uri="{BB962C8B-B14F-4D97-AF65-F5344CB8AC3E}">
        <p14:creationId xmlns:p14="http://schemas.microsoft.com/office/powerpoint/2010/main" val="28178869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EE517B47-C8EF-0740-B841-FC19E651C937}"/>
              </a:ext>
            </a:extLst>
          </p:cNvPr>
          <p:cNvPicPr>
            <a:picLocks noChangeAspect="1"/>
          </p:cNvPicPr>
          <p:nvPr/>
        </p:nvPicPr>
        <p:blipFill rotWithShape="1">
          <a:blip r:embed="rId2"/>
          <a:srcRect t="10156" b="10156"/>
          <a:stretch/>
        </p:blipFill>
        <p:spPr>
          <a:xfrm>
            <a:off x="0" y="-1"/>
            <a:ext cx="12192000" cy="6858001"/>
          </a:xfrm>
          <a:prstGeom prst="rect">
            <a:avLst/>
          </a:prstGeom>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15</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pic>
        <p:nvPicPr>
          <p:cNvPr id="3" name="Graphique 1">
            <a:extLst>
              <a:ext uri="{FF2B5EF4-FFF2-40B4-BE49-F238E27FC236}">
                <a16:creationId xmlns:a16="http://schemas.microsoft.com/office/drawing/2014/main" xmlns="" id="{B8EEE480-ABB2-2739-A0A5-6C7CE271167E}"/>
              </a:ext>
            </a:extLst>
          </p:cNvPr>
          <p:cNvPicPr>
            <a:picLocks noChangeAspect="1"/>
          </p:cNvPicPr>
          <p:nvPr/>
        </p:nvPicPr>
        <p:blipFill rotWithShape="1">
          <a:blip r:embed="rId3">
            <a:extLst>
              <a:ext uri="{96DAC541-7B7A-43D3-8B79-37D633B846F1}">
                <asvg:svgBlip xmlns:asvg="http://schemas.microsoft.com/office/drawing/2016/SVG/main" xmlns="" r:embed="rId4"/>
              </a:ext>
            </a:extLst>
          </a:blip>
          <a:srcRect l="2973" t="8791" r="2865" b="9136"/>
          <a:stretch/>
        </p:blipFill>
        <p:spPr bwMode="auto">
          <a:xfrm>
            <a:off x="1284602" y="2995714"/>
            <a:ext cx="8023409" cy="2921558"/>
          </a:xfrm>
          <a:prstGeom prst="rect">
            <a:avLst/>
          </a:prstGeom>
          <a:ln>
            <a:noFill/>
          </a:ln>
          <a:extLst>
            <a:ext uri="{53640926-AAD7-44D8-BBD7-CCE9431645EC}">
              <a14:shadowObscured xmlns:a14="http://schemas.microsoft.com/office/drawing/2010/main"/>
            </a:ext>
          </a:extLst>
        </p:spPr>
      </p:pic>
      <p:sp>
        <p:nvSpPr>
          <p:cNvPr id="5" name="ZoneTexte 4">
            <a:extLst>
              <a:ext uri="{FF2B5EF4-FFF2-40B4-BE49-F238E27FC236}">
                <a16:creationId xmlns:a16="http://schemas.microsoft.com/office/drawing/2014/main" xmlns="" id="{8C9194B7-FD43-4502-166F-B116A4A6CFCA}"/>
              </a:ext>
            </a:extLst>
          </p:cNvPr>
          <p:cNvSpPr txBox="1"/>
          <p:nvPr/>
        </p:nvSpPr>
        <p:spPr>
          <a:xfrm>
            <a:off x="3364041" y="5644257"/>
            <a:ext cx="7228572" cy="1077218"/>
          </a:xfrm>
          <a:prstGeom prst="rect">
            <a:avLst/>
          </a:prstGeom>
          <a:noFill/>
        </p:spPr>
        <p:txBody>
          <a:bodyPr wrap="square">
            <a:spAutoFit/>
          </a:bodyPr>
          <a:lstStyle/>
          <a:p>
            <a:r>
              <a:rPr lang="fr-FR" sz="3200" b="1" dirty="0"/>
              <a:t>PRESENTATION DU RAPPORT  TECHNIQUE</a:t>
            </a:r>
          </a:p>
          <a:p>
            <a:r>
              <a:rPr lang="fr-FR" sz="3200" b="1" dirty="0">
                <a:solidFill>
                  <a:schemeClr val="accent6">
                    <a:lumMod val="75000"/>
                  </a:schemeClr>
                </a:solidFill>
              </a:rPr>
              <a:t>2024</a:t>
            </a:r>
            <a:endParaRPr lang="fr-FR" sz="3200" dirty="0">
              <a:solidFill>
                <a:schemeClr val="accent6">
                  <a:lumMod val="75000"/>
                </a:schemeClr>
              </a:solidFill>
            </a:endParaRPr>
          </a:p>
        </p:txBody>
      </p:sp>
    </p:spTree>
    <p:extLst>
      <p:ext uri="{BB962C8B-B14F-4D97-AF65-F5344CB8AC3E}">
        <p14:creationId xmlns:p14="http://schemas.microsoft.com/office/powerpoint/2010/main" val="8224568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91A031A3-0F62-1C42-9292-1CFCF46F77AD}"/>
              </a:ext>
            </a:extLst>
          </p:cNvPr>
          <p:cNvPicPr>
            <a:picLocks noChangeAspect="1"/>
          </p:cNvPicPr>
          <p:nvPr/>
        </p:nvPicPr>
        <p:blipFill>
          <a:blip r:embed="rId3"/>
          <a:stretch>
            <a:fillRect/>
          </a:stretch>
        </p:blipFill>
        <p:spPr>
          <a:xfrm>
            <a:off x="0" y="-831100"/>
            <a:ext cx="12192000" cy="8520200"/>
          </a:xfrm>
          <a:prstGeom prst="rect">
            <a:avLst/>
          </a:prstGeom>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16</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3" name="ZoneTexte 2">
            <a:extLst>
              <a:ext uri="{FF2B5EF4-FFF2-40B4-BE49-F238E27FC236}">
                <a16:creationId xmlns:a16="http://schemas.microsoft.com/office/drawing/2014/main" xmlns="" id="{B871F69A-7594-354C-A4DD-04E42E0D0068}"/>
              </a:ext>
            </a:extLst>
          </p:cNvPr>
          <p:cNvSpPr txBox="1"/>
          <p:nvPr/>
        </p:nvSpPr>
        <p:spPr>
          <a:xfrm>
            <a:off x="1975104" y="402336"/>
            <a:ext cx="3557102" cy="523220"/>
          </a:xfrm>
          <a:prstGeom prst="rect">
            <a:avLst/>
          </a:prstGeom>
          <a:noFill/>
        </p:spPr>
        <p:txBody>
          <a:bodyPr wrap="square" rtlCol="0">
            <a:spAutoFit/>
          </a:bodyPr>
          <a:lstStyle/>
          <a:p>
            <a:r>
              <a:rPr lang="aa-ET" sz="2800" dirty="0">
                <a:solidFill>
                  <a:schemeClr val="accent6">
                    <a:lumMod val="75000"/>
                  </a:schemeClr>
                </a:solidFill>
              </a:rPr>
              <a:t>CONTENTS</a:t>
            </a:r>
          </a:p>
        </p:txBody>
      </p:sp>
      <p:pic>
        <p:nvPicPr>
          <p:cNvPr id="5122" name="Picture 2" descr="Homme D'affaires Bel D'afro-américain Avec L'équipe Et L'ordinateur Image  stock - Image du businessman, internet: 136730887">
            <a:extLst>
              <a:ext uri="{FF2B5EF4-FFF2-40B4-BE49-F238E27FC236}">
                <a16:creationId xmlns:a16="http://schemas.microsoft.com/office/drawing/2014/main" xmlns="" id="{C9A8FD75-10B8-0749-978F-F1C4B2E16DC0}"/>
              </a:ext>
            </a:extLst>
          </p:cNvPr>
          <p:cNvPicPr>
            <a:picLocks noChangeAspect="1" noChangeArrowheads="1"/>
          </p:cNvPicPr>
          <p:nvPr/>
        </p:nvPicPr>
        <p:blipFill rotWithShape="1">
          <a:blip r:embed="rId4">
            <a:alphaModFix amt="20000"/>
            <a:extLst>
              <a:ext uri="{28A0092B-C50C-407E-A947-70E740481C1C}">
                <a14:useLocalDpi xmlns:a14="http://schemas.microsoft.com/office/drawing/2010/main" val="0"/>
              </a:ext>
            </a:extLst>
          </a:blip>
          <a:srcRect l="4953" t="2750" r="4953" b="2750"/>
          <a:stretch/>
        </p:blipFill>
        <p:spPr bwMode="auto">
          <a:xfrm>
            <a:off x="-1" y="-1335586"/>
            <a:ext cx="12192000" cy="852020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9">
            <a:extLst>
              <a:ext uri="{FF2B5EF4-FFF2-40B4-BE49-F238E27FC236}">
                <a16:creationId xmlns:a16="http://schemas.microsoft.com/office/drawing/2014/main" xmlns="" id="{BDB17ACB-9CEB-7598-494D-E4B96928A947}"/>
              </a:ext>
            </a:extLst>
          </p:cNvPr>
          <p:cNvPicPr>
            <a:picLocks noChangeAspect="1"/>
          </p:cNvPicPr>
          <p:nvPr/>
        </p:nvPicPr>
        <p:blipFill rotWithShape="1">
          <a:blip r:embed="rId5"/>
          <a:srcRect t="10156" b="10156"/>
          <a:stretch/>
        </p:blipFill>
        <p:spPr>
          <a:xfrm rot="10800000">
            <a:off x="1975102" y="-866473"/>
            <a:ext cx="10216897" cy="1792027"/>
          </a:xfrm>
          <a:prstGeom prst="rect">
            <a:avLst/>
          </a:prstGeom>
        </p:spPr>
      </p:pic>
      <p:sp>
        <p:nvSpPr>
          <p:cNvPr id="11" name="ZoneTexte 10">
            <a:extLst>
              <a:ext uri="{FF2B5EF4-FFF2-40B4-BE49-F238E27FC236}">
                <a16:creationId xmlns:a16="http://schemas.microsoft.com/office/drawing/2014/main" xmlns="" id="{55CF0E92-5BCE-BCBA-E323-24ECCD9EC98B}"/>
              </a:ext>
            </a:extLst>
          </p:cNvPr>
          <p:cNvSpPr txBox="1"/>
          <p:nvPr/>
        </p:nvSpPr>
        <p:spPr>
          <a:xfrm>
            <a:off x="1891869" y="210207"/>
            <a:ext cx="8681537" cy="523220"/>
          </a:xfrm>
          <a:prstGeom prst="rect">
            <a:avLst/>
          </a:prstGeom>
          <a:noFill/>
        </p:spPr>
        <p:txBody>
          <a:bodyPr wrap="square" rtlCol="0">
            <a:spAutoFit/>
          </a:bodyPr>
          <a:lstStyle/>
          <a:p>
            <a:r>
              <a:rPr lang="fr-FR" sz="2800" b="1" dirty="0"/>
              <a:t>PLAN DE PRESENTATION</a:t>
            </a: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4958912"/>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
        <p:nvSpPr>
          <p:cNvPr id="5" name="ZoneTexte 4">
            <a:extLst>
              <a:ext uri="{FF2B5EF4-FFF2-40B4-BE49-F238E27FC236}">
                <a16:creationId xmlns:a16="http://schemas.microsoft.com/office/drawing/2014/main" xmlns="" id="{8635830B-C0E5-9BCF-7818-1B5F2FCC3C1A}"/>
              </a:ext>
            </a:extLst>
          </p:cNvPr>
          <p:cNvSpPr txBox="1"/>
          <p:nvPr/>
        </p:nvSpPr>
        <p:spPr>
          <a:xfrm>
            <a:off x="2875546" y="1463369"/>
            <a:ext cx="6193856"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Introduction</a:t>
            </a:r>
          </a:p>
        </p:txBody>
      </p:sp>
      <p:sp>
        <p:nvSpPr>
          <p:cNvPr id="8" name="ZoneTexte 7">
            <a:extLst>
              <a:ext uri="{FF2B5EF4-FFF2-40B4-BE49-F238E27FC236}">
                <a16:creationId xmlns:a16="http://schemas.microsoft.com/office/drawing/2014/main" xmlns="" id="{53FDE556-D404-6114-6563-6C771E517D82}"/>
              </a:ext>
            </a:extLst>
          </p:cNvPr>
          <p:cNvSpPr txBox="1"/>
          <p:nvPr/>
        </p:nvSpPr>
        <p:spPr>
          <a:xfrm>
            <a:off x="2901215" y="2276709"/>
            <a:ext cx="7532569"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Passation de service entre le président sortant et le nouveau</a:t>
            </a:r>
          </a:p>
        </p:txBody>
      </p:sp>
      <p:sp>
        <p:nvSpPr>
          <p:cNvPr id="18" name="ZoneTexte 17">
            <a:extLst>
              <a:ext uri="{FF2B5EF4-FFF2-40B4-BE49-F238E27FC236}">
                <a16:creationId xmlns:a16="http://schemas.microsoft.com/office/drawing/2014/main" xmlns="" id="{27BAE2A8-B546-3743-E92B-3B7221923874}"/>
              </a:ext>
            </a:extLst>
          </p:cNvPr>
          <p:cNvSpPr txBox="1"/>
          <p:nvPr/>
        </p:nvSpPr>
        <p:spPr>
          <a:xfrm>
            <a:off x="2901216" y="3175942"/>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et mise en œuvre d’un plan d’actions </a:t>
            </a:r>
            <a:endParaRPr lang="fr-FR" dirty="0"/>
          </a:p>
        </p:txBody>
      </p:sp>
      <p:sp>
        <p:nvSpPr>
          <p:cNvPr id="20" name="ZoneTexte 19">
            <a:extLst>
              <a:ext uri="{FF2B5EF4-FFF2-40B4-BE49-F238E27FC236}">
                <a16:creationId xmlns:a16="http://schemas.microsoft.com/office/drawing/2014/main" xmlns="" id="{C8FF286A-62C7-6008-D343-BFDD4DA0A60E}"/>
              </a:ext>
            </a:extLst>
          </p:cNvPr>
          <p:cNvSpPr txBox="1"/>
          <p:nvPr/>
        </p:nvSpPr>
        <p:spPr>
          <a:xfrm>
            <a:off x="2901215" y="3973026"/>
            <a:ext cx="8471337"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du manuel de procédures techniques et financières du réseau </a:t>
            </a:r>
            <a:endParaRPr lang="fr-FR" dirty="0"/>
          </a:p>
        </p:txBody>
      </p:sp>
      <p:sp>
        <p:nvSpPr>
          <p:cNvPr id="22" name="ZoneTexte 21">
            <a:extLst>
              <a:ext uri="{FF2B5EF4-FFF2-40B4-BE49-F238E27FC236}">
                <a16:creationId xmlns:a16="http://schemas.microsoft.com/office/drawing/2014/main" xmlns="" id="{A1717ACF-A2C6-EEAC-454C-1B0F3BBC76E3}"/>
              </a:ext>
            </a:extLst>
          </p:cNvPr>
          <p:cNvSpPr txBox="1"/>
          <p:nvPr/>
        </p:nvSpPr>
        <p:spPr>
          <a:xfrm>
            <a:off x="2941320" y="4901162"/>
            <a:ext cx="7819725" cy="646331"/>
          </a:xfrm>
          <a:prstGeom prst="rect">
            <a:avLst/>
          </a:prstGeom>
          <a:noFill/>
        </p:spPr>
        <p:txBody>
          <a:bodyPr wrap="square">
            <a:spAutoFit/>
          </a:bodyPr>
          <a:lstStyle/>
          <a:p>
            <a:r>
              <a:rPr lang="fr-FR" sz="1800" b="0" i="0" u="none" strike="noStrike" baseline="0" dirty="0">
                <a:solidFill>
                  <a:srgbClr val="000000"/>
                </a:solidFill>
                <a:latin typeface="Raleway" pitchFamily="2" charset="0"/>
              </a:rPr>
              <a:t>Poursuite du recouvrement des droits d’adhésion et des cotisations annuelles </a:t>
            </a:r>
            <a:endParaRPr lang="fr-FR" dirty="0"/>
          </a:p>
        </p:txBody>
      </p:sp>
      <p:sp>
        <p:nvSpPr>
          <p:cNvPr id="23" name="Text Placeholder 2">
            <a:extLst>
              <a:ext uri="{FF2B5EF4-FFF2-40B4-BE49-F238E27FC236}">
                <a16:creationId xmlns:a16="http://schemas.microsoft.com/office/drawing/2014/main" xmlns="" id="{FB731097-D647-10E5-33F8-87AC6AC8926A}"/>
              </a:ext>
            </a:extLst>
          </p:cNvPr>
          <p:cNvSpPr txBox="1">
            <a:spLocks/>
          </p:cNvSpPr>
          <p:nvPr/>
        </p:nvSpPr>
        <p:spPr>
          <a:xfrm>
            <a:off x="2010548" y="5688825"/>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6</a:t>
            </a:r>
          </a:p>
        </p:txBody>
      </p:sp>
      <p:sp>
        <p:nvSpPr>
          <p:cNvPr id="25" name="ZoneTexte 24">
            <a:extLst>
              <a:ext uri="{FF2B5EF4-FFF2-40B4-BE49-F238E27FC236}">
                <a16:creationId xmlns:a16="http://schemas.microsoft.com/office/drawing/2014/main" xmlns="" id="{E31ACA10-2573-5369-CD07-D1B958F45B0A}"/>
              </a:ext>
            </a:extLst>
          </p:cNvPr>
          <p:cNvSpPr txBox="1"/>
          <p:nvPr/>
        </p:nvSpPr>
        <p:spPr>
          <a:xfrm>
            <a:off x="2941320" y="5728813"/>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Conclusion</a:t>
            </a:r>
            <a:endParaRPr lang="fr-FR" dirty="0"/>
          </a:p>
        </p:txBody>
      </p:sp>
    </p:spTree>
    <p:extLst>
      <p:ext uri="{BB962C8B-B14F-4D97-AF65-F5344CB8AC3E}">
        <p14:creationId xmlns:p14="http://schemas.microsoft.com/office/powerpoint/2010/main" val="41788901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91A031A3-0F62-1C42-9292-1CFCF46F77AD}"/>
              </a:ext>
            </a:extLst>
          </p:cNvPr>
          <p:cNvPicPr>
            <a:picLocks noChangeAspect="1"/>
          </p:cNvPicPr>
          <p:nvPr/>
        </p:nvPicPr>
        <p:blipFill>
          <a:blip r:embed="rId3"/>
          <a:stretch>
            <a:fillRect/>
          </a:stretch>
        </p:blipFill>
        <p:spPr>
          <a:xfrm>
            <a:off x="0" y="-831100"/>
            <a:ext cx="12192000" cy="8520200"/>
          </a:xfrm>
          <a:prstGeom prst="rect">
            <a:avLst/>
          </a:prstGeom>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17</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11" name="ZoneTexte 10">
            <a:extLst>
              <a:ext uri="{FF2B5EF4-FFF2-40B4-BE49-F238E27FC236}">
                <a16:creationId xmlns:a16="http://schemas.microsoft.com/office/drawing/2014/main" xmlns="" id="{55CF0E92-5BCE-BCBA-E323-24ECCD9EC98B}"/>
              </a:ext>
            </a:extLst>
          </p:cNvPr>
          <p:cNvSpPr txBox="1"/>
          <p:nvPr/>
        </p:nvSpPr>
        <p:spPr>
          <a:xfrm>
            <a:off x="1891869" y="210207"/>
            <a:ext cx="8681537" cy="523220"/>
          </a:xfrm>
          <a:prstGeom prst="rect">
            <a:avLst/>
          </a:prstGeom>
          <a:noFill/>
        </p:spPr>
        <p:txBody>
          <a:bodyPr wrap="square" rtlCol="0">
            <a:spAutoFit/>
          </a:bodyPr>
          <a:lstStyle/>
          <a:p>
            <a:r>
              <a:rPr lang="fr-FR" sz="2800" b="1" dirty="0"/>
              <a:t>PLAN DE PRESENTATION</a:t>
            </a: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4958912"/>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
        <p:nvSpPr>
          <p:cNvPr id="5" name="ZoneTexte 4">
            <a:extLst>
              <a:ext uri="{FF2B5EF4-FFF2-40B4-BE49-F238E27FC236}">
                <a16:creationId xmlns:a16="http://schemas.microsoft.com/office/drawing/2014/main" xmlns="" id="{8635830B-C0E5-9BCF-7818-1B5F2FCC3C1A}"/>
              </a:ext>
            </a:extLst>
          </p:cNvPr>
          <p:cNvSpPr txBox="1"/>
          <p:nvPr/>
        </p:nvSpPr>
        <p:spPr>
          <a:xfrm>
            <a:off x="2875546" y="1463369"/>
            <a:ext cx="6193856"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Introduction</a:t>
            </a:r>
          </a:p>
        </p:txBody>
      </p:sp>
      <p:sp>
        <p:nvSpPr>
          <p:cNvPr id="8" name="ZoneTexte 7">
            <a:extLst>
              <a:ext uri="{FF2B5EF4-FFF2-40B4-BE49-F238E27FC236}">
                <a16:creationId xmlns:a16="http://schemas.microsoft.com/office/drawing/2014/main" xmlns="" id="{53FDE556-D404-6114-6563-6C771E517D82}"/>
              </a:ext>
            </a:extLst>
          </p:cNvPr>
          <p:cNvSpPr txBox="1"/>
          <p:nvPr/>
        </p:nvSpPr>
        <p:spPr>
          <a:xfrm>
            <a:off x="2901215" y="2276709"/>
            <a:ext cx="7532569"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Passation de service entre le président sortant et le nouveau</a:t>
            </a:r>
          </a:p>
        </p:txBody>
      </p:sp>
      <p:sp>
        <p:nvSpPr>
          <p:cNvPr id="18" name="ZoneTexte 17">
            <a:extLst>
              <a:ext uri="{FF2B5EF4-FFF2-40B4-BE49-F238E27FC236}">
                <a16:creationId xmlns:a16="http://schemas.microsoft.com/office/drawing/2014/main" xmlns="" id="{27BAE2A8-B546-3743-E92B-3B7221923874}"/>
              </a:ext>
            </a:extLst>
          </p:cNvPr>
          <p:cNvSpPr txBox="1"/>
          <p:nvPr/>
        </p:nvSpPr>
        <p:spPr>
          <a:xfrm>
            <a:off x="2901216" y="3175942"/>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et mise en œuvre d’un plan d’actions </a:t>
            </a:r>
            <a:endParaRPr lang="fr-FR" dirty="0"/>
          </a:p>
        </p:txBody>
      </p:sp>
      <p:sp>
        <p:nvSpPr>
          <p:cNvPr id="20" name="ZoneTexte 19">
            <a:extLst>
              <a:ext uri="{FF2B5EF4-FFF2-40B4-BE49-F238E27FC236}">
                <a16:creationId xmlns:a16="http://schemas.microsoft.com/office/drawing/2014/main" xmlns="" id="{C8FF286A-62C7-6008-D343-BFDD4DA0A60E}"/>
              </a:ext>
            </a:extLst>
          </p:cNvPr>
          <p:cNvSpPr txBox="1"/>
          <p:nvPr/>
        </p:nvSpPr>
        <p:spPr>
          <a:xfrm>
            <a:off x="2901215" y="3973026"/>
            <a:ext cx="8471337"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du manuel de procédures techniques et financières du réseau </a:t>
            </a:r>
            <a:endParaRPr lang="fr-FR" dirty="0"/>
          </a:p>
        </p:txBody>
      </p:sp>
      <p:sp>
        <p:nvSpPr>
          <p:cNvPr id="22" name="ZoneTexte 21">
            <a:extLst>
              <a:ext uri="{FF2B5EF4-FFF2-40B4-BE49-F238E27FC236}">
                <a16:creationId xmlns:a16="http://schemas.microsoft.com/office/drawing/2014/main" xmlns="" id="{A1717ACF-A2C6-EEAC-454C-1B0F3BBC76E3}"/>
              </a:ext>
            </a:extLst>
          </p:cNvPr>
          <p:cNvSpPr txBox="1"/>
          <p:nvPr/>
        </p:nvSpPr>
        <p:spPr>
          <a:xfrm>
            <a:off x="2941320" y="4901162"/>
            <a:ext cx="7819725" cy="646331"/>
          </a:xfrm>
          <a:prstGeom prst="rect">
            <a:avLst/>
          </a:prstGeom>
          <a:noFill/>
        </p:spPr>
        <p:txBody>
          <a:bodyPr wrap="square">
            <a:spAutoFit/>
          </a:bodyPr>
          <a:lstStyle/>
          <a:p>
            <a:r>
              <a:rPr lang="fr-FR" sz="1800" b="0" i="0" u="none" strike="noStrike" baseline="0" dirty="0">
                <a:solidFill>
                  <a:srgbClr val="000000"/>
                </a:solidFill>
                <a:latin typeface="Raleway" pitchFamily="2" charset="0"/>
              </a:rPr>
              <a:t>Poursuite du recouvrement des droits d’adhésion et des cotisations annuelles </a:t>
            </a:r>
            <a:endParaRPr lang="fr-FR" dirty="0"/>
          </a:p>
        </p:txBody>
      </p:sp>
      <p:sp>
        <p:nvSpPr>
          <p:cNvPr id="23" name="Text Placeholder 2">
            <a:extLst>
              <a:ext uri="{FF2B5EF4-FFF2-40B4-BE49-F238E27FC236}">
                <a16:creationId xmlns:a16="http://schemas.microsoft.com/office/drawing/2014/main" xmlns="" id="{FB731097-D647-10E5-33F8-87AC6AC8926A}"/>
              </a:ext>
            </a:extLst>
          </p:cNvPr>
          <p:cNvSpPr txBox="1">
            <a:spLocks/>
          </p:cNvSpPr>
          <p:nvPr/>
        </p:nvSpPr>
        <p:spPr>
          <a:xfrm>
            <a:off x="2010548" y="5688825"/>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6</a:t>
            </a:r>
          </a:p>
        </p:txBody>
      </p:sp>
      <p:sp>
        <p:nvSpPr>
          <p:cNvPr id="25" name="ZoneTexte 24">
            <a:extLst>
              <a:ext uri="{FF2B5EF4-FFF2-40B4-BE49-F238E27FC236}">
                <a16:creationId xmlns:a16="http://schemas.microsoft.com/office/drawing/2014/main" xmlns="" id="{E31ACA10-2573-5369-CD07-D1B958F45B0A}"/>
              </a:ext>
            </a:extLst>
          </p:cNvPr>
          <p:cNvSpPr txBox="1"/>
          <p:nvPr/>
        </p:nvSpPr>
        <p:spPr>
          <a:xfrm>
            <a:off x="2941320" y="5728813"/>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Conclusion</a:t>
            </a:r>
            <a:endParaRPr lang="fr-FR" dirty="0"/>
          </a:p>
        </p:txBody>
      </p:sp>
    </p:spTree>
    <p:extLst>
      <p:ext uri="{BB962C8B-B14F-4D97-AF65-F5344CB8AC3E}">
        <p14:creationId xmlns:p14="http://schemas.microsoft.com/office/powerpoint/2010/main" val="226803444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13A56500-2F05-6AAA-87ED-9D3CD2BA5121}"/>
              </a:ext>
            </a:extLst>
          </p:cNvPr>
          <p:cNvSpPr txBox="1"/>
          <p:nvPr/>
        </p:nvSpPr>
        <p:spPr>
          <a:xfrm>
            <a:off x="567890" y="1406779"/>
            <a:ext cx="11194181" cy="3908762"/>
          </a:xfrm>
          <a:prstGeom prst="rect">
            <a:avLst/>
          </a:prstGeom>
          <a:noFill/>
        </p:spPr>
        <p:txBody>
          <a:bodyPr wrap="square">
            <a:spAutoFit/>
          </a:bodyPr>
          <a:lstStyle/>
          <a:p>
            <a:pPr algn="just"/>
            <a:r>
              <a:rPr lang="fr-FR" sz="2800" dirty="0"/>
              <a:t>La Troisième Assemblée Générale du Réseau Africain de la Commande Publique (RACOP) s’est tenue du 13 au 16 novembre 2023 à Abidjan en Côte d’Ivoire. Au cours de cette rencontre, les participants ont choisi la République du Rwanda pour présider le RACOP ainsi que pour l’organisation de la prochaine AG. </a:t>
            </a:r>
          </a:p>
          <a:p>
            <a:pPr algn="just"/>
            <a:endParaRPr lang="fr-FR" sz="2800" dirty="0"/>
          </a:p>
          <a:p>
            <a:pPr algn="just"/>
            <a:r>
              <a:rPr lang="fr-FR" sz="2800" dirty="0"/>
              <a:t>Kigali, la capitale du Rwanda a été choisie, après concertation avec les deux Présidentes, pour la tenue de la cérémonie de passation de service.</a:t>
            </a:r>
          </a:p>
          <a:p>
            <a:pPr algn="just"/>
            <a:endParaRPr lang="fr-FR" sz="2400" b="1" dirty="0">
              <a:solidFill>
                <a:srgbClr val="000000"/>
              </a:solidFill>
              <a:latin typeface="HFZHWY+Raleway-SemiBold"/>
            </a:endParaRPr>
          </a:p>
        </p:txBody>
      </p:sp>
    </p:spTree>
    <p:extLst>
      <p:ext uri="{BB962C8B-B14F-4D97-AF65-F5344CB8AC3E}">
        <p14:creationId xmlns:p14="http://schemas.microsoft.com/office/powerpoint/2010/main" val="12139216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91A031A3-0F62-1C42-9292-1CFCF46F77AD}"/>
              </a:ext>
            </a:extLst>
          </p:cNvPr>
          <p:cNvPicPr>
            <a:picLocks noChangeAspect="1"/>
          </p:cNvPicPr>
          <p:nvPr/>
        </p:nvPicPr>
        <p:blipFill>
          <a:blip r:embed="rId3"/>
          <a:stretch>
            <a:fillRect/>
          </a:stretch>
        </p:blipFill>
        <p:spPr>
          <a:xfrm>
            <a:off x="0" y="-831100"/>
            <a:ext cx="12192000" cy="8520200"/>
          </a:xfrm>
          <a:prstGeom prst="rect">
            <a:avLst/>
          </a:prstGeom>
          <a:solidFill>
            <a:schemeClr val="accent6">
              <a:lumMod val="75000"/>
            </a:schemeClr>
          </a:solidFill>
          <a:ln>
            <a:noFill/>
          </a:ln>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19</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11" name="ZoneTexte 10">
            <a:extLst>
              <a:ext uri="{FF2B5EF4-FFF2-40B4-BE49-F238E27FC236}">
                <a16:creationId xmlns:a16="http://schemas.microsoft.com/office/drawing/2014/main" xmlns="" id="{55CF0E92-5BCE-BCBA-E323-24ECCD9EC98B}"/>
              </a:ext>
            </a:extLst>
          </p:cNvPr>
          <p:cNvSpPr txBox="1"/>
          <p:nvPr/>
        </p:nvSpPr>
        <p:spPr>
          <a:xfrm>
            <a:off x="1891869" y="210207"/>
            <a:ext cx="8681537" cy="523220"/>
          </a:xfrm>
          <a:prstGeom prst="rect">
            <a:avLst/>
          </a:prstGeom>
          <a:noFill/>
        </p:spPr>
        <p:txBody>
          <a:bodyPr wrap="square" rtlCol="0">
            <a:spAutoFit/>
          </a:bodyPr>
          <a:lstStyle/>
          <a:p>
            <a:r>
              <a:rPr lang="fr-FR" sz="2800" b="1" dirty="0"/>
              <a:t>PLAN DE PRESENTATION</a:t>
            </a: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4958912"/>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
        <p:nvSpPr>
          <p:cNvPr id="5" name="ZoneTexte 4">
            <a:extLst>
              <a:ext uri="{FF2B5EF4-FFF2-40B4-BE49-F238E27FC236}">
                <a16:creationId xmlns:a16="http://schemas.microsoft.com/office/drawing/2014/main" xmlns="" id="{8635830B-C0E5-9BCF-7818-1B5F2FCC3C1A}"/>
              </a:ext>
            </a:extLst>
          </p:cNvPr>
          <p:cNvSpPr txBox="1"/>
          <p:nvPr/>
        </p:nvSpPr>
        <p:spPr>
          <a:xfrm>
            <a:off x="2875546" y="1463369"/>
            <a:ext cx="6193856"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Introduction</a:t>
            </a:r>
          </a:p>
        </p:txBody>
      </p:sp>
      <p:sp>
        <p:nvSpPr>
          <p:cNvPr id="8" name="ZoneTexte 7">
            <a:extLst>
              <a:ext uri="{FF2B5EF4-FFF2-40B4-BE49-F238E27FC236}">
                <a16:creationId xmlns:a16="http://schemas.microsoft.com/office/drawing/2014/main" xmlns="" id="{53FDE556-D404-6114-6563-6C771E517D82}"/>
              </a:ext>
            </a:extLst>
          </p:cNvPr>
          <p:cNvSpPr txBox="1"/>
          <p:nvPr/>
        </p:nvSpPr>
        <p:spPr>
          <a:xfrm>
            <a:off x="2901215" y="2276709"/>
            <a:ext cx="7532569"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Passation de service entre le président sortant et le nouveau</a:t>
            </a:r>
          </a:p>
        </p:txBody>
      </p:sp>
      <p:sp>
        <p:nvSpPr>
          <p:cNvPr id="18" name="ZoneTexte 17">
            <a:extLst>
              <a:ext uri="{FF2B5EF4-FFF2-40B4-BE49-F238E27FC236}">
                <a16:creationId xmlns:a16="http://schemas.microsoft.com/office/drawing/2014/main" xmlns="" id="{27BAE2A8-B546-3743-E92B-3B7221923874}"/>
              </a:ext>
            </a:extLst>
          </p:cNvPr>
          <p:cNvSpPr txBox="1"/>
          <p:nvPr/>
        </p:nvSpPr>
        <p:spPr>
          <a:xfrm>
            <a:off x="2901216" y="3175942"/>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et mise en œuvre d’un plan d’actions </a:t>
            </a:r>
            <a:endParaRPr lang="fr-FR" dirty="0"/>
          </a:p>
        </p:txBody>
      </p:sp>
      <p:sp>
        <p:nvSpPr>
          <p:cNvPr id="20" name="ZoneTexte 19">
            <a:extLst>
              <a:ext uri="{FF2B5EF4-FFF2-40B4-BE49-F238E27FC236}">
                <a16:creationId xmlns:a16="http://schemas.microsoft.com/office/drawing/2014/main" xmlns="" id="{C8FF286A-62C7-6008-D343-BFDD4DA0A60E}"/>
              </a:ext>
            </a:extLst>
          </p:cNvPr>
          <p:cNvSpPr txBox="1"/>
          <p:nvPr/>
        </p:nvSpPr>
        <p:spPr>
          <a:xfrm>
            <a:off x="2901215" y="3973026"/>
            <a:ext cx="8471337"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du manuel de procédures techniques et financières du réseau </a:t>
            </a:r>
            <a:endParaRPr lang="fr-FR" dirty="0"/>
          </a:p>
        </p:txBody>
      </p:sp>
      <p:sp>
        <p:nvSpPr>
          <p:cNvPr id="22" name="ZoneTexte 21">
            <a:extLst>
              <a:ext uri="{FF2B5EF4-FFF2-40B4-BE49-F238E27FC236}">
                <a16:creationId xmlns:a16="http://schemas.microsoft.com/office/drawing/2014/main" xmlns="" id="{A1717ACF-A2C6-EEAC-454C-1B0F3BBC76E3}"/>
              </a:ext>
            </a:extLst>
          </p:cNvPr>
          <p:cNvSpPr txBox="1"/>
          <p:nvPr/>
        </p:nvSpPr>
        <p:spPr>
          <a:xfrm>
            <a:off x="2941320" y="4901162"/>
            <a:ext cx="7819725" cy="646331"/>
          </a:xfrm>
          <a:prstGeom prst="rect">
            <a:avLst/>
          </a:prstGeom>
          <a:noFill/>
        </p:spPr>
        <p:txBody>
          <a:bodyPr wrap="square">
            <a:spAutoFit/>
          </a:bodyPr>
          <a:lstStyle/>
          <a:p>
            <a:r>
              <a:rPr lang="fr-FR" sz="1800" b="0" i="0" u="none" strike="noStrike" baseline="0" dirty="0">
                <a:solidFill>
                  <a:srgbClr val="000000"/>
                </a:solidFill>
                <a:latin typeface="Raleway" pitchFamily="2" charset="0"/>
              </a:rPr>
              <a:t>Poursuite du recouvrement des droits d’adhésion et des cotisations annuelles </a:t>
            </a:r>
            <a:endParaRPr lang="fr-FR" dirty="0"/>
          </a:p>
        </p:txBody>
      </p:sp>
      <p:sp>
        <p:nvSpPr>
          <p:cNvPr id="23" name="Text Placeholder 2">
            <a:extLst>
              <a:ext uri="{FF2B5EF4-FFF2-40B4-BE49-F238E27FC236}">
                <a16:creationId xmlns:a16="http://schemas.microsoft.com/office/drawing/2014/main" xmlns="" id="{FB731097-D647-10E5-33F8-87AC6AC8926A}"/>
              </a:ext>
            </a:extLst>
          </p:cNvPr>
          <p:cNvSpPr txBox="1">
            <a:spLocks/>
          </p:cNvSpPr>
          <p:nvPr/>
        </p:nvSpPr>
        <p:spPr>
          <a:xfrm>
            <a:off x="2010548" y="5688825"/>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6</a:t>
            </a:r>
          </a:p>
        </p:txBody>
      </p:sp>
      <p:sp>
        <p:nvSpPr>
          <p:cNvPr id="25" name="ZoneTexte 24">
            <a:extLst>
              <a:ext uri="{FF2B5EF4-FFF2-40B4-BE49-F238E27FC236}">
                <a16:creationId xmlns:a16="http://schemas.microsoft.com/office/drawing/2014/main" xmlns="" id="{E31ACA10-2573-5369-CD07-D1B958F45B0A}"/>
              </a:ext>
            </a:extLst>
          </p:cNvPr>
          <p:cNvSpPr txBox="1"/>
          <p:nvPr/>
        </p:nvSpPr>
        <p:spPr>
          <a:xfrm>
            <a:off x="2941320" y="5728813"/>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Conclusion</a:t>
            </a:r>
            <a:endParaRPr lang="fr-FR" dirty="0"/>
          </a:p>
        </p:txBody>
      </p:sp>
    </p:spTree>
    <p:extLst>
      <p:ext uri="{BB962C8B-B14F-4D97-AF65-F5344CB8AC3E}">
        <p14:creationId xmlns:p14="http://schemas.microsoft.com/office/powerpoint/2010/main" val="24879145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00">
            <a:extLst>
              <a:ext uri="{FF2B5EF4-FFF2-40B4-BE49-F238E27FC236}">
                <a16:creationId xmlns:a16="http://schemas.microsoft.com/office/drawing/2014/main" xmlns="" id="{C6D41849-4596-B19F-1C61-C46AB9CFC055}"/>
              </a:ext>
            </a:extLst>
          </p:cNvPr>
          <p:cNvSpPr txBox="1"/>
          <p:nvPr/>
        </p:nvSpPr>
        <p:spPr>
          <a:xfrm>
            <a:off x="3688612" y="68866"/>
            <a:ext cx="6488108" cy="1200314"/>
          </a:xfrm>
          <a:prstGeom prst="rect">
            <a:avLst/>
          </a:prstGeom>
        </p:spPr>
        <p:txBody>
          <a:bodyPr spcFirstLastPara="1" wrap="square" lIns="45713" tIns="45713" rIns="45713" bIns="45713" anchor="b" anchorCtr="0">
            <a:spAutoFit/>
          </a:bodyPr>
          <a:lstStyle>
            <a:defPPr>
              <a:defRPr lang="en-US"/>
            </a:defPPr>
            <a:lvl1pPr algn="ctr">
              <a:lnSpc>
                <a:spcPct val="90000"/>
              </a:lnSpc>
              <a:spcBef>
                <a:spcPts val="0"/>
              </a:spcBef>
              <a:buNone/>
              <a:defRPr sz="10000" b="1" i="0" spc="-100" baseline="0">
                <a:solidFill>
                  <a:schemeClr val="tx2"/>
                </a:solidFill>
                <a:latin typeface="Cormorant Garamond"/>
                <a:ea typeface="Cormorant Garamond"/>
                <a:cs typeface="Cormorant Garamond"/>
              </a:defRPr>
            </a:lvl1pPr>
          </a:lstStyle>
          <a:p>
            <a:pPr algn="r"/>
            <a:r>
              <a:rPr lang="en-US" sz="4000" dirty="0"/>
              <a:t>Table of</a:t>
            </a:r>
          </a:p>
          <a:p>
            <a:pPr algn="r"/>
            <a:r>
              <a:rPr lang="en-US" sz="4000" dirty="0"/>
              <a:t>Contents</a:t>
            </a:r>
          </a:p>
        </p:txBody>
      </p:sp>
      <p:sp>
        <p:nvSpPr>
          <p:cNvPr id="2" name="Rectangle 1">
            <a:extLst>
              <a:ext uri="{FF2B5EF4-FFF2-40B4-BE49-F238E27FC236}">
                <a16:creationId xmlns:a16="http://schemas.microsoft.com/office/drawing/2014/main" xmlns="" id="{572B45E0-71A2-F7B4-E40E-032DD5CD0C45}"/>
              </a:ext>
            </a:extLst>
          </p:cNvPr>
          <p:cNvSpPr/>
          <p:nvPr/>
        </p:nvSpPr>
        <p:spPr>
          <a:xfrm>
            <a:off x="768449" y="1059490"/>
            <a:ext cx="1570219" cy="923316"/>
          </a:xfrm>
          <a:prstGeom prst="rect">
            <a:avLst/>
          </a:prstGeom>
        </p:spPr>
        <p:txBody>
          <a:bodyPr spcFirstLastPara="1" wrap="square" lIns="45713" tIns="45713" rIns="45713" bIns="45713" anchor="b" anchorCtr="0">
            <a:spAutoFit/>
          </a:bodyPr>
          <a:lstStyle/>
          <a:p>
            <a:pPr>
              <a:lnSpc>
                <a:spcPct val="90000"/>
              </a:lnSpc>
            </a:pPr>
            <a:r>
              <a:rPr lang="en-US" sz="6000" b="1" spc="-50" dirty="0">
                <a:solidFill>
                  <a:schemeClr val="tx2"/>
                </a:solidFill>
                <a:latin typeface="Cormorant Garamond"/>
                <a:ea typeface="Cormorant Garamond"/>
              </a:rPr>
              <a:t>01</a:t>
            </a:r>
          </a:p>
        </p:txBody>
      </p:sp>
      <p:sp>
        <p:nvSpPr>
          <p:cNvPr id="55" name="TextBox 54">
            <a:extLst>
              <a:ext uri="{FF2B5EF4-FFF2-40B4-BE49-F238E27FC236}">
                <a16:creationId xmlns:a16="http://schemas.microsoft.com/office/drawing/2014/main" xmlns="" id="{25618984-2CAE-7424-6BC6-BB4B5874D883}"/>
              </a:ext>
            </a:extLst>
          </p:cNvPr>
          <p:cNvSpPr txBox="1"/>
          <p:nvPr/>
        </p:nvSpPr>
        <p:spPr>
          <a:xfrm>
            <a:off x="724191" y="1982805"/>
            <a:ext cx="1570219" cy="840216"/>
          </a:xfrm>
          <a:prstGeom prst="rect">
            <a:avLst/>
          </a:prstGeom>
        </p:spPr>
        <p:txBody>
          <a:bodyPr spcFirstLastPara="1" wrap="square" lIns="45713" tIns="45713" rIns="45713" bIns="45713" anchor="b" anchorCtr="0">
            <a:spAutoFit/>
          </a:bodyPr>
          <a:lstStyle>
            <a:defPPr>
              <a:defRPr lang="en-US"/>
            </a:defPPr>
            <a:lvl1pPr>
              <a:lnSpc>
                <a:spcPct val="90000"/>
              </a:lnSpc>
              <a:spcBef>
                <a:spcPts val="0"/>
              </a:spcBef>
              <a:buNone/>
              <a:defRPr sz="5400" b="1" i="0" spc="-100" baseline="0">
                <a:solidFill>
                  <a:schemeClr val="tx2"/>
                </a:solidFill>
                <a:latin typeface="Cormorant Garamond SemiBold"/>
                <a:ea typeface="Cormorant Garamond SemiBold"/>
                <a:cs typeface="Cormorant Garamond SemiBold"/>
              </a:defRPr>
            </a:lvl1pPr>
          </a:lstStyle>
          <a:p>
            <a:r>
              <a:rPr lang="en-US" sz="2700" dirty="0"/>
              <a:t>Objective of APPN</a:t>
            </a:r>
          </a:p>
        </p:txBody>
      </p:sp>
      <p:sp>
        <p:nvSpPr>
          <p:cNvPr id="28" name="Rectangle 27">
            <a:extLst>
              <a:ext uri="{FF2B5EF4-FFF2-40B4-BE49-F238E27FC236}">
                <a16:creationId xmlns:a16="http://schemas.microsoft.com/office/drawing/2014/main" xmlns="" id="{00116DFB-397A-D6E9-B535-69871CE9AB59}"/>
              </a:ext>
            </a:extLst>
          </p:cNvPr>
          <p:cNvSpPr/>
          <p:nvPr/>
        </p:nvSpPr>
        <p:spPr>
          <a:xfrm>
            <a:off x="3199433" y="1059490"/>
            <a:ext cx="1570219" cy="923316"/>
          </a:xfrm>
          <a:prstGeom prst="rect">
            <a:avLst/>
          </a:prstGeom>
        </p:spPr>
        <p:txBody>
          <a:bodyPr spcFirstLastPara="1" wrap="square" lIns="45713" tIns="45713" rIns="45713" bIns="45713" anchor="b" anchorCtr="0">
            <a:spAutoFit/>
          </a:bodyPr>
          <a:lstStyle/>
          <a:p>
            <a:pPr>
              <a:lnSpc>
                <a:spcPct val="90000"/>
              </a:lnSpc>
            </a:pPr>
            <a:r>
              <a:rPr lang="en-US" sz="6000" b="1" spc="-50">
                <a:solidFill>
                  <a:schemeClr val="tx2"/>
                </a:solidFill>
                <a:latin typeface="Cormorant Garamond"/>
                <a:ea typeface="Cormorant Garamond"/>
              </a:rPr>
              <a:t>02</a:t>
            </a:r>
            <a:endParaRPr lang="en-US" sz="6000" b="1" spc="-50" dirty="0">
              <a:solidFill>
                <a:schemeClr val="tx2"/>
              </a:solidFill>
              <a:latin typeface="Cormorant Garamond"/>
              <a:ea typeface="Cormorant Garamond"/>
            </a:endParaRPr>
          </a:p>
        </p:txBody>
      </p:sp>
      <p:sp>
        <p:nvSpPr>
          <p:cNvPr id="29" name="TextBox 28">
            <a:extLst>
              <a:ext uri="{FF2B5EF4-FFF2-40B4-BE49-F238E27FC236}">
                <a16:creationId xmlns:a16="http://schemas.microsoft.com/office/drawing/2014/main" xmlns="" id="{BA61384B-7893-0474-5462-7C9FC20E7A38}"/>
              </a:ext>
            </a:extLst>
          </p:cNvPr>
          <p:cNvSpPr txBox="1"/>
          <p:nvPr/>
        </p:nvSpPr>
        <p:spPr>
          <a:xfrm>
            <a:off x="3199433" y="2017900"/>
            <a:ext cx="1570219" cy="466267"/>
          </a:xfrm>
          <a:prstGeom prst="rect">
            <a:avLst/>
          </a:prstGeom>
        </p:spPr>
        <p:txBody>
          <a:bodyPr spcFirstLastPara="1" wrap="square" lIns="45713" tIns="45713" rIns="45713" bIns="45713" anchor="b" anchorCtr="0">
            <a:spAutoFit/>
          </a:bodyPr>
          <a:lstStyle>
            <a:defPPr>
              <a:defRPr lang="en-US"/>
            </a:defPPr>
            <a:lvl1pPr>
              <a:lnSpc>
                <a:spcPct val="90000"/>
              </a:lnSpc>
              <a:spcBef>
                <a:spcPts val="0"/>
              </a:spcBef>
              <a:buNone/>
              <a:defRPr sz="5400" b="1" i="0" spc="-100" baseline="0">
                <a:solidFill>
                  <a:schemeClr val="tx2"/>
                </a:solidFill>
                <a:latin typeface="Cormorant Garamond SemiBold"/>
                <a:ea typeface="Cormorant Garamond SemiBold"/>
                <a:cs typeface="Cormorant Garamond SemiBold"/>
              </a:defRPr>
            </a:lvl1pPr>
          </a:lstStyle>
          <a:p>
            <a:r>
              <a:rPr lang="en-US" sz="2700" dirty="0"/>
              <a:t>Purposes</a:t>
            </a:r>
          </a:p>
        </p:txBody>
      </p:sp>
      <p:sp>
        <p:nvSpPr>
          <p:cNvPr id="32" name="Rectangle 31">
            <a:extLst>
              <a:ext uri="{FF2B5EF4-FFF2-40B4-BE49-F238E27FC236}">
                <a16:creationId xmlns:a16="http://schemas.microsoft.com/office/drawing/2014/main" xmlns="" id="{8886B788-82B2-ADBF-9104-6AB846140E87}"/>
              </a:ext>
            </a:extLst>
          </p:cNvPr>
          <p:cNvSpPr/>
          <p:nvPr/>
        </p:nvSpPr>
        <p:spPr>
          <a:xfrm>
            <a:off x="5630417" y="1059490"/>
            <a:ext cx="1570219" cy="923316"/>
          </a:xfrm>
          <a:prstGeom prst="rect">
            <a:avLst/>
          </a:prstGeom>
        </p:spPr>
        <p:txBody>
          <a:bodyPr spcFirstLastPara="1" wrap="square" lIns="45713" tIns="45713" rIns="45713" bIns="45713" anchor="b" anchorCtr="0">
            <a:spAutoFit/>
          </a:bodyPr>
          <a:lstStyle/>
          <a:p>
            <a:pPr>
              <a:lnSpc>
                <a:spcPct val="90000"/>
              </a:lnSpc>
            </a:pPr>
            <a:r>
              <a:rPr lang="en-US" sz="6000" b="1" spc="-50" dirty="0">
                <a:solidFill>
                  <a:schemeClr val="tx2"/>
                </a:solidFill>
                <a:latin typeface="Cormorant Garamond"/>
                <a:ea typeface="Cormorant Garamond"/>
              </a:rPr>
              <a:t>03</a:t>
            </a:r>
          </a:p>
        </p:txBody>
      </p:sp>
      <p:sp>
        <p:nvSpPr>
          <p:cNvPr id="33" name="TextBox 32">
            <a:extLst>
              <a:ext uri="{FF2B5EF4-FFF2-40B4-BE49-F238E27FC236}">
                <a16:creationId xmlns:a16="http://schemas.microsoft.com/office/drawing/2014/main" xmlns="" id="{35702A6D-50FA-9937-7198-9F65C245E2BE}"/>
              </a:ext>
            </a:extLst>
          </p:cNvPr>
          <p:cNvSpPr txBox="1"/>
          <p:nvPr/>
        </p:nvSpPr>
        <p:spPr>
          <a:xfrm>
            <a:off x="5630417" y="1998481"/>
            <a:ext cx="1570219" cy="1214164"/>
          </a:xfrm>
          <a:prstGeom prst="rect">
            <a:avLst/>
          </a:prstGeom>
        </p:spPr>
        <p:txBody>
          <a:bodyPr spcFirstLastPara="1" wrap="square" lIns="45713" tIns="45713" rIns="45713" bIns="45713" anchor="b" anchorCtr="0">
            <a:spAutoFit/>
          </a:bodyPr>
          <a:lstStyle>
            <a:defPPr>
              <a:defRPr lang="en-US"/>
            </a:defPPr>
            <a:lvl1pPr>
              <a:lnSpc>
                <a:spcPct val="90000"/>
              </a:lnSpc>
              <a:spcBef>
                <a:spcPts val="0"/>
              </a:spcBef>
              <a:buNone/>
              <a:defRPr sz="5400" b="1" i="0" spc="-100" baseline="0">
                <a:solidFill>
                  <a:schemeClr val="tx2"/>
                </a:solidFill>
                <a:latin typeface="Cormorant Garamond SemiBold"/>
                <a:ea typeface="Cormorant Garamond SemiBold"/>
                <a:cs typeface="Cormorant Garamond SemiBold"/>
              </a:defRPr>
            </a:lvl1pPr>
          </a:lstStyle>
          <a:p>
            <a:r>
              <a:rPr lang="en-US" sz="2700" dirty="0"/>
              <a:t>Enablers, Structure of APPN</a:t>
            </a:r>
          </a:p>
        </p:txBody>
      </p:sp>
      <p:sp>
        <p:nvSpPr>
          <p:cNvPr id="36" name="Rectangle 35">
            <a:extLst>
              <a:ext uri="{FF2B5EF4-FFF2-40B4-BE49-F238E27FC236}">
                <a16:creationId xmlns:a16="http://schemas.microsoft.com/office/drawing/2014/main" xmlns="" id="{4295BE05-EFF3-4EEB-E4E5-AE4845A6286B}"/>
              </a:ext>
            </a:extLst>
          </p:cNvPr>
          <p:cNvSpPr/>
          <p:nvPr/>
        </p:nvSpPr>
        <p:spPr>
          <a:xfrm>
            <a:off x="768449" y="3941944"/>
            <a:ext cx="1570219" cy="923316"/>
          </a:xfrm>
          <a:prstGeom prst="rect">
            <a:avLst/>
          </a:prstGeom>
        </p:spPr>
        <p:txBody>
          <a:bodyPr spcFirstLastPara="1" wrap="square" lIns="45713" tIns="45713" rIns="45713" bIns="45713" anchor="b" anchorCtr="0">
            <a:spAutoFit/>
          </a:bodyPr>
          <a:lstStyle/>
          <a:p>
            <a:pPr>
              <a:lnSpc>
                <a:spcPct val="90000"/>
              </a:lnSpc>
            </a:pPr>
            <a:r>
              <a:rPr lang="en-US" sz="6000" b="1" spc="-50" dirty="0">
                <a:solidFill>
                  <a:schemeClr val="tx2"/>
                </a:solidFill>
                <a:latin typeface="Cormorant Garamond"/>
                <a:ea typeface="Cormorant Garamond"/>
              </a:rPr>
              <a:t>04</a:t>
            </a:r>
          </a:p>
        </p:txBody>
      </p:sp>
      <p:sp>
        <p:nvSpPr>
          <p:cNvPr id="37" name="TextBox 36">
            <a:extLst>
              <a:ext uri="{FF2B5EF4-FFF2-40B4-BE49-F238E27FC236}">
                <a16:creationId xmlns:a16="http://schemas.microsoft.com/office/drawing/2014/main" xmlns="" id="{7B08FEA2-45A0-023A-BD71-D9BF5DD8E5F2}"/>
              </a:ext>
            </a:extLst>
          </p:cNvPr>
          <p:cNvSpPr txBox="1"/>
          <p:nvPr/>
        </p:nvSpPr>
        <p:spPr>
          <a:xfrm>
            <a:off x="758339" y="4728273"/>
            <a:ext cx="1570219" cy="840216"/>
          </a:xfrm>
          <a:prstGeom prst="rect">
            <a:avLst/>
          </a:prstGeom>
        </p:spPr>
        <p:txBody>
          <a:bodyPr spcFirstLastPara="1" wrap="square" lIns="45713" tIns="45713" rIns="45713" bIns="45713" anchor="b" anchorCtr="0">
            <a:spAutoFit/>
          </a:bodyPr>
          <a:lstStyle>
            <a:defPPr>
              <a:defRPr lang="en-US"/>
            </a:defPPr>
            <a:lvl1pPr>
              <a:lnSpc>
                <a:spcPct val="90000"/>
              </a:lnSpc>
              <a:spcBef>
                <a:spcPts val="0"/>
              </a:spcBef>
              <a:buNone/>
              <a:defRPr sz="5400" b="1" i="0" spc="-100" baseline="0">
                <a:solidFill>
                  <a:schemeClr val="tx2"/>
                </a:solidFill>
                <a:latin typeface="Cormorant Garamond SemiBold"/>
                <a:ea typeface="Cormorant Garamond SemiBold"/>
                <a:cs typeface="Cormorant Garamond SemiBold"/>
              </a:defRPr>
            </a:lvl1pPr>
          </a:lstStyle>
          <a:p>
            <a:r>
              <a:rPr lang="en-US" sz="2700" dirty="0"/>
              <a:t>Why It Worked?</a:t>
            </a:r>
          </a:p>
        </p:txBody>
      </p:sp>
      <p:sp>
        <p:nvSpPr>
          <p:cNvPr id="40" name="Rectangle 39">
            <a:extLst>
              <a:ext uri="{FF2B5EF4-FFF2-40B4-BE49-F238E27FC236}">
                <a16:creationId xmlns:a16="http://schemas.microsoft.com/office/drawing/2014/main" xmlns="" id="{4D595E01-469A-83E5-FEC1-3D2ECE1B7D2C}"/>
              </a:ext>
            </a:extLst>
          </p:cNvPr>
          <p:cNvSpPr/>
          <p:nvPr/>
        </p:nvSpPr>
        <p:spPr>
          <a:xfrm>
            <a:off x="3199433" y="3941944"/>
            <a:ext cx="1570219" cy="923316"/>
          </a:xfrm>
          <a:prstGeom prst="rect">
            <a:avLst/>
          </a:prstGeom>
        </p:spPr>
        <p:txBody>
          <a:bodyPr spcFirstLastPara="1" wrap="square" lIns="45713" tIns="45713" rIns="45713" bIns="45713" anchor="b" anchorCtr="0">
            <a:spAutoFit/>
          </a:bodyPr>
          <a:lstStyle/>
          <a:p>
            <a:pPr>
              <a:lnSpc>
                <a:spcPct val="90000"/>
              </a:lnSpc>
            </a:pPr>
            <a:r>
              <a:rPr lang="en-US" sz="6000" b="1" spc="-50" dirty="0">
                <a:solidFill>
                  <a:schemeClr val="tx2"/>
                </a:solidFill>
                <a:latin typeface="Cormorant Garamond"/>
                <a:ea typeface="Cormorant Garamond"/>
              </a:rPr>
              <a:t>05</a:t>
            </a:r>
          </a:p>
        </p:txBody>
      </p:sp>
      <p:sp>
        <p:nvSpPr>
          <p:cNvPr id="41" name="TextBox 40">
            <a:extLst>
              <a:ext uri="{FF2B5EF4-FFF2-40B4-BE49-F238E27FC236}">
                <a16:creationId xmlns:a16="http://schemas.microsoft.com/office/drawing/2014/main" xmlns="" id="{536B30AE-5C11-2936-443D-0DBA3A70A48F}"/>
              </a:ext>
            </a:extLst>
          </p:cNvPr>
          <p:cNvSpPr txBox="1"/>
          <p:nvPr/>
        </p:nvSpPr>
        <p:spPr>
          <a:xfrm>
            <a:off x="2985121" y="4915247"/>
            <a:ext cx="1918183" cy="466267"/>
          </a:xfrm>
          <a:prstGeom prst="rect">
            <a:avLst/>
          </a:prstGeom>
        </p:spPr>
        <p:txBody>
          <a:bodyPr spcFirstLastPara="1" wrap="square" lIns="45713" tIns="45713" rIns="45713" bIns="45713" anchor="b" anchorCtr="0">
            <a:spAutoFit/>
          </a:bodyPr>
          <a:lstStyle>
            <a:defPPr>
              <a:defRPr lang="en-US"/>
            </a:defPPr>
            <a:lvl1pPr>
              <a:lnSpc>
                <a:spcPct val="90000"/>
              </a:lnSpc>
              <a:spcBef>
                <a:spcPts val="0"/>
              </a:spcBef>
              <a:buNone/>
              <a:defRPr sz="5400" b="1" i="0" spc="-100" baseline="0">
                <a:solidFill>
                  <a:schemeClr val="tx2"/>
                </a:solidFill>
                <a:latin typeface="Cormorant Garamond SemiBold"/>
                <a:ea typeface="Cormorant Garamond SemiBold"/>
                <a:cs typeface="Cormorant Garamond SemiBold"/>
              </a:defRPr>
            </a:lvl1pPr>
          </a:lstStyle>
          <a:p>
            <a:r>
              <a:rPr lang="en-US" sz="2700" dirty="0"/>
              <a:t>Challenges</a:t>
            </a:r>
          </a:p>
        </p:txBody>
      </p:sp>
      <p:sp>
        <p:nvSpPr>
          <p:cNvPr id="9" name="Gráfico 28">
            <a:extLst>
              <a:ext uri="{FF2B5EF4-FFF2-40B4-BE49-F238E27FC236}">
                <a16:creationId xmlns:a16="http://schemas.microsoft.com/office/drawing/2014/main" xmlns="" id="{0A3D2A4E-B593-EDD1-942F-8A5DB06AA0C2}"/>
              </a:ext>
            </a:extLst>
          </p:cNvPr>
          <p:cNvSpPr/>
          <p:nvPr/>
        </p:nvSpPr>
        <p:spPr>
          <a:xfrm>
            <a:off x="11194289" y="1182068"/>
            <a:ext cx="852761" cy="2230146"/>
          </a:xfrm>
          <a:custGeom>
            <a:avLst/>
            <a:gdLst>
              <a:gd name="connsiteX0" fmla="*/ 23175 w 1705522"/>
              <a:gd name="connsiteY0" fmla="*/ 3847950 h 4460292"/>
              <a:gd name="connsiteX1" fmla="*/ 154503 w 1705522"/>
              <a:gd name="connsiteY1" fmla="*/ 2809770 h 4460292"/>
              <a:gd name="connsiteX2" fmla="*/ 1705523 w 1705522"/>
              <a:gd name="connsiteY2" fmla="*/ 0 h 4460292"/>
              <a:gd name="connsiteX3" fmla="*/ 1685289 w 1705522"/>
              <a:gd name="connsiteY3" fmla="*/ 3292954 h 4460292"/>
              <a:gd name="connsiteX4" fmla="*/ 961217 w 1705522"/>
              <a:gd name="connsiteY4" fmla="*/ 4403681 h 4460292"/>
              <a:gd name="connsiteX5" fmla="*/ 23175 w 1705522"/>
              <a:gd name="connsiteY5" fmla="*/ 3847950 h 4460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522" h="4460292">
                <a:moveTo>
                  <a:pt x="23175" y="3847950"/>
                </a:moveTo>
                <a:cubicBezTo>
                  <a:pt x="-43904" y="3501663"/>
                  <a:pt x="45300" y="3144892"/>
                  <a:pt x="154503" y="2809770"/>
                </a:cubicBezTo>
                <a:cubicBezTo>
                  <a:pt x="490149" y="1781778"/>
                  <a:pt x="1016580" y="828113"/>
                  <a:pt x="1705523" y="0"/>
                </a:cubicBezTo>
                <a:cubicBezTo>
                  <a:pt x="1654537" y="782582"/>
                  <a:pt x="1718110" y="2916626"/>
                  <a:pt x="1685289" y="3292954"/>
                </a:cubicBezTo>
                <a:cubicBezTo>
                  <a:pt x="1647963" y="3720943"/>
                  <a:pt x="1403200" y="4254884"/>
                  <a:pt x="961217" y="4403681"/>
                </a:cubicBezTo>
                <a:cubicBezTo>
                  <a:pt x="458612" y="4572881"/>
                  <a:pt x="121535" y="4355636"/>
                  <a:pt x="23175" y="3847950"/>
                </a:cubicBezTo>
                <a:close/>
              </a:path>
            </a:pathLst>
          </a:custGeom>
          <a:solidFill>
            <a:schemeClr val="accent2"/>
          </a:solidFill>
          <a:ln w="27794" cap="flat">
            <a:noFill/>
            <a:prstDash val="solid"/>
            <a:miter/>
          </a:ln>
        </p:spPr>
        <p:txBody>
          <a:bodyPr rtlCol="0" anchor="ctr"/>
          <a:lstStyle/>
          <a:p>
            <a:endParaRPr lang="es-SV" sz="900"/>
          </a:p>
        </p:txBody>
      </p:sp>
      <p:sp>
        <p:nvSpPr>
          <p:cNvPr id="49" name="Gráfico 30">
            <a:extLst>
              <a:ext uri="{FF2B5EF4-FFF2-40B4-BE49-F238E27FC236}">
                <a16:creationId xmlns:a16="http://schemas.microsoft.com/office/drawing/2014/main" xmlns="" id="{E3920688-9D30-7EB4-DEA3-0169D17F9F70}"/>
              </a:ext>
            </a:extLst>
          </p:cNvPr>
          <p:cNvSpPr/>
          <p:nvPr/>
        </p:nvSpPr>
        <p:spPr>
          <a:xfrm flipH="1">
            <a:off x="10580901" y="2364137"/>
            <a:ext cx="852761" cy="2230146"/>
          </a:xfrm>
          <a:custGeom>
            <a:avLst/>
            <a:gdLst>
              <a:gd name="connsiteX0" fmla="*/ 23175 w 1705522"/>
              <a:gd name="connsiteY0" fmla="*/ 3847950 h 4460292"/>
              <a:gd name="connsiteX1" fmla="*/ 154503 w 1705522"/>
              <a:gd name="connsiteY1" fmla="*/ 2809770 h 4460292"/>
              <a:gd name="connsiteX2" fmla="*/ 1705523 w 1705522"/>
              <a:gd name="connsiteY2" fmla="*/ 0 h 4460292"/>
              <a:gd name="connsiteX3" fmla="*/ 1685289 w 1705522"/>
              <a:gd name="connsiteY3" fmla="*/ 3292954 h 4460292"/>
              <a:gd name="connsiteX4" fmla="*/ 961217 w 1705522"/>
              <a:gd name="connsiteY4" fmla="*/ 4403681 h 4460292"/>
              <a:gd name="connsiteX5" fmla="*/ 23175 w 1705522"/>
              <a:gd name="connsiteY5" fmla="*/ 3847950 h 4460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522" h="4460292">
                <a:moveTo>
                  <a:pt x="23175" y="3847950"/>
                </a:moveTo>
                <a:cubicBezTo>
                  <a:pt x="-43904" y="3501663"/>
                  <a:pt x="45300" y="3144892"/>
                  <a:pt x="154503" y="2809770"/>
                </a:cubicBezTo>
                <a:cubicBezTo>
                  <a:pt x="490149" y="1781778"/>
                  <a:pt x="1016580" y="828113"/>
                  <a:pt x="1705523" y="0"/>
                </a:cubicBezTo>
                <a:cubicBezTo>
                  <a:pt x="1654537" y="782582"/>
                  <a:pt x="1718110" y="2916626"/>
                  <a:pt x="1685289" y="3292954"/>
                </a:cubicBezTo>
                <a:cubicBezTo>
                  <a:pt x="1647963" y="3720943"/>
                  <a:pt x="1403200" y="4254884"/>
                  <a:pt x="961217" y="4403681"/>
                </a:cubicBezTo>
                <a:cubicBezTo>
                  <a:pt x="458612" y="4572881"/>
                  <a:pt x="121535" y="4355636"/>
                  <a:pt x="23175" y="3847950"/>
                </a:cubicBezTo>
                <a:close/>
              </a:path>
            </a:pathLst>
          </a:custGeom>
          <a:solidFill>
            <a:schemeClr val="accent6">
              <a:lumMod val="75000"/>
            </a:schemeClr>
          </a:solidFill>
          <a:ln w="27794" cap="flat">
            <a:noFill/>
            <a:prstDash val="solid"/>
            <a:miter/>
          </a:ln>
        </p:spPr>
        <p:txBody>
          <a:bodyPr rtlCol="0" anchor="ctr"/>
          <a:lstStyle/>
          <a:p>
            <a:endParaRPr lang="es-SV" sz="900"/>
          </a:p>
        </p:txBody>
      </p:sp>
      <p:sp>
        <p:nvSpPr>
          <p:cNvPr id="50" name="Gráfico 32">
            <a:extLst>
              <a:ext uri="{FF2B5EF4-FFF2-40B4-BE49-F238E27FC236}">
                <a16:creationId xmlns:a16="http://schemas.microsoft.com/office/drawing/2014/main" xmlns="" id="{C3A00907-2495-A973-E6CD-C9586F2694DD}"/>
              </a:ext>
            </a:extLst>
          </p:cNvPr>
          <p:cNvSpPr/>
          <p:nvPr/>
        </p:nvSpPr>
        <p:spPr>
          <a:xfrm>
            <a:off x="11194289" y="3546205"/>
            <a:ext cx="852761" cy="2230146"/>
          </a:xfrm>
          <a:custGeom>
            <a:avLst/>
            <a:gdLst>
              <a:gd name="connsiteX0" fmla="*/ 23175 w 1705522"/>
              <a:gd name="connsiteY0" fmla="*/ 3847950 h 4460292"/>
              <a:gd name="connsiteX1" fmla="*/ 154503 w 1705522"/>
              <a:gd name="connsiteY1" fmla="*/ 2809770 h 4460292"/>
              <a:gd name="connsiteX2" fmla="*/ 1705523 w 1705522"/>
              <a:gd name="connsiteY2" fmla="*/ 0 h 4460292"/>
              <a:gd name="connsiteX3" fmla="*/ 1685289 w 1705522"/>
              <a:gd name="connsiteY3" fmla="*/ 3292954 h 4460292"/>
              <a:gd name="connsiteX4" fmla="*/ 961217 w 1705522"/>
              <a:gd name="connsiteY4" fmla="*/ 4403681 h 4460292"/>
              <a:gd name="connsiteX5" fmla="*/ 23175 w 1705522"/>
              <a:gd name="connsiteY5" fmla="*/ 3847950 h 4460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522" h="4460292">
                <a:moveTo>
                  <a:pt x="23175" y="3847950"/>
                </a:moveTo>
                <a:cubicBezTo>
                  <a:pt x="-43904" y="3501663"/>
                  <a:pt x="45300" y="3144892"/>
                  <a:pt x="154503" y="2809770"/>
                </a:cubicBezTo>
                <a:cubicBezTo>
                  <a:pt x="490149" y="1781778"/>
                  <a:pt x="1016580" y="828113"/>
                  <a:pt x="1705523" y="0"/>
                </a:cubicBezTo>
                <a:cubicBezTo>
                  <a:pt x="1654537" y="782582"/>
                  <a:pt x="1718110" y="2916626"/>
                  <a:pt x="1685289" y="3292954"/>
                </a:cubicBezTo>
                <a:cubicBezTo>
                  <a:pt x="1647963" y="3720943"/>
                  <a:pt x="1403200" y="4254884"/>
                  <a:pt x="961217" y="4403681"/>
                </a:cubicBezTo>
                <a:cubicBezTo>
                  <a:pt x="458612" y="4572881"/>
                  <a:pt x="121535" y="4355636"/>
                  <a:pt x="23175" y="3847950"/>
                </a:cubicBezTo>
                <a:close/>
              </a:path>
            </a:pathLst>
          </a:custGeom>
          <a:solidFill>
            <a:srgbClr val="92D050"/>
          </a:solidFill>
          <a:ln w="27794" cap="flat">
            <a:noFill/>
            <a:prstDash val="solid"/>
            <a:miter/>
          </a:ln>
        </p:spPr>
        <p:txBody>
          <a:bodyPr rtlCol="0" anchor="ctr"/>
          <a:lstStyle/>
          <a:p>
            <a:endParaRPr lang="es-SV" sz="900"/>
          </a:p>
        </p:txBody>
      </p:sp>
      <p:sp>
        <p:nvSpPr>
          <p:cNvPr id="51" name="Gráfico 34">
            <a:extLst>
              <a:ext uri="{FF2B5EF4-FFF2-40B4-BE49-F238E27FC236}">
                <a16:creationId xmlns:a16="http://schemas.microsoft.com/office/drawing/2014/main" xmlns="" id="{928EA552-27B7-D056-1456-4784E950893A}"/>
              </a:ext>
            </a:extLst>
          </p:cNvPr>
          <p:cNvSpPr/>
          <p:nvPr/>
        </p:nvSpPr>
        <p:spPr>
          <a:xfrm flipH="1">
            <a:off x="10580901" y="4728274"/>
            <a:ext cx="852761" cy="2230146"/>
          </a:xfrm>
          <a:custGeom>
            <a:avLst/>
            <a:gdLst>
              <a:gd name="connsiteX0" fmla="*/ 23175 w 1705522"/>
              <a:gd name="connsiteY0" fmla="*/ 3847950 h 4460292"/>
              <a:gd name="connsiteX1" fmla="*/ 154503 w 1705522"/>
              <a:gd name="connsiteY1" fmla="*/ 2809770 h 4460292"/>
              <a:gd name="connsiteX2" fmla="*/ 1705523 w 1705522"/>
              <a:gd name="connsiteY2" fmla="*/ 0 h 4460292"/>
              <a:gd name="connsiteX3" fmla="*/ 1685289 w 1705522"/>
              <a:gd name="connsiteY3" fmla="*/ 3292954 h 4460292"/>
              <a:gd name="connsiteX4" fmla="*/ 961217 w 1705522"/>
              <a:gd name="connsiteY4" fmla="*/ 4403681 h 4460292"/>
              <a:gd name="connsiteX5" fmla="*/ 23175 w 1705522"/>
              <a:gd name="connsiteY5" fmla="*/ 3847950 h 4460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522" h="4460292">
                <a:moveTo>
                  <a:pt x="23175" y="3847950"/>
                </a:moveTo>
                <a:cubicBezTo>
                  <a:pt x="-43904" y="3501663"/>
                  <a:pt x="45300" y="3144892"/>
                  <a:pt x="154503" y="2809770"/>
                </a:cubicBezTo>
                <a:cubicBezTo>
                  <a:pt x="490149" y="1781778"/>
                  <a:pt x="1016580" y="828113"/>
                  <a:pt x="1705523" y="0"/>
                </a:cubicBezTo>
                <a:cubicBezTo>
                  <a:pt x="1654537" y="782582"/>
                  <a:pt x="1718110" y="2916626"/>
                  <a:pt x="1685289" y="3292954"/>
                </a:cubicBezTo>
                <a:cubicBezTo>
                  <a:pt x="1647963" y="3720943"/>
                  <a:pt x="1403200" y="4254884"/>
                  <a:pt x="961217" y="4403681"/>
                </a:cubicBezTo>
                <a:cubicBezTo>
                  <a:pt x="458612" y="4572881"/>
                  <a:pt x="121535" y="4355636"/>
                  <a:pt x="23175" y="3847950"/>
                </a:cubicBezTo>
                <a:close/>
              </a:path>
            </a:pathLst>
          </a:custGeom>
          <a:solidFill>
            <a:srgbClr val="00B050"/>
          </a:solidFill>
          <a:ln w="27794" cap="flat">
            <a:noFill/>
            <a:prstDash val="solid"/>
            <a:miter/>
          </a:ln>
        </p:spPr>
        <p:txBody>
          <a:bodyPr rtlCol="0" anchor="ctr"/>
          <a:lstStyle/>
          <a:p>
            <a:endParaRPr lang="es-SV" sz="900"/>
          </a:p>
        </p:txBody>
      </p:sp>
      <p:sp>
        <p:nvSpPr>
          <p:cNvPr id="52" name="Gráfico 36">
            <a:extLst>
              <a:ext uri="{FF2B5EF4-FFF2-40B4-BE49-F238E27FC236}">
                <a16:creationId xmlns:a16="http://schemas.microsoft.com/office/drawing/2014/main" xmlns="" id="{E2B9EB23-364F-CDF2-45D1-2440936568DB}"/>
              </a:ext>
            </a:extLst>
          </p:cNvPr>
          <p:cNvSpPr/>
          <p:nvPr/>
        </p:nvSpPr>
        <p:spPr>
          <a:xfrm>
            <a:off x="11194289" y="5910343"/>
            <a:ext cx="852761" cy="2230146"/>
          </a:xfrm>
          <a:custGeom>
            <a:avLst/>
            <a:gdLst>
              <a:gd name="connsiteX0" fmla="*/ 23175 w 1705522"/>
              <a:gd name="connsiteY0" fmla="*/ 3847950 h 4460292"/>
              <a:gd name="connsiteX1" fmla="*/ 154503 w 1705522"/>
              <a:gd name="connsiteY1" fmla="*/ 2809770 h 4460292"/>
              <a:gd name="connsiteX2" fmla="*/ 1705523 w 1705522"/>
              <a:gd name="connsiteY2" fmla="*/ 0 h 4460292"/>
              <a:gd name="connsiteX3" fmla="*/ 1685289 w 1705522"/>
              <a:gd name="connsiteY3" fmla="*/ 3292954 h 4460292"/>
              <a:gd name="connsiteX4" fmla="*/ 961217 w 1705522"/>
              <a:gd name="connsiteY4" fmla="*/ 4403681 h 4460292"/>
              <a:gd name="connsiteX5" fmla="*/ 23175 w 1705522"/>
              <a:gd name="connsiteY5" fmla="*/ 3847950 h 4460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522" h="4460292">
                <a:moveTo>
                  <a:pt x="23175" y="3847950"/>
                </a:moveTo>
                <a:cubicBezTo>
                  <a:pt x="-43904" y="3501663"/>
                  <a:pt x="45300" y="3144892"/>
                  <a:pt x="154503" y="2809770"/>
                </a:cubicBezTo>
                <a:cubicBezTo>
                  <a:pt x="490149" y="1781778"/>
                  <a:pt x="1016580" y="828113"/>
                  <a:pt x="1705523" y="0"/>
                </a:cubicBezTo>
                <a:cubicBezTo>
                  <a:pt x="1654537" y="782582"/>
                  <a:pt x="1718110" y="2916626"/>
                  <a:pt x="1685289" y="3292954"/>
                </a:cubicBezTo>
                <a:cubicBezTo>
                  <a:pt x="1647963" y="3720943"/>
                  <a:pt x="1403200" y="4254884"/>
                  <a:pt x="961217" y="4403681"/>
                </a:cubicBezTo>
                <a:cubicBezTo>
                  <a:pt x="458612" y="4572881"/>
                  <a:pt x="121535" y="4355636"/>
                  <a:pt x="23175" y="3847950"/>
                </a:cubicBezTo>
                <a:close/>
              </a:path>
            </a:pathLst>
          </a:custGeom>
          <a:solidFill>
            <a:schemeClr val="accent2"/>
          </a:solidFill>
          <a:ln w="27794" cap="flat">
            <a:noFill/>
            <a:prstDash val="solid"/>
            <a:miter/>
          </a:ln>
        </p:spPr>
        <p:txBody>
          <a:bodyPr rtlCol="0" anchor="ctr"/>
          <a:lstStyle/>
          <a:p>
            <a:endParaRPr lang="es-SV" sz="900"/>
          </a:p>
        </p:txBody>
      </p:sp>
      <p:sp>
        <p:nvSpPr>
          <p:cNvPr id="53" name="Gráfico 42">
            <a:extLst>
              <a:ext uri="{FF2B5EF4-FFF2-40B4-BE49-F238E27FC236}">
                <a16:creationId xmlns:a16="http://schemas.microsoft.com/office/drawing/2014/main" xmlns="" id="{DE68441D-2177-CBF0-5F57-14520D3E8BF2}"/>
              </a:ext>
            </a:extLst>
          </p:cNvPr>
          <p:cNvSpPr/>
          <p:nvPr/>
        </p:nvSpPr>
        <p:spPr>
          <a:xfrm flipH="1">
            <a:off x="10576578" y="0"/>
            <a:ext cx="852761" cy="2230146"/>
          </a:xfrm>
          <a:custGeom>
            <a:avLst/>
            <a:gdLst>
              <a:gd name="connsiteX0" fmla="*/ 23175 w 1705522"/>
              <a:gd name="connsiteY0" fmla="*/ 3847950 h 4460292"/>
              <a:gd name="connsiteX1" fmla="*/ 154503 w 1705522"/>
              <a:gd name="connsiteY1" fmla="*/ 2809770 h 4460292"/>
              <a:gd name="connsiteX2" fmla="*/ 1705523 w 1705522"/>
              <a:gd name="connsiteY2" fmla="*/ 0 h 4460292"/>
              <a:gd name="connsiteX3" fmla="*/ 1685289 w 1705522"/>
              <a:gd name="connsiteY3" fmla="*/ 3292954 h 4460292"/>
              <a:gd name="connsiteX4" fmla="*/ 961217 w 1705522"/>
              <a:gd name="connsiteY4" fmla="*/ 4403681 h 4460292"/>
              <a:gd name="connsiteX5" fmla="*/ 23175 w 1705522"/>
              <a:gd name="connsiteY5" fmla="*/ 3847950 h 4460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522" h="4460292">
                <a:moveTo>
                  <a:pt x="23175" y="3847950"/>
                </a:moveTo>
                <a:cubicBezTo>
                  <a:pt x="-43904" y="3501663"/>
                  <a:pt x="45300" y="3144892"/>
                  <a:pt x="154503" y="2809770"/>
                </a:cubicBezTo>
                <a:cubicBezTo>
                  <a:pt x="490149" y="1781778"/>
                  <a:pt x="1016580" y="828113"/>
                  <a:pt x="1705523" y="0"/>
                </a:cubicBezTo>
                <a:cubicBezTo>
                  <a:pt x="1654537" y="782582"/>
                  <a:pt x="1718110" y="2916626"/>
                  <a:pt x="1685289" y="3292954"/>
                </a:cubicBezTo>
                <a:cubicBezTo>
                  <a:pt x="1647963" y="3720943"/>
                  <a:pt x="1403200" y="4254884"/>
                  <a:pt x="961217" y="4403681"/>
                </a:cubicBezTo>
                <a:cubicBezTo>
                  <a:pt x="458612" y="4572881"/>
                  <a:pt x="121535" y="4355636"/>
                  <a:pt x="23175" y="3847950"/>
                </a:cubicBezTo>
                <a:close/>
              </a:path>
            </a:pathLst>
          </a:custGeom>
          <a:solidFill>
            <a:srgbClr val="92D050"/>
          </a:solidFill>
          <a:ln w="27794" cap="flat">
            <a:noFill/>
            <a:prstDash val="solid"/>
            <a:miter/>
          </a:ln>
        </p:spPr>
        <p:txBody>
          <a:bodyPr rtlCol="0" anchor="ctr"/>
          <a:lstStyle/>
          <a:p>
            <a:endParaRPr lang="es-SV" sz="900" dirty="0"/>
          </a:p>
        </p:txBody>
      </p:sp>
      <p:sp>
        <p:nvSpPr>
          <p:cNvPr id="54" name="Gráfico 36">
            <a:extLst>
              <a:ext uri="{FF2B5EF4-FFF2-40B4-BE49-F238E27FC236}">
                <a16:creationId xmlns:a16="http://schemas.microsoft.com/office/drawing/2014/main" xmlns="" id="{02B95FAB-0D70-EA84-AF66-A74BDBCAC73D}"/>
              </a:ext>
            </a:extLst>
          </p:cNvPr>
          <p:cNvSpPr/>
          <p:nvPr/>
        </p:nvSpPr>
        <p:spPr>
          <a:xfrm>
            <a:off x="11382947" y="-536455"/>
            <a:ext cx="574793" cy="1878872"/>
          </a:xfrm>
          <a:custGeom>
            <a:avLst/>
            <a:gdLst>
              <a:gd name="connsiteX0" fmla="*/ 23175 w 1705522"/>
              <a:gd name="connsiteY0" fmla="*/ 3847950 h 4460292"/>
              <a:gd name="connsiteX1" fmla="*/ 154503 w 1705522"/>
              <a:gd name="connsiteY1" fmla="*/ 2809770 h 4460292"/>
              <a:gd name="connsiteX2" fmla="*/ 1705523 w 1705522"/>
              <a:gd name="connsiteY2" fmla="*/ 0 h 4460292"/>
              <a:gd name="connsiteX3" fmla="*/ 1685289 w 1705522"/>
              <a:gd name="connsiteY3" fmla="*/ 3292954 h 4460292"/>
              <a:gd name="connsiteX4" fmla="*/ 961217 w 1705522"/>
              <a:gd name="connsiteY4" fmla="*/ 4403681 h 4460292"/>
              <a:gd name="connsiteX5" fmla="*/ 23175 w 1705522"/>
              <a:gd name="connsiteY5" fmla="*/ 3847950 h 4460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522" h="4460292">
                <a:moveTo>
                  <a:pt x="23175" y="3847950"/>
                </a:moveTo>
                <a:cubicBezTo>
                  <a:pt x="-43904" y="3501663"/>
                  <a:pt x="45300" y="3144892"/>
                  <a:pt x="154503" y="2809770"/>
                </a:cubicBezTo>
                <a:cubicBezTo>
                  <a:pt x="490149" y="1781778"/>
                  <a:pt x="1016580" y="828113"/>
                  <a:pt x="1705523" y="0"/>
                </a:cubicBezTo>
                <a:cubicBezTo>
                  <a:pt x="1654537" y="782582"/>
                  <a:pt x="1718110" y="2916626"/>
                  <a:pt x="1685289" y="3292954"/>
                </a:cubicBezTo>
                <a:cubicBezTo>
                  <a:pt x="1647963" y="3720943"/>
                  <a:pt x="1403200" y="4254884"/>
                  <a:pt x="961217" y="4403681"/>
                </a:cubicBezTo>
                <a:cubicBezTo>
                  <a:pt x="458612" y="4572881"/>
                  <a:pt x="121535" y="4355636"/>
                  <a:pt x="23175" y="3847950"/>
                </a:cubicBezTo>
                <a:close/>
              </a:path>
            </a:pathLst>
          </a:custGeom>
          <a:solidFill>
            <a:schemeClr val="accent2">
              <a:lumMod val="60000"/>
              <a:lumOff val="40000"/>
            </a:schemeClr>
          </a:solidFill>
          <a:ln w="27794" cap="flat">
            <a:noFill/>
            <a:prstDash val="solid"/>
            <a:miter/>
          </a:ln>
        </p:spPr>
        <p:txBody>
          <a:bodyPr rtlCol="0" anchor="ctr"/>
          <a:lstStyle/>
          <a:p>
            <a:endParaRPr lang="es-SV" sz="900"/>
          </a:p>
        </p:txBody>
      </p:sp>
    </p:spTree>
    <p:extLst>
      <p:ext uri="{BB962C8B-B14F-4D97-AF65-F5344CB8AC3E}">
        <p14:creationId xmlns:p14="http://schemas.microsoft.com/office/powerpoint/2010/main" val="41536008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13A56500-2F05-6AAA-87ED-9D3CD2BA5121}"/>
              </a:ext>
            </a:extLst>
          </p:cNvPr>
          <p:cNvSpPr txBox="1"/>
          <p:nvPr/>
        </p:nvSpPr>
        <p:spPr>
          <a:xfrm>
            <a:off x="163417" y="513994"/>
            <a:ext cx="11865165" cy="6001643"/>
          </a:xfrm>
          <a:prstGeom prst="rect">
            <a:avLst/>
          </a:prstGeom>
          <a:noFill/>
        </p:spPr>
        <p:txBody>
          <a:bodyPr wrap="square">
            <a:spAutoFit/>
          </a:bodyPr>
          <a:lstStyle/>
          <a:p>
            <a:pPr algn="just"/>
            <a:r>
              <a:rPr lang="fr-FR" sz="2800" dirty="0"/>
              <a:t>Le Comité exécutif a pris part, du 07 au 08 Mars 2023 à Kigali , à la cérémonie de passation de service entre le Président sortant Mme DIOMANDE née </a:t>
            </a:r>
            <a:r>
              <a:rPr lang="fr-FR" sz="2800" dirty="0" err="1"/>
              <a:t>Massanfi</a:t>
            </a:r>
            <a:r>
              <a:rPr lang="fr-FR" sz="2800" dirty="0"/>
              <a:t> BAMBA (Côte d’Ivoire) et le nouveau Président Joyeuse </a:t>
            </a:r>
            <a:r>
              <a:rPr lang="fr-FR" sz="2800" dirty="0" err="1"/>
              <a:t>Uwingeneye</a:t>
            </a:r>
            <a:r>
              <a:rPr lang="fr-FR" sz="2800" dirty="0"/>
              <a:t> (Rwanda)</a:t>
            </a:r>
          </a:p>
          <a:p>
            <a:pPr algn="just"/>
            <a:r>
              <a:rPr lang="fr-FR" sz="2800" dirty="0"/>
              <a:t> </a:t>
            </a:r>
          </a:p>
          <a:p>
            <a:pPr algn="just"/>
            <a:r>
              <a:rPr lang="fr-FR" sz="2800" dirty="0"/>
              <a:t>La tenue de cette cérémonie à Kigali a permis en même temps d’organiser une réunion du Comité Exécutif. Cette dernière a porté sur plusieurs points à savoir: </a:t>
            </a:r>
          </a:p>
          <a:p>
            <a:pPr lvl="1" algn="just"/>
            <a:endParaRPr lang="fr-FR" sz="2400" b="1" dirty="0">
              <a:solidFill>
                <a:schemeClr val="accent6"/>
              </a:solidFill>
              <a:latin typeface="HFZHWY+Raleway-SemiBold"/>
            </a:endParaRPr>
          </a:p>
          <a:p>
            <a:pPr lvl="1" algn="just"/>
            <a:r>
              <a:rPr lang="fr-FR" sz="2400" b="1" dirty="0">
                <a:solidFill>
                  <a:schemeClr val="accent6"/>
                </a:solidFill>
                <a:latin typeface="HFZHWY+Raleway-SemiBold"/>
              </a:rPr>
              <a:t>•	</a:t>
            </a:r>
            <a:r>
              <a:rPr lang="fr-FR" sz="2400" dirty="0">
                <a:solidFill>
                  <a:srgbClr val="00B050"/>
                </a:solidFill>
                <a:latin typeface="HFZHWY+Raleway-SemiBold"/>
              </a:rPr>
              <a:t>Examen des observations de l'Assemblée Générale sur les principaux documents du RACOP : Statuts ; Règlement intérieur ;</a:t>
            </a:r>
          </a:p>
          <a:p>
            <a:pPr lvl="1" algn="just"/>
            <a:r>
              <a:rPr lang="fr-FR" sz="2400" dirty="0">
                <a:solidFill>
                  <a:srgbClr val="00B050"/>
                </a:solidFill>
                <a:latin typeface="HFZHWY+Raleway-SemiBold"/>
              </a:rPr>
              <a:t>•	Examen et approbation des manuels de procédures ;</a:t>
            </a:r>
          </a:p>
          <a:p>
            <a:pPr lvl="1" algn="just"/>
            <a:r>
              <a:rPr lang="fr-FR" sz="2400" dirty="0">
                <a:solidFill>
                  <a:srgbClr val="00B050"/>
                </a:solidFill>
                <a:latin typeface="HFZHWY+Raleway-SemiBold"/>
              </a:rPr>
              <a:t>•	Approbation du plan d'affaires 2024, comprenant les opérations proposées, les recettes, le budget prévisionnel, le plan de financement et le plan de création et de partage des connaissances pour 2024 ; </a:t>
            </a:r>
          </a:p>
          <a:p>
            <a:pPr lvl="1" algn="just"/>
            <a:r>
              <a:rPr lang="fr-FR" sz="2400" dirty="0">
                <a:solidFill>
                  <a:srgbClr val="00B050"/>
                </a:solidFill>
                <a:latin typeface="HFZHWY+Raleway-SemiBold"/>
              </a:rPr>
              <a:t>•	Choix du thème pour la Quatrième Assemblée Générale organisée par le Rwanda. </a:t>
            </a:r>
          </a:p>
          <a:p>
            <a:pPr lvl="1" algn="just"/>
            <a:r>
              <a:rPr lang="fr-FR" sz="2400" dirty="0">
                <a:solidFill>
                  <a:srgbClr val="00B050"/>
                </a:solidFill>
                <a:latin typeface="HFZHWY+Raleway-SemiBold"/>
              </a:rPr>
              <a:t>•	Examen de  la note conceptuelle pour la Quatrième Assemblée Générale à Kigali</a:t>
            </a:r>
          </a:p>
        </p:txBody>
      </p:sp>
    </p:spTree>
    <p:extLst>
      <p:ext uri="{BB962C8B-B14F-4D97-AF65-F5344CB8AC3E}">
        <p14:creationId xmlns:p14="http://schemas.microsoft.com/office/powerpoint/2010/main" val="30650663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91A031A3-0F62-1C42-9292-1CFCF46F77AD}"/>
              </a:ext>
            </a:extLst>
          </p:cNvPr>
          <p:cNvPicPr>
            <a:picLocks noChangeAspect="1"/>
          </p:cNvPicPr>
          <p:nvPr/>
        </p:nvPicPr>
        <p:blipFill>
          <a:blip r:embed="rId2"/>
          <a:stretch>
            <a:fillRect/>
          </a:stretch>
        </p:blipFill>
        <p:spPr>
          <a:xfrm>
            <a:off x="0" y="-831100"/>
            <a:ext cx="12192000" cy="8520200"/>
          </a:xfrm>
          <a:prstGeom prst="rect">
            <a:avLst/>
          </a:prstGeom>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21</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11" name="ZoneTexte 10">
            <a:extLst>
              <a:ext uri="{FF2B5EF4-FFF2-40B4-BE49-F238E27FC236}">
                <a16:creationId xmlns:a16="http://schemas.microsoft.com/office/drawing/2014/main" xmlns="" id="{55CF0E92-5BCE-BCBA-E323-24ECCD9EC98B}"/>
              </a:ext>
            </a:extLst>
          </p:cNvPr>
          <p:cNvSpPr txBox="1"/>
          <p:nvPr/>
        </p:nvSpPr>
        <p:spPr>
          <a:xfrm>
            <a:off x="1891869" y="210207"/>
            <a:ext cx="8681537" cy="523220"/>
          </a:xfrm>
          <a:prstGeom prst="rect">
            <a:avLst/>
          </a:prstGeom>
          <a:noFill/>
        </p:spPr>
        <p:txBody>
          <a:bodyPr wrap="square" rtlCol="0">
            <a:spAutoFit/>
          </a:bodyPr>
          <a:lstStyle/>
          <a:p>
            <a:r>
              <a:rPr lang="fr-FR" sz="2800" b="1" dirty="0"/>
              <a:t>PLAN DE PRESENTATION</a:t>
            </a: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4958912"/>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
        <p:nvSpPr>
          <p:cNvPr id="5" name="ZoneTexte 4">
            <a:extLst>
              <a:ext uri="{FF2B5EF4-FFF2-40B4-BE49-F238E27FC236}">
                <a16:creationId xmlns:a16="http://schemas.microsoft.com/office/drawing/2014/main" xmlns="" id="{8635830B-C0E5-9BCF-7818-1B5F2FCC3C1A}"/>
              </a:ext>
            </a:extLst>
          </p:cNvPr>
          <p:cNvSpPr txBox="1"/>
          <p:nvPr/>
        </p:nvSpPr>
        <p:spPr>
          <a:xfrm>
            <a:off x="2875546" y="1463369"/>
            <a:ext cx="6193856"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Introduction</a:t>
            </a:r>
          </a:p>
        </p:txBody>
      </p:sp>
      <p:sp>
        <p:nvSpPr>
          <p:cNvPr id="8" name="ZoneTexte 7">
            <a:extLst>
              <a:ext uri="{FF2B5EF4-FFF2-40B4-BE49-F238E27FC236}">
                <a16:creationId xmlns:a16="http://schemas.microsoft.com/office/drawing/2014/main" xmlns="" id="{53FDE556-D404-6114-6563-6C771E517D82}"/>
              </a:ext>
            </a:extLst>
          </p:cNvPr>
          <p:cNvSpPr txBox="1"/>
          <p:nvPr/>
        </p:nvSpPr>
        <p:spPr>
          <a:xfrm>
            <a:off x="2901215" y="2276709"/>
            <a:ext cx="7532569"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Passation de service entre le président sortant et le nouveau</a:t>
            </a:r>
          </a:p>
        </p:txBody>
      </p:sp>
      <p:sp>
        <p:nvSpPr>
          <p:cNvPr id="18" name="ZoneTexte 17">
            <a:extLst>
              <a:ext uri="{FF2B5EF4-FFF2-40B4-BE49-F238E27FC236}">
                <a16:creationId xmlns:a16="http://schemas.microsoft.com/office/drawing/2014/main" xmlns="" id="{27BAE2A8-B546-3743-E92B-3B7221923874}"/>
              </a:ext>
            </a:extLst>
          </p:cNvPr>
          <p:cNvSpPr txBox="1"/>
          <p:nvPr/>
        </p:nvSpPr>
        <p:spPr>
          <a:xfrm>
            <a:off x="2901216" y="3175942"/>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et mise en œuvre d’un plan d’actions </a:t>
            </a:r>
            <a:endParaRPr lang="fr-FR" dirty="0"/>
          </a:p>
        </p:txBody>
      </p:sp>
      <p:sp>
        <p:nvSpPr>
          <p:cNvPr id="20" name="ZoneTexte 19">
            <a:extLst>
              <a:ext uri="{FF2B5EF4-FFF2-40B4-BE49-F238E27FC236}">
                <a16:creationId xmlns:a16="http://schemas.microsoft.com/office/drawing/2014/main" xmlns="" id="{C8FF286A-62C7-6008-D343-BFDD4DA0A60E}"/>
              </a:ext>
            </a:extLst>
          </p:cNvPr>
          <p:cNvSpPr txBox="1"/>
          <p:nvPr/>
        </p:nvSpPr>
        <p:spPr>
          <a:xfrm>
            <a:off x="2901215" y="3973026"/>
            <a:ext cx="8471337"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du manuel de procédures techniques et financières du réseau </a:t>
            </a:r>
            <a:endParaRPr lang="fr-FR" dirty="0"/>
          </a:p>
        </p:txBody>
      </p:sp>
      <p:sp>
        <p:nvSpPr>
          <p:cNvPr id="22" name="ZoneTexte 21">
            <a:extLst>
              <a:ext uri="{FF2B5EF4-FFF2-40B4-BE49-F238E27FC236}">
                <a16:creationId xmlns:a16="http://schemas.microsoft.com/office/drawing/2014/main" xmlns="" id="{A1717ACF-A2C6-EEAC-454C-1B0F3BBC76E3}"/>
              </a:ext>
            </a:extLst>
          </p:cNvPr>
          <p:cNvSpPr txBox="1"/>
          <p:nvPr/>
        </p:nvSpPr>
        <p:spPr>
          <a:xfrm>
            <a:off x="2941320" y="4901162"/>
            <a:ext cx="7819725" cy="646331"/>
          </a:xfrm>
          <a:prstGeom prst="rect">
            <a:avLst/>
          </a:prstGeom>
          <a:noFill/>
        </p:spPr>
        <p:txBody>
          <a:bodyPr wrap="square">
            <a:spAutoFit/>
          </a:bodyPr>
          <a:lstStyle/>
          <a:p>
            <a:r>
              <a:rPr lang="fr-FR" sz="1800" b="0" i="0" u="none" strike="noStrike" baseline="0" dirty="0">
                <a:solidFill>
                  <a:srgbClr val="000000"/>
                </a:solidFill>
                <a:latin typeface="Raleway" pitchFamily="2" charset="0"/>
              </a:rPr>
              <a:t>Poursuite du recouvrement des droits d’adhésion et des cotisations annuelles </a:t>
            </a:r>
            <a:endParaRPr lang="fr-FR" dirty="0"/>
          </a:p>
        </p:txBody>
      </p:sp>
      <p:sp>
        <p:nvSpPr>
          <p:cNvPr id="23" name="Text Placeholder 2">
            <a:extLst>
              <a:ext uri="{FF2B5EF4-FFF2-40B4-BE49-F238E27FC236}">
                <a16:creationId xmlns:a16="http://schemas.microsoft.com/office/drawing/2014/main" xmlns="" id="{FB731097-D647-10E5-33F8-87AC6AC8926A}"/>
              </a:ext>
            </a:extLst>
          </p:cNvPr>
          <p:cNvSpPr txBox="1">
            <a:spLocks/>
          </p:cNvSpPr>
          <p:nvPr/>
        </p:nvSpPr>
        <p:spPr>
          <a:xfrm>
            <a:off x="2010548" y="5688825"/>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6</a:t>
            </a:r>
          </a:p>
        </p:txBody>
      </p:sp>
      <p:sp>
        <p:nvSpPr>
          <p:cNvPr id="25" name="ZoneTexte 24">
            <a:extLst>
              <a:ext uri="{FF2B5EF4-FFF2-40B4-BE49-F238E27FC236}">
                <a16:creationId xmlns:a16="http://schemas.microsoft.com/office/drawing/2014/main" xmlns="" id="{E31ACA10-2573-5369-CD07-D1B958F45B0A}"/>
              </a:ext>
            </a:extLst>
          </p:cNvPr>
          <p:cNvSpPr txBox="1"/>
          <p:nvPr/>
        </p:nvSpPr>
        <p:spPr>
          <a:xfrm>
            <a:off x="2941320" y="5728813"/>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Conclusion</a:t>
            </a:r>
            <a:endParaRPr lang="fr-FR" dirty="0"/>
          </a:p>
        </p:txBody>
      </p:sp>
    </p:spTree>
    <p:extLst>
      <p:ext uri="{BB962C8B-B14F-4D97-AF65-F5344CB8AC3E}">
        <p14:creationId xmlns:p14="http://schemas.microsoft.com/office/powerpoint/2010/main" val="2895469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xmlns="" id="{B5FB4BBE-89DB-09C8-8777-D90F6F9FB8A3}"/>
              </a:ext>
            </a:extLst>
          </p:cNvPr>
          <p:cNvSpPr txBox="1"/>
          <p:nvPr/>
        </p:nvSpPr>
        <p:spPr>
          <a:xfrm>
            <a:off x="255617" y="1791309"/>
            <a:ext cx="11524648" cy="2530886"/>
          </a:xfrm>
          <a:prstGeom prst="rect">
            <a:avLst/>
          </a:prstGeom>
          <a:noFill/>
        </p:spPr>
        <p:txBody>
          <a:bodyPr wrap="square">
            <a:spAutoFit/>
          </a:bodyPr>
          <a:lstStyle/>
          <a:p>
            <a:pPr marL="342900" lvl="0" indent="-342900" algn="just">
              <a:lnSpc>
                <a:spcPct val="107000"/>
              </a:lnSpc>
              <a:spcBef>
                <a:spcPts val="600"/>
              </a:spcBef>
              <a:spcAft>
                <a:spcPts val="600"/>
              </a:spcAft>
              <a:buFont typeface="Symbol" panose="05050102010706020507" pitchFamily="18" charset="2"/>
              <a:buChar char=""/>
            </a:pPr>
            <a:r>
              <a:rPr lang="fr-FR" sz="2800" dirty="0"/>
              <a:t>Le secrétariat a soumis un plan d’action au Comité Exécutif. Des discussions ont porté sur le plan d’action du RACOP  mais il n’a pas été formellement adopté. Des observations ont néanmoins été faites en vue de son amélioration.</a:t>
            </a:r>
          </a:p>
          <a:p>
            <a:pPr marL="342900" lvl="0" indent="-342900" algn="just">
              <a:lnSpc>
                <a:spcPct val="107000"/>
              </a:lnSpc>
              <a:spcBef>
                <a:spcPts val="600"/>
              </a:spcBef>
              <a:spcAft>
                <a:spcPts val="600"/>
              </a:spcAft>
              <a:buFont typeface="Symbol" panose="05050102010706020507" pitchFamily="18" charset="2"/>
              <a:buChar char=""/>
            </a:pPr>
            <a:r>
              <a:rPr lang="fr-FR" sz="2800" dirty="0"/>
              <a:t>Toutefois, plusieurs activités ont été réalisées au cours de 2024:</a:t>
            </a:r>
          </a:p>
        </p:txBody>
      </p:sp>
    </p:spTree>
    <p:extLst>
      <p:ext uri="{BB962C8B-B14F-4D97-AF65-F5344CB8AC3E}">
        <p14:creationId xmlns:p14="http://schemas.microsoft.com/office/powerpoint/2010/main" val="13809897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E32F98D2-D8EB-2D9E-1DD2-36B45FE48169}"/>
              </a:ext>
            </a:extLst>
          </p:cNvPr>
          <p:cNvSpPr txBox="1"/>
          <p:nvPr/>
        </p:nvSpPr>
        <p:spPr>
          <a:xfrm>
            <a:off x="609600" y="151179"/>
            <a:ext cx="10972800" cy="6555641"/>
          </a:xfrm>
          <a:prstGeom prst="rect">
            <a:avLst/>
          </a:prstGeom>
          <a:noFill/>
        </p:spPr>
        <p:txBody>
          <a:bodyPr wrap="square">
            <a:spAutoFit/>
          </a:bodyPr>
          <a:lstStyle/>
          <a:p>
            <a:pPr marL="285750" indent="-285750">
              <a:buFont typeface="Arial" panose="020B0604020202020204" pitchFamily="34" charset="0"/>
              <a:buChar char="•"/>
            </a:pPr>
            <a:r>
              <a:rPr lang="fr-FR" sz="2800" dirty="0"/>
              <a:t>Réunion de passation de charges entre les Présidents sortant et entrant à Kigali;</a:t>
            </a:r>
          </a:p>
          <a:p>
            <a:endParaRPr lang="fr-FR" sz="2800" dirty="0"/>
          </a:p>
          <a:p>
            <a:pPr marL="285750" indent="-285750">
              <a:buFont typeface="Arial" panose="020B0604020202020204" pitchFamily="34" charset="0"/>
              <a:buChar char="•"/>
            </a:pPr>
            <a:r>
              <a:rPr lang="fr-FR" sz="2800" dirty="0"/>
              <a:t>Préparation et présentation d’un Plan d'action global du RACOP et de son opérationnalisation par étape ;</a:t>
            </a:r>
          </a:p>
          <a:p>
            <a:endParaRPr lang="fr-FR" sz="2800" dirty="0"/>
          </a:p>
          <a:p>
            <a:pPr marL="285750" indent="-285750">
              <a:buFont typeface="Arial" panose="020B0604020202020204" pitchFamily="34" charset="0"/>
              <a:buChar char="•"/>
            </a:pPr>
            <a:r>
              <a:rPr lang="fr-FR" sz="2800" dirty="0"/>
              <a:t>Sessions de partage et de connaissance;</a:t>
            </a:r>
          </a:p>
          <a:p>
            <a:endParaRPr lang="fr-FR" sz="2800" dirty="0"/>
          </a:p>
          <a:p>
            <a:pPr marL="285750" indent="-285750">
              <a:buFont typeface="Arial" panose="020B0604020202020204" pitchFamily="34" charset="0"/>
              <a:buChar char="•"/>
            </a:pPr>
            <a:r>
              <a:rPr lang="fr-FR" sz="2800" dirty="0"/>
              <a:t>Webinaires sur la commande publique;</a:t>
            </a:r>
          </a:p>
          <a:p>
            <a:endParaRPr lang="fr-FR" sz="2800" dirty="0"/>
          </a:p>
          <a:p>
            <a:pPr marL="285750" indent="-285750">
              <a:buFont typeface="Arial" panose="020B0604020202020204" pitchFamily="34" charset="0"/>
              <a:buChar char="•"/>
            </a:pPr>
            <a:r>
              <a:rPr lang="fr-FR" sz="2800" dirty="0"/>
              <a:t>activations des groupes de réflexion;</a:t>
            </a:r>
          </a:p>
          <a:p>
            <a:pPr marL="285750" indent="-285750">
              <a:buFont typeface="Arial" panose="020B0604020202020204" pitchFamily="34" charset="0"/>
              <a:buChar char="•"/>
            </a:pPr>
            <a:endParaRPr lang="fr-FR" sz="2800" dirty="0"/>
          </a:p>
          <a:p>
            <a:pPr marL="285750" indent="-285750">
              <a:buFont typeface="Arial" panose="020B0604020202020204" pitchFamily="34" charset="0"/>
              <a:buChar char="•"/>
            </a:pPr>
            <a:r>
              <a:rPr lang="fr-FR" sz="2800" dirty="0"/>
              <a:t>Réunions du Comité Exécutif;</a:t>
            </a:r>
          </a:p>
          <a:p>
            <a:endParaRPr lang="fr-FR" sz="2800" dirty="0"/>
          </a:p>
          <a:p>
            <a:pPr marL="285750" indent="-285750">
              <a:buFont typeface="Arial" panose="020B0604020202020204" pitchFamily="34" charset="0"/>
              <a:buChar char="•"/>
            </a:pPr>
            <a:r>
              <a:rPr lang="fr-FR" sz="2800" dirty="0"/>
              <a:t>Elaboration d’un Plan stratégique de communication du RACOP</a:t>
            </a:r>
          </a:p>
        </p:txBody>
      </p:sp>
    </p:spTree>
    <p:extLst>
      <p:ext uri="{BB962C8B-B14F-4D97-AF65-F5344CB8AC3E}">
        <p14:creationId xmlns:p14="http://schemas.microsoft.com/office/powerpoint/2010/main" val="29370470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5E9A726-9152-A984-B14F-94AFB38F32CB}"/>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xmlns="" id="{D5E54AC8-478B-FDDE-A2CF-36EC8C463BEF}"/>
              </a:ext>
            </a:extLst>
          </p:cNvPr>
          <p:cNvSpPr txBox="1"/>
          <p:nvPr/>
        </p:nvSpPr>
        <p:spPr>
          <a:xfrm>
            <a:off x="877230" y="-64264"/>
            <a:ext cx="10972800" cy="6986528"/>
          </a:xfrm>
          <a:prstGeom prst="rect">
            <a:avLst/>
          </a:prstGeom>
          <a:noFill/>
        </p:spPr>
        <p:txBody>
          <a:bodyPr wrap="square">
            <a:spAutoFit/>
          </a:bodyPr>
          <a:lstStyle/>
          <a:p>
            <a:pPr marL="285750" indent="-285750">
              <a:buFont typeface="Arial" panose="020B0604020202020204" pitchFamily="34" charset="0"/>
              <a:buChar char="•"/>
            </a:pPr>
            <a:r>
              <a:rPr lang="fr-FR" sz="2800" dirty="0"/>
              <a:t>Publication d’une Newsletter mensuelle;</a:t>
            </a:r>
          </a:p>
          <a:p>
            <a:endParaRPr lang="fr-FR" sz="2800" dirty="0"/>
          </a:p>
          <a:p>
            <a:pPr marL="285750" indent="-285750">
              <a:buFont typeface="Arial" panose="020B0604020202020204" pitchFamily="34" charset="0"/>
              <a:buChar char="•"/>
            </a:pPr>
            <a:r>
              <a:rPr lang="fr-FR" sz="2800" dirty="0"/>
              <a:t>Animation des comptes des réseaux sociaux: </a:t>
            </a:r>
            <a:r>
              <a:rPr lang="fr-FR" sz="2800" dirty="0" err="1"/>
              <a:t>Linkedin</a:t>
            </a:r>
            <a:r>
              <a:rPr lang="fr-FR" sz="2800" dirty="0"/>
              <a:t>, X;</a:t>
            </a:r>
          </a:p>
          <a:p>
            <a:endParaRPr lang="fr-FR" sz="2800" dirty="0"/>
          </a:p>
          <a:p>
            <a:pPr marL="285750" indent="-285750">
              <a:buFont typeface="Arial" panose="020B0604020202020204" pitchFamily="34" charset="0"/>
              <a:buChar char="•"/>
            </a:pPr>
            <a:r>
              <a:rPr lang="fr-FR" sz="2800" dirty="0"/>
              <a:t>Refonte du site internet appn-racop.org;</a:t>
            </a:r>
          </a:p>
          <a:p>
            <a:endParaRPr lang="fr-FR" sz="2800" dirty="0"/>
          </a:p>
          <a:p>
            <a:pPr marL="285750" indent="-285750">
              <a:buFont typeface="Arial" panose="020B0604020202020204" pitchFamily="34" charset="0"/>
              <a:buChar char="•"/>
            </a:pPr>
            <a:r>
              <a:rPr lang="fr-FR" sz="2800" dirty="0"/>
              <a:t>Organisation et tenue de l’Assemblée générale du RACOP 2024 à Kigali;</a:t>
            </a:r>
          </a:p>
          <a:p>
            <a:endParaRPr lang="fr-FR" sz="2800" dirty="0"/>
          </a:p>
          <a:p>
            <a:pPr marL="285750" indent="-285750">
              <a:buFont typeface="Arial" panose="020B0604020202020204" pitchFamily="34" charset="0"/>
              <a:buChar char="•"/>
            </a:pPr>
            <a:r>
              <a:rPr lang="fr-FR" sz="2800" dirty="0"/>
              <a:t>Participation du Président du réseau au Forum Est Africain de la Commande Publique en Tanzanie; Réunions avec les partenaires et partage d’expérience du RACOP avec le Réseau MENA</a:t>
            </a:r>
          </a:p>
          <a:p>
            <a:endParaRPr lang="fr-FR" sz="2800" dirty="0"/>
          </a:p>
          <a:p>
            <a:pPr marL="285750" indent="-285750">
              <a:buFont typeface="Arial" panose="020B0604020202020204" pitchFamily="34" charset="0"/>
              <a:buChar char="•"/>
            </a:pPr>
            <a:r>
              <a:rPr lang="fr-FR" sz="2800" dirty="0"/>
              <a:t>Poursuite de l’élaboration des manuels de procédures administratives, techniques , financières et comptables;</a:t>
            </a:r>
          </a:p>
          <a:p>
            <a:endParaRPr lang="fr-FR" sz="2800" dirty="0"/>
          </a:p>
          <a:p>
            <a:pPr marL="285750" indent="-285750">
              <a:buFont typeface="Arial" panose="020B0604020202020204" pitchFamily="34" charset="0"/>
              <a:buChar char="•"/>
            </a:pPr>
            <a:r>
              <a:rPr lang="fr-FR" sz="2800" dirty="0"/>
              <a:t>Collecte des ressources auprès des pays</a:t>
            </a:r>
          </a:p>
        </p:txBody>
      </p:sp>
    </p:spTree>
    <p:extLst>
      <p:ext uri="{BB962C8B-B14F-4D97-AF65-F5344CB8AC3E}">
        <p14:creationId xmlns:p14="http://schemas.microsoft.com/office/powerpoint/2010/main" val="19003996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062D1763-A608-DEFA-F437-325F78549FC1}"/>
              </a:ext>
            </a:extLst>
          </p:cNvPr>
          <p:cNvSpPr txBox="1"/>
          <p:nvPr/>
        </p:nvSpPr>
        <p:spPr>
          <a:xfrm>
            <a:off x="3047071" y="3244334"/>
            <a:ext cx="6094140" cy="523220"/>
          </a:xfrm>
          <a:prstGeom prst="rect">
            <a:avLst/>
          </a:prstGeom>
          <a:noFill/>
        </p:spPr>
        <p:txBody>
          <a:bodyPr wrap="square">
            <a:spAutoFit/>
          </a:bodyPr>
          <a:lstStyle/>
          <a:p>
            <a:r>
              <a:rPr lang="fr-FR" sz="2800" b="1" dirty="0"/>
              <a:t>Sessions de partage et de connaissance</a:t>
            </a:r>
          </a:p>
        </p:txBody>
      </p:sp>
    </p:spTree>
    <p:extLst>
      <p:ext uri="{BB962C8B-B14F-4D97-AF65-F5344CB8AC3E}">
        <p14:creationId xmlns:p14="http://schemas.microsoft.com/office/powerpoint/2010/main" val="18338284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xmlns="" id="{5E53467A-622E-E29E-5702-0A2B05C060B8}"/>
              </a:ext>
            </a:extLst>
          </p:cNvPr>
          <p:cNvSpPr>
            <a:spLocks noChangeArrowheads="1"/>
          </p:cNvSpPr>
          <p:nvPr/>
        </p:nvSpPr>
        <p:spPr bwMode="auto">
          <a:xfrm>
            <a:off x="-6137517" y="1776413"/>
            <a:ext cx="3500815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pic>
        <p:nvPicPr>
          <p:cNvPr id="6" name="Image 5">
            <a:extLst>
              <a:ext uri="{FF2B5EF4-FFF2-40B4-BE49-F238E27FC236}">
                <a16:creationId xmlns:a16="http://schemas.microsoft.com/office/drawing/2014/main" xmlns="" id="{0A0AFA83-31A3-5B87-E8A2-77E1B4D9BAB5}"/>
              </a:ext>
            </a:extLst>
          </p:cNvPr>
          <p:cNvPicPr>
            <a:picLocks noChangeAspect="1"/>
          </p:cNvPicPr>
          <p:nvPr/>
        </p:nvPicPr>
        <p:blipFill>
          <a:blip r:embed="rId2"/>
          <a:stretch>
            <a:fillRect/>
          </a:stretch>
        </p:blipFill>
        <p:spPr>
          <a:xfrm>
            <a:off x="1170878" y="117373"/>
            <a:ext cx="9835376" cy="6613255"/>
          </a:xfrm>
          <a:prstGeom prst="rect">
            <a:avLst/>
          </a:prstGeom>
        </p:spPr>
      </p:pic>
    </p:spTree>
    <p:extLst>
      <p:ext uri="{BB962C8B-B14F-4D97-AF65-F5344CB8AC3E}">
        <p14:creationId xmlns:p14="http://schemas.microsoft.com/office/powerpoint/2010/main" val="13616596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xmlns="" id="{255C4009-085C-7157-85DA-FB631AF3803D}"/>
              </a:ext>
            </a:extLst>
          </p:cNvPr>
          <p:cNvSpPr>
            <a:spLocks noChangeArrowheads="1"/>
          </p:cNvSpPr>
          <p:nvPr/>
        </p:nvSpPr>
        <p:spPr bwMode="auto">
          <a:xfrm>
            <a:off x="-3248806" y="1825625"/>
            <a:ext cx="2936125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pic>
        <p:nvPicPr>
          <p:cNvPr id="3" name="Image 2">
            <a:extLst>
              <a:ext uri="{FF2B5EF4-FFF2-40B4-BE49-F238E27FC236}">
                <a16:creationId xmlns:a16="http://schemas.microsoft.com/office/drawing/2014/main" xmlns="" id="{1E868637-4459-3EEF-A39C-E8515615272D}"/>
              </a:ext>
            </a:extLst>
          </p:cNvPr>
          <p:cNvPicPr>
            <a:picLocks noChangeAspect="1"/>
          </p:cNvPicPr>
          <p:nvPr/>
        </p:nvPicPr>
        <p:blipFill>
          <a:blip r:embed="rId2"/>
          <a:stretch>
            <a:fillRect/>
          </a:stretch>
        </p:blipFill>
        <p:spPr>
          <a:xfrm>
            <a:off x="1538869" y="277888"/>
            <a:ext cx="8870646" cy="6302224"/>
          </a:xfrm>
          <a:prstGeom prst="rect">
            <a:avLst/>
          </a:prstGeom>
        </p:spPr>
      </p:pic>
    </p:spTree>
    <p:extLst>
      <p:ext uri="{BB962C8B-B14F-4D97-AF65-F5344CB8AC3E}">
        <p14:creationId xmlns:p14="http://schemas.microsoft.com/office/powerpoint/2010/main" val="18043308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5ACFFCFD-1EAA-20D4-E881-068A954D9FA4}"/>
              </a:ext>
            </a:extLst>
          </p:cNvPr>
          <p:cNvPicPr>
            <a:picLocks noChangeAspect="1"/>
          </p:cNvPicPr>
          <p:nvPr/>
        </p:nvPicPr>
        <p:blipFill>
          <a:blip r:embed="rId2"/>
          <a:stretch>
            <a:fillRect/>
          </a:stretch>
        </p:blipFill>
        <p:spPr>
          <a:xfrm>
            <a:off x="1470251" y="1418750"/>
            <a:ext cx="9174572" cy="2785259"/>
          </a:xfrm>
          <a:prstGeom prst="rect">
            <a:avLst/>
          </a:prstGeom>
        </p:spPr>
      </p:pic>
    </p:spTree>
    <p:extLst>
      <p:ext uri="{BB962C8B-B14F-4D97-AF65-F5344CB8AC3E}">
        <p14:creationId xmlns:p14="http://schemas.microsoft.com/office/powerpoint/2010/main" val="29383603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E825537B-2B94-1976-4E58-240F599A371E}"/>
              </a:ext>
            </a:extLst>
          </p:cNvPr>
          <p:cNvPicPr>
            <a:picLocks noChangeAspect="1"/>
          </p:cNvPicPr>
          <p:nvPr/>
        </p:nvPicPr>
        <p:blipFill>
          <a:blip r:embed="rId2"/>
          <a:stretch>
            <a:fillRect/>
          </a:stretch>
        </p:blipFill>
        <p:spPr>
          <a:xfrm>
            <a:off x="1427356" y="321863"/>
            <a:ext cx="8792588" cy="6214274"/>
          </a:xfrm>
          <a:prstGeom prst="rect">
            <a:avLst/>
          </a:prstGeom>
        </p:spPr>
      </p:pic>
    </p:spTree>
    <p:extLst>
      <p:ext uri="{BB962C8B-B14F-4D97-AF65-F5344CB8AC3E}">
        <p14:creationId xmlns:p14="http://schemas.microsoft.com/office/powerpoint/2010/main" val="15943463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ráfico 3">
            <a:extLst>
              <a:ext uri="{FF2B5EF4-FFF2-40B4-BE49-F238E27FC236}">
                <a16:creationId xmlns:a16="http://schemas.microsoft.com/office/drawing/2014/main" xmlns="" id="{ABB210DE-4E7A-05AB-B956-C0C2CBBF925A}"/>
              </a:ext>
            </a:extLst>
          </p:cNvPr>
          <p:cNvSpPr/>
          <p:nvPr/>
        </p:nvSpPr>
        <p:spPr>
          <a:xfrm>
            <a:off x="7569200" y="570636"/>
            <a:ext cx="4630713" cy="6297113"/>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rgbClr val="92D050"/>
          </a:solidFill>
          <a:ln w="46900" cap="flat">
            <a:noFill/>
            <a:prstDash val="solid"/>
            <a:miter/>
          </a:ln>
        </p:spPr>
        <p:txBody>
          <a:bodyPr rtlCol="0" anchor="ctr"/>
          <a:lstStyle/>
          <a:p>
            <a:endParaRPr lang="es-SV" sz="900" dirty="0"/>
          </a:p>
        </p:txBody>
      </p:sp>
      <p:sp>
        <p:nvSpPr>
          <p:cNvPr id="6" name="Gráfico 3">
            <a:extLst>
              <a:ext uri="{FF2B5EF4-FFF2-40B4-BE49-F238E27FC236}">
                <a16:creationId xmlns:a16="http://schemas.microsoft.com/office/drawing/2014/main" xmlns="" id="{6E4199E0-B2CB-DB50-1693-AAA73A22C5D0}"/>
              </a:ext>
            </a:extLst>
          </p:cNvPr>
          <p:cNvSpPr/>
          <p:nvPr/>
        </p:nvSpPr>
        <p:spPr>
          <a:xfrm rot="10800000">
            <a:off x="-484939" y="-698501"/>
            <a:ext cx="4868026" cy="6619825"/>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chemeClr val="accent2"/>
          </a:solidFill>
          <a:ln w="46900" cap="flat">
            <a:noFill/>
            <a:prstDash val="solid"/>
            <a:miter/>
          </a:ln>
        </p:spPr>
        <p:txBody>
          <a:bodyPr rtlCol="0" anchor="ctr"/>
          <a:lstStyle/>
          <a:p>
            <a:endParaRPr lang="es-SV" sz="900"/>
          </a:p>
        </p:txBody>
      </p:sp>
      <p:sp>
        <p:nvSpPr>
          <p:cNvPr id="7" name="Forma libre 6">
            <a:extLst>
              <a:ext uri="{FF2B5EF4-FFF2-40B4-BE49-F238E27FC236}">
                <a16:creationId xmlns:a16="http://schemas.microsoft.com/office/drawing/2014/main" xmlns="" id="{C628FBDE-FC41-F797-A9E8-4C7346EB3652}"/>
              </a:ext>
            </a:extLst>
          </p:cNvPr>
          <p:cNvSpPr/>
          <p:nvPr/>
        </p:nvSpPr>
        <p:spPr>
          <a:xfrm rot="20138402">
            <a:off x="-1825445" y="-262699"/>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8" name="Forma libre 7">
            <a:extLst>
              <a:ext uri="{FF2B5EF4-FFF2-40B4-BE49-F238E27FC236}">
                <a16:creationId xmlns:a16="http://schemas.microsoft.com/office/drawing/2014/main" xmlns="" id="{2404AAAD-E11F-8D53-7B80-4452B89C8D70}"/>
              </a:ext>
            </a:extLst>
          </p:cNvPr>
          <p:cNvSpPr/>
          <p:nvPr/>
        </p:nvSpPr>
        <p:spPr>
          <a:xfrm rot="9900000">
            <a:off x="5945050" y="4589828"/>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2" name="TextBox 1">
            <a:extLst>
              <a:ext uri="{FF2B5EF4-FFF2-40B4-BE49-F238E27FC236}">
                <a16:creationId xmlns:a16="http://schemas.microsoft.com/office/drawing/2014/main" xmlns="" id="{1CB29D24-C8F0-5BD3-FBD5-6B92A0BC9CC4}"/>
              </a:ext>
            </a:extLst>
          </p:cNvPr>
          <p:cNvSpPr txBox="1"/>
          <p:nvPr/>
        </p:nvSpPr>
        <p:spPr>
          <a:xfrm>
            <a:off x="2752573" y="3345989"/>
            <a:ext cx="5334001" cy="1908201"/>
          </a:xfrm>
          <a:prstGeom prst="rect">
            <a:avLst/>
          </a:prstGeom>
        </p:spPr>
        <p:txBody>
          <a:bodyPr spcFirstLastPara="1" wrap="square" lIns="45713" tIns="45713" rIns="45713" bIns="45713" anchor="ctr"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pPr>
              <a:lnSpc>
                <a:spcPct val="100000"/>
              </a:lnSpc>
            </a:pPr>
            <a:r>
              <a:rPr lang="en-US" sz="5900" spc="-50" dirty="0">
                <a:solidFill>
                  <a:schemeClr val="tx1"/>
                </a:solidFill>
                <a:ea typeface="+mn-ea"/>
                <a:cs typeface="+mn-cs"/>
              </a:rPr>
              <a:t>Objective of APPN</a:t>
            </a:r>
          </a:p>
        </p:txBody>
      </p:sp>
    </p:spTree>
    <p:extLst>
      <p:ext uri="{BB962C8B-B14F-4D97-AF65-F5344CB8AC3E}">
        <p14:creationId xmlns:p14="http://schemas.microsoft.com/office/powerpoint/2010/main" val="20996700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23776D28-A88D-03BB-CF40-589E3144D592}"/>
              </a:ext>
            </a:extLst>
          </p:cNvPr>
          <p:cNvSpPr txBox="1"/>
          <p:nvPr/>
        </p:nvSpPr>
        <p:spPr>
          <a:xfrm>
            <a:off x="397843" y="165349"/>
            <a:ext cx="11396311" cy="4985980"/>
          </a:xfrm>
          <a:prstGeom prst="rect">
            <a:avLst/>
          </a:prstGeom>
          <a:noFill/>
        </p:spPr>
        <p:txBody>
          <a:bodyPr wrap="square">
            <a:spAutoFit/>
          </a:bodyPr>
          <a:lstStyle/>
          <a:p>
            <a:pPr algn="just"/>
            <a:endParaRPr lang="fr-FR" sz="1800" b="0" i="1" u="none" strike="noStrike" baseline="0" dirty="0">
              <a:solidFill>
                <a:srgbClr val="000000"/>
              </a:solidFill>
              <a:latin typeface="Raleway Medium" pitchFamily="2" charset="0"/>
            </a:endParaRPr>
          </a:p>
          <a:p>
            <a:pPr algn="just"/>
            <a:r>
              <a:rPr lang="fr-FR" b="1" i="1" dirty="0">
                <a:solidFill>
                  <a:schemeClr val="accent6">
                    <a:lumMod val="75000"/>
                  </a:schemeClr>
                </a:solidFill>
                <a:latin typeface="Raleway" pitchFamily="2" charset="0"/>
              </a:rPr>
              <a:t>LES WEBINAIRES SUR LA COMMANDE PUBLIQUE</a:t>
            </a:r>
          </a:p>
          <a:p>
            <a:pPr algn="just"/>
            <a:endParaRPr lang="fr-FR" sz="1800" b="0" i="0" u="none" strike="noStrike" baseline="0" dirty="0">
              <a:solidFill>
                <a:schemeClr val="accent6">
                  <a:lumMod val="75000"/>
                </a:schemeClr>
              </a:solidFill>
              <a:latin typeface="Raleway" pitchFamily="2" charset="0"/>
            </a:endParaRPr>
          </a:p>
          <a:p>
            <a:pPr algn="just"/>
            <a:r>
              <a:rPr lang="fr-FR" sz="2400" dirty="0"/>
              <a:t>L’objectif pour le RACOP en organisant les webinaires sur la commande publique, c’est d’offrir des opportunités aux décideurs, professionnels et praticiens de la commande publique de continuellement renforcer leurs compétences en gestion de la commande publique. Cette amélioration de leurs compétences devra se traduire par de meilleurs résultats en termes de performance en ce qui concerne la commande publique dans les pays membres.</a:t>
            </a:r>
          </a:p>
          <a:p>
            <a:pPr algn="just"/>
            <a:endParaRPr lang="fr-FR" i="1" dirty="0">
              <a:solidFill>
                <a:srgbClr val="000000"/>
              </a:solidFill>
              <a:latin typeface="Raleway Medium" pitchFamily="2" charset="0"/>
            </a:endParaRPr>
          </a:p>
          <a:p>
            <a:pPr algn="just"/>
            <a:r>
              <a:rPr lang="fr-FR" sz="2400" dirty="0"/>
              <a:t>Nous avons tenu quatre (01) webinaire ( 7 Aout 2024) en français, en anglais et en portugais qui a connu la participation  de 400 personnes</a:t>
            </a:r>
          </a:p>
          <a:p>
            <a:pPr algn="just"/>
            <a:endParaRPr lang="fr-FR" i="1" dirty="0">
              <a:solidFill>
                <a:srgbClr val="000000"/>
              </a:solidFill>
              <a:latin typeface="Raleway Medium" pitchFamily="2" charset="0"/>
            </a:endParaRPr>
          </a:p>
          <a:p>
            <a:pPr algn="just"/>
            <a:endParaRPr lang="fr-FR" i="1" dirty="0">
              <a:solidFill>
                <a:srgbClr val="000000"/>
              </a:solidFill>
              <a:latin typeface="Raleway Medium" pitchFamily="2" charset="0"/>
            </a:endParaRPr>
          </a:p>
          <a:p>
            <a:pPr algn="just"/>
            <a:endParaRPr lang="fr-FR" sz="1800" b="0" i="0" u="none" strike="noStrike" baseline="0" dirty="0">
              <a:solidFill>
                <a:schemeClr val="accent6">
                  <a:lumMod val="75000"/>
                </a:schemeClr>
              </a:solidFill>
              <a:latin typeface="Raleway" pitchFamily="2" charset="0"/>
            </a:endParaRPr>
          </a:p>
        </p:txBody>
      </p:sp>
      <p:pic>
        <p:nvPicPr>
          <p:cNvPr id="2" name="Image 1">
            <a:extLst>
              <a:ext uri="{FF2B5EF4-FFF2-40B4-BE49-F238E27FC236}">
                <a16:creationId xmlns:a16="http://schemas.microsoft.com/office/drawing/2014/main" xmlns="" id="{55A05BB4-A096-79AD-BBC9-6FF5379AFE27}"/>
              </a:ext>
            </a:extLst>
          </p:cNvPr>
          <p:cNvPicPr>
            <a:picLocks noChangeAspect="1"/>
          </p:cNvPicPr>
          <p:nvPr/>
        </p:nvPicPr>
        <p:blipFill>
          <a:blip r:embed="rId2"/>
          <a:stretch>
            <a:fillRect/>
          </a:stretch>
        </p:blipFill>
        <p:spPr>
          <a:xfrm>
            <a:off x="-60160" y="4637472"/>
            <a:ext cx="12312315" cy="2570753"/>
          </a:xfrm>
          <a:prstGeom prst="rect">
            <a:avLst/>
          </a:prstGeom>
        </p:spPr>
      </p:pic>
    </p:spTree>
    <p:extLst>
      <p:ext uri="{BB962C8B-B14F-4D97-AF65-F5344CB8AC3E}">
        <p14:creationId xmlns:p14="http://schemas.microsoft.com/office/powerpoint/2010/main" val="32245766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23776D28-A88D-03BB-CF40-589E3144D592}"/>
              </a:ext>
            </a:extLst>
          </p:cNvPr>
          <p:cNvSpPr txBox="1"/>
          <p:nvPr/>
        </p:nvSpPr>
        <p:spPr>
          <a:xfrm>
            <a:off x="397844" y="163628"/>
            <a:ext cx="11396311" cy="6781087"/>
          </a:xfrm>
          <a:prstGeom prst="rect">
            <a:avLst/>
          </a:prstGeom>
          <a:noFill/>
        </p:spPr>
        <p:txBody>
          <a:bodyPr wrap="square">
            <a:spAutoFit/>
          </a:bodyPr>
          <a:lstStyle/>
          <a:p>
            <a:pPr algn="just">
              <a:lnSpc>
                <a:spcPct val="107000"/>
              </a:lnSpc>
              <a:spcAft>
                <a:spcPts val="800"/>
              </a:spcAft>
            </a:pPr>
            <a:r>
              <a:rPr lang="fr-FR" b="1" i="1" dirty="0">
                <a:solidFill>
                  <a:schemeClr val="accent6">
                    <a:lumMod val="75000"/>
                  </a:schemeClr>
                </a:solidFill>
                <a:latin typeface="Raleway" pitchFamily="2" charset="0"/>
              </a:rPr>
              <a:t>LES GROUPES DE RÉFLEXION</a:t>
            </a:r>
          </a:p>
          <a:p>
            <a:pPr algn="just">
              <a:lnSpc>
                <a:spcPct val="107000"/>
              </a:lnSpc>
              <a:spcAft>
                <a:spcPts val="800"/>
              </a:spcAft>
            </a:pPr>
            <a:r>
              <a:rPr lang="fr-FR" sz="2800" dirty="0"/>
              <a:t>Comme l’a recommandé la DAG, le RACOP a créé des groupes de réflexion distincts composés de pays membres anglophones, francophones et lusophones en son sein. L'objectif principal des groupes de réflexion est de partager les connaissances et les expériences que les pays membres ont acquises sur le sujet, d'envisager des options tirant parti des technologies et des innovations, d'identifier et de discuter des problèmes auxquels sont confrontés les pays membres du RACOP, et de délibérer sur les actions possibles pour résoudre ces problèmes.</a:t>
            </a:r>
          </a:p>
          <a:p>
            <a:pPr algn="just">
              <a:lnSpc>
                <a:spcPct val="107000"/>
              </a:lnSpc>
              <a:spcAft>
                <a:spcPts val="800"/>
              </a:spcAft>
            </a:pPr>
            <a:r>
              <a:rPr lang="fr-FR" sz="2800" dirty="0"/>
              <a:t> Les groupes de réflexion technique suivant ont été créés au cours de l'année 2023 :</a:t>
            </a:r>
          </a:p>
          <a:p>
            <a:pPr marL="342900" lvl="0" indent="-342900" algn="just">
              <a:lnSpc>
                <a:spcPct val="107000"/>
              </a:lnSpc>
              <a:spcAft>
                <a:spcPts val="800"/>
              </a:spcAft>
              <a:buFont typeface="+mj-lt"/>
              <a:buAutoNum type="romanLcParenR"/>
            </a:pPr>
            <a:r>
              <a:rPr lang="fr-FR" i="1" dirty="0">
                <a:solidFill>
                  <a:schemeClr val="accent6">
                    <a:lumMod val="50000"/>
                  </a:schemeClr>
                </a:solidFill>
                <a:latin typeface="Raleway Medium" pitchFamily="2" charset="0"/>
              </a:rPr>
              <a:t>MAPS</a:t>
            </a:r>
          </a:p>
          <a:p>
            <a:pPr marL="342900" lvl="0" indent="-342900" algn="just">
              <a:lnSpc>
                <a:spcPct val="107000"/>
              </a:lnSpc>
              <a:spcAft>
                <a:spcPts val="800"/>
              </a:spcAft>
              <a:buFont typeface="+mj-lt"/>
              <a:buAutoNum type="romanLcParenR"/>
            </a:pPr>
            <a:r>
              <a:rPr lang="fr-FR" i="1" dirty="0">
                <a:solidFill>
                  <a:schemeClr val="accent6">
                    <a:lumMod val="50000"/>
                  </a:schemeClr>
                </a:solidFill>
                <a:latin typeface="Raleway Medium" pitchFamily="2" charset="0"/>
              </a:rPr>
              <a:t>Professionnalisation</a:t>
            </a:r>
          </a:p>
          <a:p>
            <a:pPr marL="342900" indent="-342900" algn="just">
              <a:lnSpc>
                <a:spcPct val="107000"/>
              </a:lnSpc>
              <a:spcAft>
                <a:spcPts val="800"/>
              </a:spcAft>
              <a:buFont typeface="+mj-lt"/>
              <a:buAutoNum type="romanLcParenR"/>
            </a:pPr>
            <a:r>
              <a:rPr lang="fr-FR" i="1" dirty="0">
                <a:solidFill>
                  <a:schemeClr val="accent6">
                    <a:lumMod val="50000"/>
                  </a:schemeClr>
                </a:solidFill>
                <a:latin typeface="Raleway Medium" pitchFamily="2" charset="0"/>
              </a:rPr>
              <a:t>La commande publique durable</a:t>
            </a:r>
          </a:p>
          <a:p>
            <a:pPr marL="342900" lvl="0" indent="-342900" algn="just">
              <a:lnSpc>
                <a:spcPct val="107000"/>
              </a:lnSpc>
              <a:spcAft>
                <a:spcPts val="800"/>
              </a:spcAft>
              <a:buFont typeface="+mj-lt"/>
              <a:buAutoNum type="romanLcParenR"/>
            </a:pPr>
            <a:r>
              <a:rPr lang="fr-FR" i="1" dirty="0">
                <a:solidFill>
                  <a:schemeClr val="accent6">
                    <a:lumMod val="50000"/>
                  </a:schemeClr>
                </a:solidFill>
                <a:latin typeface="Raleway Medium" pitchFamily="2" charset="0"/>
              </a:rPr>
              <a:t>Commande publique durable</a:t>
            </a:r>
            <a:endParaRPr lang="fr-FR" sz="1800" b="0" i="0" u="none" strike="noStrike" baseline="0" dirty="0">
              <a:solidFill>
                <a:schemeClr val="accent6">
                  <a:lumMod val="75000"/>
                </a:schemeClr>
              </a:solidFill>
              <a:latin typeface="Raleway" pitchFamily="2" charset="0"/>
            </a:endParaRPr>
          </a:p>
        </p:txBody>
      </p:sp>
    </p:spTree>
    <p:extLst>
      <p:ext uri="{BB962C8B-B14F-4D97-AF65-F5344CB8AC3E}">
        <p14:creationId xmlns:p14="http://schemas.microsoft.com/office/powerpoint/2010/main" val="5169581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533CC7CD-1A35-1626-65A1-A1943A3F5900}"/>
              </a:ext>
            </a:extLst>
          </p:cNvPr>
          <p:cNvSpPr txBox="1"/>
          <p:nvPr/>
        </p:nvSpPr>
        <p:spPr>
          <a:xfrm>
            <a:off x="635620" y="1215485"/>
            <a:ext cx="11296185" cy="4492384"/>
          </a:xfrm>
          <a:prstGeom prst="rect">
            <a:avLst/>
          </a:prstGeom>
          <a:noFill/>
        </p:spPr>
        <p:txBody>
          <a:bodyPr wrap="square">
            <a:spAutoFit/>
          </a:bodyPr>
          <a:lstStyle/>
          <a:p>
            <a:endParaRPr lang="fr-FR" dirty="0"/>
          </a:p>
          <a:p>
            <a:pPr marL="342900" indent="-342900" algn="just">
              <a:lnSpc>
                <a:spcPct val="107000"/>
              </a:lnSpc>
              <a:spcAft>
                <a:spcPts val="800"/>
              </a:spcAft>
              <a:buFont typeface="+mj-lt"/>
              <a:buAutoNum type="romanLcParenR"/>
            </a:pPr>
            <a:r>
              <a:rPr lang="fr-FR" i="1" dirty="0">
                <a:solidFill>
                  <a:schemeClr val="accent6">
                    <a:lumMod val="50000"/>
                  </a:schemeClr>
                </a:solidFill>
                <a:latin typeface="Raleway Medium" pitchFamily="2" charset="0"/>
              </a:rPr>
              <a:t>E-Procurement</a:t>
            </a:r>
          </a:p>
          <a:p>
            <a:r>
              <a:rPr lang="fr-FR" sz="2800" dirty="0"/>
              <a:t>Ce programme vise à aider les pays membres dans leurs efforts d’introduire la commande publique électronique. Cela permettra également d’harmoniser les systèmes de la commande publique électronique au sein des pays membres. L’objectif principal de ce groupe de réflexion sera de partager des connaissances sur l’introduction et l’usage de la commande publique électronique, des options tirant parti des technologies et des innovations, discuter des défis rencontrés par les pays membres et délibérer sur les actions possibles à mener pour faire face à ceux-ci. </a:t>
            </a:r>
          </a:p>
          <a:p>
            <a:r>
              <a:rPr lang="fr-FR" dirty="0"/>
              <a:t> </a:t>
            </a:r>
          </a:p>
        </p:txBody>
      </p:sp>
    </p:spTree>
    <p:extLst>
      <p:ext uri="{BB962C8B-B14F-4D97-AF65-F5344CB8AC3E}">
        <p14:creationId xmlns:p14="http://schemas.microsoft.com/office/powerpoint/2010/main" val="41008406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23776D28-A88D-03BB-CF40-589E3144D592}"/>
              </a:ext>
            </a:extLst>
          </p:cNvPr>
          <p:cNvSpPr txBox="1"/>
          <p:nvPr/>
        </p:nvSpPr>
        <p:spPr>
          <a:xfrm>
            <a:off x="397844" y="1619919"/>
            <a:ext cx="11396311" cy="4062651"/>
          </a:xfrm>
          <a:prstGeom prst="rect">
            <a:avLst/>
          </a:prstGeom>
          <a:noFill/>
        </p:spPr>
        <p:txBody>
          <a:bodyPr wrap="square">
            <a:spAutoFit/>
          </a:bodyPr>
          <a:lstStyle/>
          <a:p>
            <a:pPr algn="just"/>
            <a:endParaRPr lang="fr-FR" sz="1800" b="0" i="1" u="none" strike="noStrike" baseline="0" dirty="0">
              <a:solidFill>
                <a:srgbClr val="000000"/>
              </a:solidFill>
              <a:latin typeface="Raleway Medium" pitchFamily="2" charset="0"/>
            </a:endParaRPr>
          </a:p>
          <a:p>
            <a:pPr algn="just"/>
            <a:endParaRPr lang="fr-FR" i="1" dirty="0">
              <a:solidFill>
                <a:srgbClr val="000000"/>
              </a:solidFill>
              <a:latin typeface="Raleway Medium" pitchFamily="2" charset="0"/>
            </a:endParaRPr>
          </a:p>
          <a:p>
            <a:pPr algn="just"/>
            <a:r>
              <a:rPr lang="fr-FR" sz="1800" b="1" i="1" u="none" strike="noStrike" baseline="0" dirty="0">
                <a:solidFill>
                  <a:schemeClr val="accent6">
                    <a:lumMod val="75000"/>
                  </a:schemeClr>
                </a:solidFill>
                <a:latin typeface="Raleway" pitchFamily="2" charset="0"/>
              </a:rPr>
              <a:t>RÉUNIONS </a:t>
            </a:r>
            <a:r>
              <a:rPr lang="fr-FR" b="1" i="1" dirty="0">
                <a:solidFill>
                  <a:schemeClr val="accent6">
                    <a:lumMod val="75000"/>
                  </a:schemeClr>
                </a:solidFill>
                <a:latin typeface="Raleway" pitchFamily="2" charset="0"/>
              </a:rPr>
              <a:t>ET ACTIVITES </a:t>
            </a:r>
            <a:r>
              <a:rPr lang="fr-FR" sz="1800" b="1" i="1" u="none" strike="noStrike" baseline="0" dirty="0">
                <a:solidFill>
                  <a:schemeClr val="accent6">
                    <a:lumMod val="75000"/>
                  </a:schemeClr>
                </a:solidFill>
                <a:latin typeface="Raleway" pitchFamily="2" charset="0"/>
              </a:rPr>
              <a:t>DU COMITÉ EXÉCUTIF </a:t>
            </a:r>
            <a:endParaRPr lang="fr-FR" sz="1800" b="0" i="0" u="none" strike="noStrike" baseline="0" dirty="0">
              <a:solidFill>
                <a:schemeClr val="accent6">
                  <a:lumMod val="75000"/>
                </a:schemeClr>
              </a:solidFill>
              <a:latin typeface="Raleway" pitchFamily="2" charset="0"/>
            </a:endParaRPr>
          </a:p>
          <a:p>
            <a:pPr algn="just"/>
            <a:endParaRPr lang="fr-FR" sz="1800" b="0" i="1" u="none" strike="noStrike" baseline="0" dirty="0">
              <a:solidFill>
                <a:srgbClr val="000000"/>
              </a:solidFill>
              <a:latin typeface="Raleway Medium" pitchFamily="2" charset="0"/>
            </a:endParaRPr>
          </a:p>
          <a:p>
            <a:pPr algn="just"/>
            <a:r>
              <a:rPr lang="fr-FR" sz="2800" dirty="0"/>
              <a:t>Au regard de ses missions définies par les statuts, le Comité Exécutif se réunit régulièrement en vue d’adopter des décisions relatives à la gestion quotidienne du réseau. C’est dans ce cadre qu’une série de réunions ont été prévues par le plan d’actions. Les réunions tenues dans ce cadre ont permis aux membres du Comité d’échanger des questions du réseau  et d’adopter , la note conceptuelle de la QAG à Kigali</a:t>
            </a:r>
          </a:p>
          <a:p>
            <a:pPr algn="just"/>
            <a:endParaRPr lang="fr-FR" sz="1800" b="0" i="0" u="none" strike="noStrike" baseline="0" dirty="0">
              <a:solidFill>
                <a:schemeClr val="accent6">
                  <a:lumMod val="75000"/>
                </a:schemeClr>
              </a:solidFill>
              <a:latin typeface="Raleway" pitchFamily="2" charset="0"/>
            </a:endParaRPr>
          </a:p>
        </p:txBody>
      </p:sp>
    </p:spTree>
    <p:extLst>
      <p:ext uri="{BB962C8B-B14F-4D97-AF65-F5344CB8AC3E}">
        <p14:creationId xmlns:p14="http://schemas.microsoft.com/office/powerpoint/2010/main" val="32616158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91A031A3-0F62-1C42-9292-1CFCF46F77AD}"/>
              </a:ext>
            </a:extLst>
          </p:cNvPr>
          <p:cNvPicPr>
            <a:picLocks noChangeAspect="1"/>
          </p:cNvPicPr>
          <p:nvPr/>
        </p:nvPicPr>
        <p:blipFill>
          <a:blip r:embed="rId2"/>
          <a:stretch>
            <a:fillRect/>
          </a:stretch>
        </p:blipFill>
        <p:spPr>
          <a:xfrm>
            <a:off x="0" y="-831100"/>
            <a:ext cx="12192000" cy="8520200"/>
          </a:xfrm>
          <a:prstGeom prst="rect">
            <a:avLst/>
          </a:prstGeom>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34</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11" name="ZoneTexte 10">
            <a:extLst>
              <a:ext uri="{FF2B5EF4-FFF2-40B4-BE49-F238E27FC236}">
                <a16:creationId xmlns:a16="http://schemas.microsoft.com/office/drawing/2014/main" xmlns="" id="{55CF0E92-5BCE-BCBA-E323-24ECCD9EC98B}"/>
              </a:ext>
            </a:extLst>
          </p:cNvPr>
          <p:cNvSpPr txBox="1"/>
          <p:nvPr/>
        </p:nvSpPr>
        <p:spPr>
          <a:xfrm>
            <a:off x="1891869" y="210207"/>
            <a:ext cx="8681537" cy="523220"/>
          </a:xfrm>
          <a:prstGeom prst="rect">
            <a:avLst/>
          </a:prstGeom>
          <a:noFill/>
        </p:spPr>
        <p:txBody>
          <a:bodyPr wrap="square" rtlCol="0">
            <a:spAutoFit/>
          </a:bodyPr>
          <a:lstStyle/>
          <a:p>
            <a:r>
              <a:rPr lang="fr-FR" sz="2800" b="1" dirty="0"/>
              <a:t>PLAN DE PRESENTATION</a:t>
            </a: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4958912"/>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
        <p:nvSpPr>
          <p:cNvPr id="5" name="ZoneTexte 4">
            <a:extLst>
              <a:ext uri="{FF2B5EF4-FFF2-40B4-BE49-F238E27FC236}">
                <a16:creationId xmlns:a16="http://schemas.microsoft.com/office/drawing/2014/main" xmlns="" id="{8635830B-C0E5-9BCF-7818-1B5F2FCC3C1A}"/>
              </a:ext>
            </a:extLst>
          </p:cNvPr>
          <p:cNvSpPr txBox="1"/>
          <p:nvPr/>
        </p:nvSpPr>
        <p:spPr>
          <a:xfrm>
            <a:off x="2875546" y="1463369"/>
            <a:ext cx="6193856"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Introduction</a:t>
            </a:r>
          </a:p>
        </p:txBody>
      </p:sp>
      <p:sp>
        <p:nvSpPr>
          <p:cNvPr id="8" name="ZoneTexte 7">
            <a:extLst>
              <a:ext uri="{FF2B5EF4-FFF2-40B4-BE49-F238E27FC236}">
                <a16:creationId xmlns:a16="http://schemas.microsoft.com/office/drawing/2014/main" xmlns="" id="{53FDE556-D404-6114-6563-6C771E517D82}"/>
              </a:ext>
            </a:extLst>
          </p:cNvPr>
          <p:cNvSpPr txBox="1"/>
          <p:nvPr/>
        </p:nvSpPr>
        <p:spPr>
          <a:xfrm>
            <a:off x="2901215" y="2276709"/>
            <a:ext cx="7532569"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Passation de service entre le président sortant et le nouveau</a:t>
            </a:r>
          </a:p>
        </p:txBody>
      </p:sp>
      <p:sp>
        <p:nvSpPr>
          <p:cNvPr id="18" name="ZoneTexte 17">
            <a:extLst>
              <a:ext uri="{FF2B5EF4-FFF2-40B4-BE49-F238E27FC236}">
                <a16:creationId xmlns:a16="http://schemas.microsoft.com/office/drawing/2014/main" xmlns="" id="{27BAE2A8-B546-3743-E92B-3B7221923874}"/>
              </a:ext>
            </a:extLst>
          </p:cNvPr>
          <p:cNvSpPr txBox="1"/>
          <p:nvPr/>
        </p:nvSpPr>
        <p:spPr>
          <a:xfrm>
            <a:off x="2901216" y="3175942"/>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et mise en œuvre d’un plan d’actions </a:t>
            </a:r>
            <a:endParaRPr lang="fr-FR" dirty="0"/>
          </a:p>
        </p:txBody>
      </p:sp>
      <p:sp>
        <p:nvSpPr>
          <p:cNvPr id="20" name="ZoneTexte 19">
            <a:extLst>
              <a:ext uri="{FF2B5EF4-FFF2-40B4-BE49-F238E27FC236}">
                <a16:creationId xmlns:a16="http://schemas.microsoft.com/office/drawing/2014/main" xmlns="" id="{C8FF286A-62C7-6008-D343-BFDD4DA0A60E}"/>
              </a:ext>
            </a:extLst>
          </p:cNvPr>
          <p:cNvSpPr txBox="1"/>
          <p:nvPr/>
        </p:nvSpPr>
        <p:spPr>
          <a:xfrm>
            <a:off x="2901215" y="3973026"/>
            <a:ext cx="8471337"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du manuel de procédures techniques et financières du réseau </a:t>
            </a:r>
            <a:endParaRPr lang="fr-FR" dirty="0"/>
          </a:p>
        </p:txBody>
      </p:sp>
      <p:sp>
        <p:nvSpPr>
          <p:cNvPr id="22" name="ZoneTexte 21">
            <a:extLst>
              <a:ext uri="{FF2B5EF4-FFF2-40B4-BE49-F238E27FC236}">
                <a16:creationId xmlns:a16="http://schemas.microsoft.com/office/drawing/2014/main" xmlns="" id="{A1717ACF-A2C6-EEAC-454C-1B0F3BBC76E3}"/>
              </a:ext>
            </a:extLst>
          </p:cNvPr>
          <p:cNvSpPr txBox="1"/>
          <p:nvPr/>
        </p:nvSpPr>
        <p:spPr>
          <a:xfrm>
            <a:off x="2941320" y="4901162"/>
            <a:ext cx="7819725" cy="646331"/>
          </a:xfrm>
          <a:prstGeom prst="rect">
            <a:avLst/>
          </a:prstGeom>
          <a:noFill/>
        </p:spPr>
        <p:txBody>
          <a:bodyPr wrap="square">
            <a:spAutoFit/>
          </a:bodyPr>
          <a:lstStyle/>
          <a:p>
            <a:r>
              <a:rPr lang="fr-FR" sz="1800" b="0" i="0" u="none" strike="noStrike" baseline="0" dirty="0">
                <a:solidFill>
                  <a:srgbClr val="000000"/>
                </a:solidFill>
                <a:latin typeface="Raleway" pitchFamily="2" charset="0"/>
              </a:rPr>
              <a:t>Poursuite du recouvrement des droits d’adhésion et des cotisations annuelles </a:t>
            </a:r>
            <a:endParaRPr lang="fr-FR" dirty="0"/>
          </a:p>
        </p:txBody>
      </p:sp>
      <p:sp>
        <p:nvSpPr>
          <p:cNvPr id="23" name="Text Placeholder 2">
            <a:extLst>
              <a:ext uri="{FF2B5EF4-FFF2-40B4-BE49-F238E27FC236}">
                <a16:creationId xmlns:a16="http://schemas.microsoft.com/office/drawing/2014/main" xmlns="" id="{FB731097-D647-10E5-33F8-87AC6AC8926A}"/>
              </a:ext>
            </a:extLst>
          </p:cNvPr>
          <p:cNvSpPr txBox="1">
            <a:spLocks/>
          </p:cNvSpPr>
          <p:nvPr/>
        </p:nvSpPr>
        <p:spPr>
          <a:xfrm>
            <a:off x="2010548" y="5688825"/>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6</a:t>
            </a:r>
          </a:p>
        </p:txBody>
      </p:sp>
      <p:sp>
        <p:nvSpPr>
          <p:cNvPr id="25" name="ZoneTexte 24">
            <a:extLst>
              <a:ext uri="{FF2B5EF4-FFF2-40B4-BE49-F238E27FC236}">
                <a16:creationId xmlns:a16="http://schemas.microsoft.com/office/drawing/2014/main" xmlns="" id="{E31ACA10-2573-5369-CD07-D1B958F45B0A}"/>
              </a:ext>
            </a:extLst>
          </p:cNvPr>
          <p:cNvSpPr txBox="1"/>
          <p:nvPr/>
        </p:nvSpPr>
        <p:spPr>
          <a:xfrm>
            <a:off x="2941320" y="5728813"/>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Conclusion</a:t>
            </a:r>
            <a:endParaRPr lang="fr-FR" dirty="0"/>
          </a:p>
        </p:txBody>
      </p:sp>
    </p:spTree>
    <p:extLst>
      <p:ext uri="{BB962C8B-B14F-4D97-AF65-F5344CB8AC3E}">
        <p14:creationId xmlns:p14="http://schemas.microsoft.com/office/powerpoint/2010/main" val="42682417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23776D28-A88D-03BB-CF40-589E3144D592}"/>
              </a:ext>
            </a:extLst>
          </p:cNvPr>
          <p:cNvSpPr txBox="1"/>
          <p:nvPr/>
        </p:nvSpPr>
        <p:spPr>
          <a:xfrm>
            <a:off x="356135" y="1251283"/>
            <a:ext cx="11396311" cy="4964885"/>
          </a:xfrm>
          <a:prstGeom prst="rect">
            <a:avLst/>
          </a:prstGeom>
          <a:noFill/>
        </p:spPr>
        <p:txBody>
          <a:bodyPr wrap="square">
            <a:spAutoFit/>
          </a:bodyPr>
          <a:lstStyle/>
          <a:p>
            <a:pPr algn="just">
              <a:lnSpc>
                <a:spcPct val="107000"/>
              </a:lnSpc>
              <a:spcBef>
                <a:spcPts val="600"/>
              </a:spcBef>
              <a:spcAft>
                <a:spcPts val="600"/>
              </a:spcAft>
            </a:pPr>
            <a:r>
              <a:rPr lang="fr-FR" sz="2800" dirty="0"/>
              <a:t>L’objectif global de cette activité vise à promouvoir la gestion transparente et la bonne gouvernance en définissant les processus de gestion technique, administrative, financière et comptable nécessaires au fonctionnement quotidien des organes du Réseau Africain de la Commande Publique.</a:t>
            </a:r>
          </a:p>
          <a:p>
            <a:pPr algn="just">
              <a:lnSpc>
                <a:spcPct val="107000"/>
              </a:lnSpc>
              <a:spcBef>
                <a:spcPts val="600"/>
              </a:spcBef>
              <a:spcAft>
                <a:spcPts val="600"/>
              </a:spcAft>
            </a:pPr>
            <a:endParaRPr lang="fr-FR" sz="2800" dirty="0"/>
          </a:p>
          <a:p>
            <a:pPr algn="just">
              <a:lnSpc>
                <a:spcPct val="107000"/>
              </a:lnSpc>
              <a:spcBef>
                <a:spcPts val="600"/>
              </a:spcBef>
              <a:spcAft>
                <a:spcPts val="600"/>
              </a:spcAft>
            </a:pPr>
            <a:r>
              <a:rPr lang="fr-FR" sz="2800" dirty="0"/>
              <a:t>Un manuel a été élaboré et soumis à adoption au CE. Les projets ont été ventilés aux pays pour recueillir leurs avis.</a:t>
            </a:r>
          </a:p>
          <a:p>
            <a:pPr algn="just">
              <a:lnSpc>
                <a:spcPct val="107000"/>
              </a:lnSpc>
              <a:spcBef>
                <a:spcPts val="600"/>
              </a:spcBef>
              <a:spcAft>
                <a:spcPts val="600"/>
              </a:spcAft>
            </a:pPr>
            <a:endParaRPr lang="fr-FR" dirty="0">
              <a:latin typeface="Book Antiqua" panose="02040602050305030304" pitchFamily="18" charset="0"/>
              <a:ea typeface="Calibri" panose="020F0502020204030204" pitchFamily="34" charset="0"/>
              <a:cs typeface="Arial" panose="020B0604020202020204" pitchFamily="34" charset="0"/>
            </a:endParaRPr>
          </a:p>
          <a:p>
            <a:pPr algn="just">
              <a:lnSpc>
                <a:spcPct val="107000"/>
              </a:lnSpc>
              <a:spcBef>
                <a:spcPts val="600"/>
              </a:spcBef>
              <a:spcAft>
                <a:spcPts val="600"/>
              </a:spcAft>
            </a:pPr>
            <a:endParaRPr lang="fr-FR" sz="1800" dirty="0">
              <a:effectLst/>
              <a:latin typeface="Book Antiqua" panose="02040602050305030304" pitchFamily="18" charset="0"/>
              <a:ea typeface="Calibri" panose="020F0502020204030204" pitchFamily="34" charset="0"/>
              <a:cs typeface="Arial" panose="020B0604020202020204" pitchFamily="34" charset="0"/>
            </a:endParaRPr>
          </a:p>
          <a:p>
            <a:pPr algn="just">
              <a:lnSpc>
                <a:spcPct val="107000"/>
              </a:lnSpc>
              <a:spcBef>
                <a:spcPts val="600"/>
              </a:spcBef>
              <a:spcAft>
                <a:spcPts val="600"/>
              </a:spcAft>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11879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91A031A3-0F62-1C42-9292-1CFCF46F77AD}"/>
              </a:ext>
            </a:extLst>
          </p:cNvPr>
          <p:cNvPicPr>
            <a:picLocks noChangeAspect="1"/>
          </p:cNvPicPr>
          <p:nvPr/>
        </p:nvPicPr>
        <p:blipFill>
          <a:blip r:embed="rId2"/>
          <a:stretch>
            <a:fillRect/>
          </a:stretch>
        </p:blipFill>
        <p:spPr>
          <a:xfrm>
            <a:off x="0" y="-831100"/>
            <a:ext cx="12192000" cy="8520200"/>
          </a:xfrm>
          <a:prstGeom prst="rect">
            <a:avLst/>
          </a:prstGeom>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36</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11" name="ZoneTexte 10">
            <a:extLst>
              <a:ext uri="{FF2B5EF4-FFF2-40B4-BE49-F238E27FC236}">
                <a16:creationId xmlns:a16="http://schemas.microsoft.com/office/drawing/2014/main" xmlns="" id="{55CF0E92-5BCE-BCBA-E323-24ECCD9EC98B}"/>
              </a:ext>
            </a:extLst>
          </p:cNvPr>
          <p:cNvSpPr txBox="1"/>
          <p:nvPr/>
        </p:nvSpPr>
        <p:spPr>
          <a:xfrm>
            <a:off x="1891869" y="210207"/>
            <a:ext cx="8681537" cy="523220"/>
          </a:xfrm>
          <a:prstGeom prst="rect">
            <a:avLst/>
          </a:prstGeom>
          <a:noFill/>
        </p:spPr>
        <p:txBody>
          <a:bodyPr wrap="square" rtlCol="0">
            <a:spAutoFit/>
          </a:bodyPr>
          <a:lstStyle/>
          <a:p>
            <a:r>
              <a:rPr lang="fr-FR" sz="2800" b="1" dirty="0"/>
              <a:t>PLAN DE PRESENTATION</a:t>
            </a: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4958912"/>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
        <p:nvSpPr>
          <p:cNvPr id="5" name="ZoneTexte 4">
            <a:extLst>
              <a:ext uri="{FF2B5EF4-FFF2-40B4-BE49-F238E27FC236}">
                <a16:creationId xmlns:a16="http://schemas.microsoft.com/office/drawing/2014/main" xmlns="" id="{8635830B-C0E5-9BCF-7818-1B5F2FCC3C1A}"/>
              </a:ext>
            </a:extLst>
          </p:cNvPr>
          <p:cNvSpPr txBox="1"/>
          <p:nvPr/>
        </p:nvSpPr>
        <p:spPr>
          <a:xfrm>
            <a:off x="2875546" y="1463369"/>
            <a:ext cx="6193856"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Introduction</a:t>
            </a:r>
          </a:p>
        </p:txBody>
      </p:sp>
      <p:sp>
        <p:nvSpPr>
          <p:cNvPr id="8" name="ZoneTexte 7">
            <a:extLst>
              <a:ext uri="{FF2B5EF4-FFF2-40B4-BE49-F238E27FC236}">
                <a16:creationId xmlns:a16="http://schemas.microsoft.com/office/drawing/2014/main" xmlns="" id="{53FDE556-D404-6114-6563-6C771E517D82}"/>
              </a:ext>
            </a:extLst>
          </p:cNvPr>
          <p:cNvSpPr txBox="1"/>
          <p:nvPr/>
        </p:nvSpPr>
        <p:spPr>
          <a:xfrm>
            <a:off x="2901215" y="2276709"/>
            <a:ext cx="7532569"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Passation de service entre le président sortant et le nouveau</a:t>
            </a:r>
          </a:p>
        </p:txBody>
      </p:sp>
      <p:sp>
        <p:nvSpPr>
          <p:cNvPr id="18" name="ZoneTexte 17">
            <a:extLst>
              <a:ext uri="{FF2B5EF4-FFF2-40B4-BE49-F238E27FC236}">
                <a16:creationId xmlns:a16="http://schemas.microsoft.com/office/drawing/2014/main" xmlns="" id="{27BAE2A8-B546-3743-E92B-3B7221923874}"/>
              </a:ext>
            </a:extLst>
          </p:cNvPr>
          <p:cNvSpPr txBox="1"/>
          <p:nvPr/>
        </p:nvSpPr>
        <p:spPr>
          <a:xfrm>
            <a:off x="2901216" y="3175942"/>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et mise en œuvre d’un plan d’actions </a:t>
            </a:r>
            <a:endParaRPr lang="fr-FR" dirty="0"/>
          </a:p>
        </p:txBody>
      </p:sp>
      <p:sp>
        <p:nvSpPr>
          <p:cNvPr id="20" name="ZoneTexte 19">
            <a:extLst>
              <a:ext uri="{FF2B5EF4-FFF2-40B4-BE49-F238E27FC236}">
                <a16:creationId xmlns:a16="http://schemas.microsoft.com/office/drawing/2014/main" xmlns="" id="{C8FF286A-62C7-6008-D343-BFDD4DA0A60E}"/>
              </a:ext>
            </a:extLst>
          </p:cNvPr>
          <p:cNvSpPr txBox="1"/>
          <p:nvPr/>
        </p:nvSpPr>
        <p:spPr>
          <a:xfrm>
            <a:off x="2901215" y="3973026"/>
            <a:ext cx="8471337"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du manuel de procédures techniques et financières du réseau </a:t>
            </a:r>
            <a:endParaRPr lang="fr-FR" dirty="0"/>
          </a:p>
        </p:txBody>
      </p:sp>
      <p:sp>
        <p:nvSpPr>
          <p:cNvPr id="22" name="ZoneTexte 21">
            <a:extLst>
              <a:ext uri="{FF2B5EF4-FFF2-40B4-BE49-F238E27FC236}">
                <a16:creationId xmlns:a16="http://schemas.microsoft.com/office/drawing/2014/main" xmlns="" id="{A1717ACF-A2C6-EEAC-454C-1B0F3BBC76E3}"/>
              </a:ext>
            </a:extLst>
          </p:cNvPr>
          <p:cNvSpPr txBox="1"/>
          <p:nvPr/>
        </p:nvSpPr>
        <p:spPr>
          <a:xfrm>
            <a:off x="2941320" y="4901162"/>
            <a:ext cx="7819725" cy="646331"/>
          </a:xfrm>
          <a:prstGeom prst="rect">
            <a:avLst/>
          </a:prstGeom>
          <a:noFill/>
        </p:spPr>
        <p:txBody>
          <a:bodyPr wrap="square">
            <a:spAutoFit/>
          </a:bodyPr>
          <a:lstStyle/>
          <a:p>
            <a:r>
              <a:rPr lang="fr-FR" sz="1800" b="0" i="0" u="none" strike="noStrike" baseline="0" dirty="0">
                <a:solidFill>
                  <a:srgbClr val="000000"/>
                </a:solidFill>
                <a:latin typeface="Raleway" pitchFamily="2" charset="0"/>
              </a:rPr>
              <a:t>Poursuite du recouvrement des droits d’adhésion et des cotisations annuelles </a:t>
            </a:r>
            <a:endParaRPr lang="fr-FR" dirty="0"/>
          </a:p>
        </p:txBody>
      </p:sp>
      <p:sp>
        <p:nvSpPr>
          <p:cNvPr id="23" name="Text Placeholder 2">
            <a:extLst>
              <a:ext uri="{FF2B5EF4-FFF2-40B4-BE49-F238E27FC236}">
                <a16:creationId xmlns:a16="http://schemas.microsoft.com/office/drawing/2014/main" xmlns="" id="{FB731097-D647-10E5-33F8-87AC6AC8926A}"/>
              </a:ext>
            </a:extLst>
          </p:cNvPr>
          <p:cNvSpPr txBox="1">
            <a:spLocks/>
          </p:cNvSpPr>
          <p:nvPr/>
        </p:nvSpPr>
        <p:spPr>
          <a:xfrm>
            <a:off x="2010548" y="5688825"/>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6</a:t>
            </a:r>
          </a:p>
        </p:txBody>
      </p:sp>
      <p:sp>
        <p:nvSpPr>
          <p:cNvPr id="25" name="ZoneTexte 24">
            <a:extLst>
              <a:ext uri="{FF2B5EF4-FFF2-40B4-BE49-F238E27FC236}">
                <a16:creationId xmlns:a16="http://schemas.microsoft.com/office/drawing/2014/main" xmlns="" id="{E31ACA10-2573-5369-CD07-D1B958F45B0A}"/>
              </a:ext>
            </a:extLst>
          </p:cNvPr>
          <p:cNvSpPr txBox="1"/>
          <p:nvPr/>
        </p:nvSpPr>
        <p:spPr>
          <a:xfrm>
            <a:off x="2941320" y="5728813"/>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Conclusion</a:t>
            </a:r>
            <a:endParaRPr lang="fr-FR" dirty="0"/>
          </a:p>
        </p:txBody>
      </p:sp>
    </p:spTree>
    <p:extLst>
      <p:ext uri="{BB962C8B-B14F-4D97-AF65-F5344CB8AC3E}">
        <p14:creationId xmlns:p14="http://schemas.microsoft.com/office/powerpoint/2010/main" val="26962551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0044C212-21DB-1501-341F-BED52661456E}"/>
              </a:ext>
            </a:extLst>
          </p:cNvPr>
          <p:cNvSpPr txBox="1"/>
          <p:nvPr/>
        </p:nvSpPr>
        <p:spPr>
          <a:xfrm>
            <a:off x="433137" y="1318662"/>
            <a:ext cx="11194181" cy="1384995"/>
          </a:xfrm>
          <a:prstGeom prst="rect">
            <a:avLst/>
          </a:prstGeom>
          <a:noFill/>
        </p:spPr>
        <p:txBody>
          <a:bodyPr wrap="square">
            <a:spAutoFit/>
          </a:bodyPr>
          <a:lstStyle/>
          <a:p>
            <a:pPr algn="just"/>
            <a:r>
              <a:rPr lang="fr-FR" sz="2800" dirty="0"/>
              <a:t>Dans le cadre du recouvrement des recettes du réseau, plusieurs mails ont été envoyés aux pays membres. Les relances et les sensibilisations faites lors des réunions ont permis de recouvrer une partie des fonds.</a:t>
            </a:r>
          </a:p>
        </p:txBody>
      </p:sp>
      <p:sp>
        <p:nvSpPr>
          <p:cNvPr id="4" name="ZoneTexte 3">
            <a:extLst>
              <a:ext uri="{FF2B5EF4-FFF2-40B4-BE49-F238E27FC236}">
                <a16:creationId xmlns:a16="http://schemas.microsoft.com/office/drawing/2014/main" xmlns="" id="{3FF9171D-6751-49F8-D36A-B2D1A2569EA6}"/>
              </a:ext>
            </a:extLst>
          </p:cNvPr>
          <p:cNvSpPr txBox="1"/>
          <p:nvPr/>
        </p:nvSpPr>
        <p:spPr>
          <a:xfrm>
            <a:off x="500514" y="3041583"/>
            <a:ext cx="11030551" cy="1815882"/>
          </a:xfrm>
          <a:prstGeom prst="rect">
            <a:avLst/>
          </a:prstGeom>
          <a:noFill/>
        </p:spPr>
        <p:txBody>
          <a:bodyPr wrap="square" rtlCol="0">
            <a:spAutoFit/>
          </a:bodyPr>
          <a:lstStyle/>
          <a:p>
            <a:pPr algn="just"/>
            <a:r>
              <a:rPr lang="fr-FR" sz="2800" dirty="0"/>
              <a:t>Nous proposons d’adopter une résolution fixant la date limite de paiement des cotisations annuelles de l’année N , au moins deux mois avant la fin de l’année N-1 pour permettre au secrétariat de faire une meilleure planification budgétaire de ses activités en année N.</a:t>
            </a:r>
          </a:p>
        </p:txBody>
      </p:sp>
    </p:spTree>
    <p:extLst>
      <p:ext uri="{BB962C8B-B14F-4D97-AF65-F5344CB8AC3E}">
        <p14:creationId xmlns:p14="http://schemas.microsoft.com/office/powerpoint/2010/main" val="18049244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91A031A3-0F62-1C42-9292-1CFCF46F77AD}"/>
              </a:ext>
            </a:extLst>
          </p:cNvPr>
          <p:cNvPicPr>
            <a:picLocks noChangeAspect="1"/>
          </p:cNvPicPr>
          <p:nvPr/>
        </p:nvPicPr>
        <p:blipFill>
          <a:blip r:embed="rId2"/>
          <a:stretch>
            <a:fillRect/>
          </a:stretch>
        </p:blipFill>
        <p:spPr>
          <a:xfrm>
            <a:off x="0" y="-831100"/>
            <a:ext cx="12192000" cy="8520200"/>
          </a:xfrm>
          <a:prstGeom prst="rect">
            <a:avLst/>
          </a:prstGeom>
          <a:solidFill>
            <a:schemeClr val="accent6">
              <a:lumMod val="75000"/>
            </a:schemeClr>
          </a:solidFill>
          <a:ln>
            <a:noFill/>
          </a:ln>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38</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11" name="ZoneTexte 10">
            <a:extLst>
              <a:ext uri="{FF2B5EF4-FFF2-40B4-BE49-F238E27FC236}">
                <a16:creationId xmlns:a16="http://schemas.microsoft.com/office/drawing/2014/main" xmlns="" id="{55CF0E92-5BCE-BCBA-E323-24ECCD9EC98B}"/>
              </a:ext>
            </a:extLst>
          </p:cNvPr>
          <p:cNvSpPr txBox="1"/>
          <p:nvPr/>
        </p:nvSpPr>
        <p:spPr>
          <a:xfrm>
            <a:off x="1891869" y="210207"/>
            <a:ext cx="8681537" cy="523220"/>
          </a:xfrm>
          <a:prstGeom prst="rect">
            <a:avLst/>
          </a:prstGeom>
          <a:noFill/>
        </p:spPr>
        <p:txBody>
          <a:bodyPr wrap="square" rtlCol="0">
            <a:spAutoFit/>
          </a:bodyPr>
          <a:lstStyle/>
          <a:p>
            <a:r>
              <a:rPr lang="fr-FR" sz="2800" b="1" dirty="0"/>
              <a:t>PLAN DE PRESENTATION</a:t>
            </a: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4958912"/>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
        <p:nvSpPr>
          <p:cNvPr id="5" name="ZoneTexte 4">
            <a:extLst>
              <a:ext uri="{FF2B5EF4-FFF2-40B4-BE49-F238E27FC236}">
                <a16:creationId xmlns:a16="http://schemas.microsoft.com/office/drawing/2014/main" xmlns="" id="{8635830B-C0E5-9BCF-7818-1B5F2FCC3C1A}"/>
              </a:ext>
            </a:extLst>
          </p:cNvPr>
          <p:cNvSpPr txBox="1"/>
          <p:nvPr/>
        </p:nvSpPr>
        <p:spPr>
          <a:xfrm>
            <a:off x="2875546" y="1463369"/>
            <a:ext cx="6193856"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Introduction</a:t>
            </a:r>
          </a:p>
        </p:txBody>
      </p:sp>
      <p:sp>
        <p:nvSpPr>
          <p:cNvPr id="8" name="ZoneTexte 7">
            <a:extLst>
              <a:ext uri="{FF2B5EF4-FFF2-40B4-BE49-F238E27FC236}">
                <a16:creationId xmlns:a16="http://schemas.microsoft.com/office/drawing/2014/main" xmlns="" id="{53FDE556-D404-6114-6563-6C771E517D82}"/>
              </a:ext>
            </a:extLst>
          </p:cNvPr>
          <p:cNvSpPr txBox="1"/>
          <p:nvPr/>
        </p:nvSpPr>
        <p:spPr>
          <a:xfrm>
            <a:off x="2901215" y="2276709"/>
            <a:ext cx="7532569" cy="369332"/>
          </a:xfrm>
          <a:prstGeom prst="rect">
            <a:avLst/>
          </a:prstGeom>
          <a:noFill/>
        </p:spPr>
        <p:txBody>
          <a:bodyPr wrap="square">
            <a:spAutoFit/>
          </a:bodyPr>
          <a:lstStyle/>
          <a:p>
            <a:pPr algn="just"/>
            <a:r>
              <a:rPr lang="fr-FR" sz="1800" b="0" i="0" u="none" strike="noStrike" baseline="0" dirty="0">
                <a:solidFill>
                  <a:srgbClr val="000000"/>
                </a:solidFill>
                <a:latin typeface="Raleway" pitchFamily="2" charset="0"/>
              </a:rPr>
              <a:t>Passation de service entre le président sortant et le nouveau</a:t>
            </a:r>
          </a:p>
        </p:txBody>
      </p:sp>
      <p:sp>
        <p:nvSpPr>
          <p:cNvPr id="18" name="ZoneTexte 17">
            <a:extLst>
              <a:ext uri="{FF2B5EF4-FFF2-40B4-BE49-F238E27FC236}">
                <a16:creationId xmlns:a16="http://schemas.microsoft.com/office/drawing/2014/main" xmlns="" id="{27BAE2A8-B546-3743-E92B-3B7221923874}"/>
              </a:ext>
            </a:extLst>
          </p:cNvPr>
          <p:cNvSpPr txBox="1"/>
          <p:nvPr/>
        </p:nvSpPr>
        <p:spPr>
          <a:xfrm>
            <a:off x="2901216" y="3175942"/>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et mise en œuvre d’un plan d’actions </a:t>
            </a:r>
            <a:endParaRPr lang="fr-FR" dirty="0"/>
          </a:p>
        </p:txBody>
      </p:sp>
      <p:sp>
        <p:nvSpPr>
          <p:cNvPr id="20" name="ZoneTexte 19">
            <a:extLst>
              <a:ext uri="{FF2B5EF4-FFF2-40B4-BE49-F238E27FC236}">
                <a16:creationId xmlns:a16="http://schemas.microsoft.com/office/drawing/2014/main" xmlns="" id="{C8FF286A-62C7-6008-D343-BFDD4DA0A60E}"/>
              </a:ext>
            </a:extLst>
          </p:cNvPr>
          <p:cNvSpPr txBox="1"/>
          <p:nvPr/>
        </p:nvSpPr>
        <p:spPr>
          <a:xfrm>
            <a:off x="2901215" y="3973026"/>
            <a:ext cx="8471337"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Élaboration du manuel de procédures techniques et financières du réseau </a:t>
            </a:r>
            <a:endParaRPr lang="fr-FR" dirty="0"/>
          </a:p>
        </p:txBody>
      </p:sp>
      <p:sp>
        <p:nvSpPr>
          <p:cNvPr id="22" name="ZoneTexte 21">
            <a:extLst>
              <a:ext uri="{FF2B5EF4-FFF2-40B4-BE49-F238E27FC236}">
                <a16:creationId xmlns:a16="http://schemas.microsoft.com/office/drawing/2014/main" xmlns="" id="{A1717ACF-A2C6-EEAC-454C-1B0F3BBC76E3}"/>
              </a:ext>
            </a:extLst>
          </p:cNvPr>
          <p:cNvSpPr txBox="1"/>
          <p:nvPr/>
        </p:nvSpPr>
        <p:spPr>
          <a:xfrm>
            <a:off x="2941320" y="4901162"/>
            <a:ext cx="7819725" cy="646331"/>
          </a:xfrm>
          <a:prstGeom prst="rect">
            <a:avLst/>
          </a:prstGeom>
          <a:noFill/>
        </p:spPr>
        <p:txBody>
          <a:bodyPr wrap="square">
            <a:spAutoFit/>
          </a:bodyPr>
          <a:lstStyle/>
          <a:p>
            <a:r>
              <a:rPr lang="fr-FR" sz="1800" b="0" i="0" u="none" strike="noStrike" baseline="0" dirty="0">
                <a:solidFill>
                  <a:srgbClr val="000000"/>
                </a:solidFill>
                <a:latin typeface="Raleway" pitchFamily="2" charset="0"/>
              </a:rPr>
              <a:t>Poursuite du recouvrement des droits d’adhésion et des cotisations annuelles </a:t>
            </a:r>
            <a:endParaRPr lang="fr-FR" dirty="0"/>
          </a:p>
        </p:txBody>
      </p:sp>
      <p:sp>
        <p:nvSpPr>
          <p:cNvPr id="23" name="Text Placeholder 2">
            <a:extLst>
              <a:ext uri="{FF2B5EF4-FFF2-40B4-BE49-F238E27FC236}">
                <a16:creationId xmlns:a16="http://schemas.microsoft.com/office/drawing/2014/main" xmlns="" id="{FB731097-D647-10E5-33F8-87AC6AC8926A}"/>
              </a:ext>
            </a:extLst>
          </p:cNvPr>
          <p:cNvSpPr txBox="1">
            <a:spLocks/>
          </p:cNvSpPr>
          <p:nvPr/>
        </p:nvSpPr>
        <p:spPr>
          <a:xfrm>
            <a:off x="2010548" y="5688825"/>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6</a:t>
            </a:r>
          </a:p>
        </p:txBody>
      </p:sp>
      <p:sp>
        <p:nvSpPr>
          <p:cNvPr id="25" name="ZoneTexte 24">
            <a:extLst>
              <a:ext uri="{FF2B5EF4-FFF2-40B4-BE49-F238E27FC236}">
                <a16:creationId xmlns:a16="http://schemas.microsoft.com/office/drawing/2014/main" xmlns="" id="{E31ACA10-2573-5369-CD07-D1B958F45B0A}"/>
              </a:ext>
            </a:extLst>
          </p:cNvPr>
          <p:cNvSpPr txBox="1"/>
          <p:nvPr/>
        </p:nvSpPr>
        <p:spPr>
          <a:xfrm>
            <a:off x="2941320" y="5728813"/>
            <a:ext cx="6193856" cy="369332"/>
          </a:xfrm>
          <a:prstGeom prst="rect">
            <a:avLst/>
          </a:prstGeom>
          <a:noFill/>
        </p:spPr>
        <p:txBody>
          <a:bodyPr wrap="square">
            <a:spAutoFit/>
          </a:bodyPr>
          <a:lstStyle/>
          <a:p>
            <a:r>
              <a:rPr lang="fr-FR" sz="1800" b="0" i="0" u="none" strike="noStrike" baseline="0" dirty="0">
                <a:solidFill>
                  <a:srgbClr val="000000"/>
                </a:solidFill>
                <a:latin typeface="Raleway" pitchFamily="2" charset="0"/>
              </a:rPr>
              <a:t>Conclusion</a:t>
            </a:r>
            <a:endParaRPr lang="fr-FR" dirty="0"/>
          </a:p>
        </p:txBody>
      </p:sp>
    </p:spTree>
    <p:extLst>
      <p:ext uri="{BB962C8B-B14F-4D97-AF65-F5344CB8AC3E}">
        <p14:creationId xmlns:p14="http://schemas.microsoft.com/office/powerpoint/2010/main" val="11531881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34923F1-22DC-BF65-9C81-61206B75311A}"/>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xmlns="" id="{46A2796A-DB7C-5CE4-DE65-E9D7B9ED81A7}"/>
              </a:ext>
            </a:extLst>
          </p:cNvPr>
          <p:cNvSpPr txBox="1"/>
          <p:nvPr/>
        </p:nvSpPr>
        <p:spPr>
          <a:xfrm>
            <a:off x="433137" y="1318662"/>
            <a:ext cx="11194181" cy="3970318"/>
          </a:xfrm>
          <a:prstGeom prst="rect">
            <a:avLst/>
          </a:prstGeom>
          <a:noFill/>
        </p:spPr>
        <p:txBody>
          <a:bodyPr wrap="square">
            <a:spAutoFit/>
          </a:bodyPr>
          <a:lstStyle/>
          <a:p>
            <a:pPr algn="just"/>
            <a:r>
              <a:rPr lang="fr-FR" sz="2800" dirty="0"/>
              <a:t>Le Secrétariat Technique a fait des efforts et des progrès considérables avec et grâce à vous mais nous n’allons pas dormir sous nous lauriers car le défi est énorme, celui de se hisser plus haut et d’être surtout autonome financièrement.</a:t>
            </a:r>
          </a:p>
          <a:p>
            <a:pPr algn="just"/>
            <a:endParaRPr lang="fr-FR" sz="2800" dirty="0"/>
          </a:p>
          <a:p>
            <a:pPr algn="just"/>
            <a:r>
              <a:rPr lang="fr-FR" sz="2800" dirty="0"/>
              <a:t>Nos sincères remerciements vont également aux partenaires techniques et financiers, notamment la Banque Mondiale, la Banque Africaine de Développement et la Banque Islamique de Développement, grâce à qui, nous continuons de tenir nos assemblées générales.</a:t>
            </a:r>
          </a:p>
        </p:txBody>
      </p:sp>
    </p:spTree>
    <p:extLst>
      <p:ext uri="{BB962C8B-B14F-4D97-AF65-F5344CB8AC3E}">
        <p14:creationId xmlns:p14="http://schemas.microsoft.com/office/powerpoint/2010/main" val="2082791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F3F65053-B53E-50B3-CE20-66B09B982755}"/>
              </a:ext>
            </a:extLst>
          </p:cNvPr>
          <p:cNvSpPr txBox="1"/>
          <p:nvPr/>
        </p:nvSpPr>
        <p:spPr>
          <a:xfrm>
            <a:off x="351784" y="933574"/>
            <a:ext cx="11303540" cy="5369868"/>
          </a:xfrm>
          <a:prstGeom prst="rect">
            <a:avLst/>
          </a:prstGeom>
          <a:noFill/>
        </p:spPr>
        <p:txBody>
          <a:bodyPr wrap="square">
            <a:spAutoFit/>
          </a:bodyPr>
          <a:lstStyle/>
          <a:p>
            <a:pPr marL="171450" indent="-171450" algn="just">
              <a:lnSpc>
                <a:spcPct val="150000"/>
              </a:lnSpc>
              <a:spcAft>
                <a:spcPts val="400"/>
              </a:spcAft>
              <a:buSzPts val="1000"/>
              <a:buFont typeface="Symbol" panose="05050102010706020507" pitchFamily="18" charset="2"/>
              <a:buChar char=""/>
              <a:tabLst>
                <a:tab pos="228600" algn="l"/>
              </a:tabLst>
            </a:pPr>
            <a:r>
              <a:rPr lang="en-US" sz="2400" dirty="0">
                <a:latin typeface="Calibri" panose="020F0502020204030204" pitchFamily="34" charset="0"/>
                <a:ea typeface="Calibri" panose="020F0502020204030204" pitchFamily="34" charset="0"/>
                <a:cs typeface="Times New Roman" panose="02020603050405020304" pitchFamily="18" charset="0"/>
              </a:rPr>
              <a:t>The African Public Procurement Network (APPN), was established in 2018 in Lomé in Republic of Togo  by 43 African Countries who signed its Articles of Association.</a:t>
            </a:r>
          </a:p>
          <a:p>
            <a:pPr marL="171450" indent="-171450" algn="just">
              <a:lnSpc>
                <a:spcPct val="150000"/>
              </a:lnSpc>
              <a:spcAft>
                <a:spcPts val="400"/>
              </a:spcAft>
              <a:buSzPts val="1000"/>
              <a:buFont typeface="Symbol" panose="05050102010706020507" pitchFamily="18" charset="2"/>
              <a:buChar char=""/>
              <a:tabLst>
                <a:tab pos="228600" algn="l"/>
              </a:tabLst>
            </a:pPr>
            <a:endParaRPr lang="fr-FR" sz="2000" b="1" dirty="0">
              <a:solidFill>
                <a:schemeClr val="tx2"/>
              </a:solidFill>
              <a:latin typeface="Bookman Old Style" panose="02050604050505020204" pitchFamily="18" charset="0"/>
              <a:ea typeface="Calibri" panose="020F0502020204030204" pitchFamily="34" charset="0"/>
              <a:cs typeface="Times New Roman" panose="02020603050405020304" pitchFamily="18" charset="0"/>
            </a:endParaRPr>
          </a:p>
          <a:p>
            <a:pPr marL="171450" indent="-171450" algn="just">
              <a:lnSpc>
                <a:spcPct val="150000"/>
              </a:lnSpc>
              <a:spcAft>
                <a:spcPts val="400"/>
              </a:spcAft>
              <a:buSzPts val="1000"/>
              <a:buFont typeface="Symbol" panose="05050102010706020507" pitchFamily="18" charset="2"/>
              <a:buChar char=""/>
              <a:tabLst>
                <a:tab pos="228600" algn="l"/>
              </a:tabLst>
            </a:pPr>
            <a:r>
              <a:rPr lang="en-US" sz="2000" dirty="0">
                <a:solidFill>
                  <a:srgbClr val="00B050"/>
                </a:solidFill>
                <a:latin typeface="Bookman Old Style" panose="02050604050505020204" pitchFamily="18" charset="0"/>
                <a:ea typeface="Calibri" panose="020F0502020204030204" pitchFamily="34" charset="0"/>
                <a:cs typeface="Times New Roman" panose="02020603050405020304" pitchFamily="18" charset="0"/>
              </a:rPr>
              <a:t>The </a:t>
            </a:r>
            <a:r>
              <a:rPr lang="en-US" sz="2000" u="sng" dirty="0">
                <a:solidFill>
                  <a:srgbClr val="00B050"/>
                </a:solidFill>
                <a:latin typeface="Bookman Old Style" panose="02050604050505020204" pitchFamily="18"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xmlns="" val="tx"/>
                    </a:ext>
                  </a:extLst>
                </a:hlinkClick>
              </a:rPr>
              <a:t>main objective of APPN is to promote development and regional integration by fostering active cooperation among its members to enhance public procurement </a:t>
            </a:r>
            <a:r>
              <a:rPr lang="en-US" sz="2000" dirty="0">
                <a:solidFill>
                  <a:srgbClr val="00B050"/>
                </a:solidFill>
                <a:latin typeface="Bookman Old Style" panose="02050604050505020204" pitchFamily="18" charset="0"/>
                <a:ea typeface="Calibri" panose="020F0502020204030204" pitchFamily="34" charset="0"/>
                <a:cs typeface="Times New Roman" panose="02020603050405020304" pitchFamily="18" charset="0"/>
              </a:rPr>
              <a:t>performance</a:t>
            </a:r>
            <a:endParaRPr lang="fr-FR" sz="2000" b="1" dirty="0">
              <a:solidFill>
                <a:srgbClr val="00B050"/>
              </a:solidFill>
              <a:latin typeface="Bookman Old Style" panose="02050604050505020204" pitchFamily="18" charset="0"/>
              <a:ea typeface="Calibri" panose="020F0502020204030204" pitchFamily="34" charset="0"/>
              <a:cs typeface="Times New Roman" panose="02020603050405020304" pitchFamily="18" charset="0"/>
            </a:endParaRPr>
          </a:p>
          <a:p>
            <a:pPr marL="171450" indent="-171450" algn="just">
              <a:lnSpc>
                <a:spcPct val="150000"/>
              </a:lnSpc>
              <a:spcAft>
                <a:spcPts val="400"/>
              </a:spcAft>
              <a:buSzPts val="1000"/>
              <a:buFont typeface="Symbol" panose="05050102010706020507" pitchFamily="18" charset="2"/>
              <a:buChar char=""/>
              <a:tabLst>
                <a:tab pos="228600" algn="l"/>
              </a:tabLst>
            </a:pPr>
            <a:r>
              <a:rPr lang="en-US" sz="2400" dirty="0">
                <a:latin typeface="Calibri" panose="020F0502020204030204" pitchFamily="34" charset="0"/>
                <a:ea typeface="Calibri" panose="020F0502020204030204" pitchFamily="34" charset="0"/>
                <a:cs typeface="Times New Roman" panose="02020603050405020304" pitchFamily="18" charset="0"/>
              </a:rPr>
              <a:t>The network is also a platform for learning, networking, and sharing best practices among the members.</a:t>
            </a:r>
          </a:p>
          <a:p>
            <a:pPr marL="171450" indent="-171450" algn="just">
              <a:lnSpc>
                <a:spcPct val="150000"/>
              </a:lnSpc>
              <a:spcAft>
                <a:spcPts val="400"/>
              </a:spcAft>
              <a:buSzPts val="1000"/>
              <a:buFont typeface="Symbol" panose="05050102010706020507" pitchFamily="18" charset="2"/>
              <a:buChar char=""/>
              <a:tabLst>
                <a:tab pos="228600" algn="l"/>
              </a:tabLst>
            </a:pPr>
            <a:endParaRPr lang="fr-FR" sz="2000" b="1" dirty="0">
              <a:solidFill>
                <a:schemeClr val="tx2"/>
              </a:solidFill>
              <a:latin typeface="Bookman Old Style" panose="02050604050505020204" pitchFamily="18" charset="0"/>
              <a:ea typeface="Calibri" panose="020F0502020204030204" pitchFamily="34" charset="0"/>
              <a:cs typeface="Times New Roman" panose="02020603050405020304" pitchFamily="18" charset="0"/>
            </a:endParaRPr>
          </a:p>
          <a:p>
            <a:pPr marL="171450" indent="-171450" algn="just">
              <a:lnSpc>
                <a:spcPct val="150000"/>
              </a:lnSpc>
              <a:spcAft>
                <a:spcPts val="400"/>
              </a:spcAft>
              <a:buSzPts val="1000"/>
              <a:buFont typeface="Symbol" panose="05050102010706020507" pitchFamily="18" charset="2"/>
              <a:buChar char=""/>
              <a:tabLst>
                <a:tab pos="228600" algn="l"/>
              </a:tabLst>
            </a:pPr>
            <a:r>
              <a:rPr lang="en-US" sz="2400" dirty="0">
                <a:latin typeface="Calibri" panose="020F0502020204030204" pitchFamily="34" charset="0"/>
                <a:ea typeface="Calibri" panose="020F0502020204030204" pitchFamily="34" charset="0"/>
                <a:cs typeface="Times New Roman" panose="02020603050405020304" pitchFamily="18" charset="0"/>
              </a:rPr>
              <a:t>The Headquarters of APPN is in Lomé. Our website is www.appn-racop.org</a:t>
            </a:r>
            <a:endParaRPr lang="fr-FR"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80330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56E7A0C9-7228-F147-8805-7A82CDD89EA8}"/>
              </a:ext>
            </a:extLst>
          </p:cNvPr>
          <p:cNvPicPr>
            <a:picLocks noChangeAspect="1"/>
          </p:cNvPicPr>
          <p:nvPr/>
        </p:nvPicPr>
        <p:blipFill rotWithShape="1">
          <a:blip r:embed="rId3"/>
          <a:srcRect t="10156" b="10156"/>
          <a:stretch/>
        </p:blipFill>
        <p:spPr>
          <a:xfrm>
            <a:off x="0" y="30783"/>
            <a:ext cx="12192000" cy="6858001"/>
          </a:xfrm>
          <a:prstGeom prst="rect">
            <a:avLst/>
          </a:prstGeom>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40</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pic>
        <p:nvPicPr>
          <p:cNvPr id="3" name="Graphique 1">
            <a:extLst>
              <a:ext uri="{FF2B5EF4-FFF2-40B4-BE49-F238E27FC236}">
                <a16:creationId xmlns:a16="http://schemas.microsoft.com/office/drawing/2014/main" xmlns="" id="{08FD3C13-6194-CF38-CF97-16F6B93557D3}"/>
              </a:ext>
            </a:extLst>
          </p:cNvPr>
          <p:cNvPicPr>
            <a:picLocks noChangeAspect="1"/>
          </p:cNvPicPr>
          <p:nvPr/>
        </p:nvPicPr>
        <p:blipFill rotWithShape="1">
          <a:blip r:embed="rId4">
            <a:extLst>
              <a:ext uri="{96DAC541-7B7A-43D3-8B79-37D633B846F1}">
                <asvg:svgBlip xmlns:asvg="http://schemas.microsoft.com/office/drawing/2016/SVG/main" xmlns="" r:embed="rId5"/>
              </a:ext>
            </a:extLst>
          </a:blip>
          <a:srcRect l="2973" t="8791" r="2865" b="9136"/>
          <a:stretch/>
        </p:blipFill>
        <p:spPr bwMode="auto">
          <a:xfrm>
            <a:off x="4352370" y="43544"/>
            <a:ext cx="7480402" cy="2723833"/>
          </a:xfrm>
          <a:prstGeom prst="rect">
            <a:avLst/>
          </a:prstGeom>
          <a:ln>
            <a:noFill/>
          </a:ln>
          <a:extLst>
            <a:ext uri="{53640926-AAD7-44D8-BBD7-CCE9431645EC}">
              <a14:shadowObscured xmlns:a14="http://schemas.microsoft.com/office/drawing/2010/main"/>
            </a:ext>
          </a:extLst>
        </p:spPr>
      </p:pic>
      <p:sp>
        <p:nvSpPr>
          <p:cNvPr id="4" name="Zone de texte 16">
            <a:extLst>
              <a:ext uri="{FF2B5EF4-FFF2-40B4-BE49-F238E27FC236}">
                <a16:creationId xmlns:a16="http://schemas.microsoft.com/office/drawing/2014/main" xmlns="" id="{DC3590A3-C469-7435-417A-03BF5CB977D1}"/>
              </a:ext>
            </a:extLst>
          </p:cNvPr>
          <p:cNvSpPr txBox="1"/>
          <p:nvPr/>
        </p:nvSpPr>
        <p:spPr>
          <a:xfrm>
            <a:off x="9035143" y="3883944"/>
            <a:ext cx="2797629" cy="766989"/>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fr-FR" sz="1200" dirty="0">
                <a:effectLst/>
                <a:latin typeface="Microsoft Sans Serif" panose="020B0604020202020204" pitchFamily="34" charset="0"/>
                <a:ea typeface="Calibri" panose="020F0502020204030204" pitchFamily="34" charset="0"/>
                <a:cs typeface="Times New Roman" panose="02020603050405020304" pitchFamily="18" charset="0"/>
              </a:rPr>
              <a:t>                 </a:t>
            </a:r>
            <a:r>
              <a:rPr lang="fr-FR" sz="1600" b="1" dirty="0">
                <a:effectLst/>
                <a:latin typeface="Book Antiqua" panose="02040602050305030304" pitchFamily="18" charset="0"/>
                <a:ea typeface="Calibri" panose="020F0502020204030204" pitchFamily="34" charset="0"/>
                <a:cs typeface="Times New Roman" panose="02020603050405020304" pitchFamily="18" charset="0"/>
              </a:rPr>
              <a:t>Novembre 2024</a:t>
            </a:r>
            <a:endParaRPr lang="fr-FR" sz="1600" dirty="0">
              <a:effectLst/>
              <a:latin typeface="Microsoft Sans Serif" panose="020B0604020202020204" pitchFamily="34" charset="0"/>
              <a:ea typeface="Calibri" panose="020F0502020204030204" pitchFamily="34" charset="0"/>
              <a:cs typeface="Times New Roman" panose="02020603050405020304" pitchFamily="18" charset="0"/>
            </a:endParaRPr>
          </a:p>
        </p:txBody>
      </p:sp>
      <p:sp>
        <p:nvSpPr>
          <p:cNvPr id="8" name="ZoneTexte 7">
            <a:extLst>
              <a:ext uri="{FF2B5EF4-FFF2-40B4-BE49-F238E27FC236}">
                <a16:creationId xmlns:a16="http://schemas.microsoft.com/office/drawing/2014/main" xmlns="" id="{87A4D106-5A9C-A8AA-5E7B-89B0A3AE9A64}"/>
              </a:ext>
            </a:extLst>
          </p:cNvPr>
          <p:cNvSpPr txBox="1"/>
          <p:nvPr/>
        </p:nvSpPr>
        <p:spPr>
          <a:xfrm>
            <a:off x="0" y="2459504"/>
            <a:ext cx="8337884" cy="3785652"/>
          </a:xfrm>
          <a:prstGeom prst="rect">
            <a:avLst/>
          </a:prstGeom>
          <a:noFill/>
        </p:spPr>
        <p:txBody>
          <a:bodyPr wrap="square">
            <a:spAutoFit/>
          </a:bodyPr>
          <a:lstStyle/>
          <a:p>
            <a:r>
              <a:rPr lang="fr-FR" sz="6000" b="1" dirty="0"/>
              <a:t>PRESENTATION</a:t>
            </a:r>
          </a:p>
          <a:p>
            <a:r>
              <a:rPr lang="fr-FR" sz="6000" b="1" dirty="0"/>
              <a:t>DU RAPPORT </a:t>
            </a:r>
          </a:p>
          <a:p>
            <a:r>
              <a:rPr lang="fr-FR" sz="6000" b="1" dirty="0"/>
              <a:t>FINANCIER</a:t>
            </a:r>
          </a:p>
          <a:p>
            <a:r>
              <a:rPr lang="fr-FR" sz="6000" b="1" dirty="0">
                <a:solidFill>
                  <a:schemeClr val="accent6">
                    <a:lumMod val="75000"/>
                  </a:schemeClr>
                </a:solidFill>
              </a:rPr>
              <a:t>2024</a:t>
            </a:r>
            <a:endParaRPr lang="fr-FR" sz="6000" dirty="0">
              <a:solidFill>
                <a:schemeClr val="accent6">
                  <a:lumMod val="75000"/>
                </a:schemeClr>
              </a:solidFill>
            </a:endParaRPr>
          </a:p>
        </p:txBody>
      </p:sp>
    </p:spTree>
    <p:extLst>
      <p:ext uri="{BB962C8B-B14F-4D97-AF65-F5344CB8AC3E}">
        <p14:creationId xmlns:p14="http://schemas.microsoft.com/office/powerpoint/2010/main" val="20600817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91A031A3-0F62-1C42-9292-1CFCF46F77AD}"/>
              </a:ext>
            </a:extLst>
          </p:cNvPr>
          <p:cNvPicPr>
            <a:picLocks noChangeAspect="1"/>
          </p:cNvPicPr>
          <p:nvPr/>
        </p:nvPicPr>
        <p:blipFill>
          <a:blip r:embed="rId2"/>
          <a:stretch>
            <a:fillRect/>
          </a:stretch>
        </p:blipFill>
        <p:spPr>
          <a:xfrm>
            <a:off x="0" y="-831100"/>
            <a:ext cx="12192000" cy="8520200"/>
          </a:xfrm>
          <a:prstGeom prst="rect">
            <a:avLst/>
          </a:prstGeom>
        </p:spPr>
      </p:pic>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41</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3" name="ZoneTexte 2">
            <a:extLst>
              <a:ext uri="{FF2B5EF4-FFF2-40B4-BE49-F238E27FC236}">
                <a16:creationId xmlns:a16="http://schemas.microsoft.com/office/drawing/2014/main" xmlns="" id="{B871F69A-7594-354C-A4DD-04E42E0D0068}"/>
              </a:ext>
            </a:extLst>
          </p:cNvPr>
          <p:cNvSpPr txBox="1"/>
          <p:nvPr/>
        </p:nvSpPr>
        <p:spPr>
          <a:xfrm>
            <a:off x="1975104" y="402336"/>
            <a:ext cx="3557102" cy="523220"/>
          </a:xfrm>
          <a:prstGeom prst="rect">
            <a:avLst/>
          </a:prstGeom>
          <a:noFill/>
        </p:spPr>
        <p:txBody>
          <a:bodyPr wrap="square" rtlCol="0">
            <a:spAutoFit/>
          </a:bodyPr>
          <a:lstStyle/>
          <a:p>
            <a:r>
              <a:rPr lang="aa-ET" sz="2800" dirty="0">
                <a:solidFill>
                  <a:schemeClr val="accent6">
                    <a:lumMod val="75000"/>
                  </a:schemeClr>
                </a:solidFill>
              </a:rPr>
              <a:t>CONTENTS</a:t>
            </a:r>
          </a:p>
        </p:txBody>
      </p:sp>
      <p:pic>
        <p:nvPicPr>
          <p:cNvPr id="5122" name="Picture 2" descr="Homme D'affaires Bel D'afro-américain Avec L'équipe Et L'ordinateur Image  stock - Image du businessman, internet: 136730887">
            <a:extLst>
              <a:ext uri="{FF2B5EF4-FFF2-40B4-BE49-F238E27FC236}">
                <a16:creationId xmlns:a16="http://schemas.microsoft.com/office/drawing/2014/main" xmlns="" id="{C9A8FD75-10B8-0749-978F-F1C4B2E16DC0}"/>
              </a:ext>
            </a:extLst>
          </p:cNvPr>
          <p:cNvPicPr>
            <a:picLocks noChangeAspect="1" noChangeArrowheads="1"/>
          </p:cNvPicPr>
          <p:nvPr/>
        </p:nvPicPr>
        <p:blipFill rotWithShape="1">
          <a:blip r:embed="rId3">
            <a:alphaModFix amt="20000"/>
            <a:extLst>
              <a:ext uri="{28A0092B-C50C-407E-A947-70E740481C1C}">
                <a14:useLocalDpi xmlns:a14="http://schemas.microsoft.com/office/drawing/2010/main" val="0"/>
              </a:ext>
            </a:extLst>
          </a:blip>
          <a:srcRect l="4953" t="2750" r="4953" b="2750"/>
          <a:stretch/>
        </p:blipFill>
        <p:spPr bwMode="auto">
          <a:xfrm>
            <a:off x="-1" y="-1570840"/>
            <a:ext cx="12192000" cy="8520200"/>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xmlns="" id="{9A8C5775-A2D3-F7E8-B990-5736F78D0388}"/>
              </a:ext>
            </a:extLst>
          </p:cNvPr>
          <p:cNvSpPr txBox="1"/>
          <p:nvPr/>
        </p:nvSpPr>
        <p:spPr>
          <a:xfrm>
            <a:off x="2102069" y="1387365"/>
            <a:ext cx="8471338" cy="4312912"/>
          </a:xfrm>
          <a:prstGeom prst="rect">
            <a:avLst/>
          </a:prstGeom>
          <a:noFill/>
        </p:spPr>
        <p:txBody>
          <a:bodyPr wrap="square">
            <a:spAutoFit/>
          </a:bodyPr>
          <a:lstStyle/>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Chiffres clés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Recettes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Dépenses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latin typeface="Book Antiqua" panose="02040602050305030304" pitchFamily="18" charset="0"/>
                <a:ea typeface="Calibri" panose="020F0502020204030204" pitchFamily="34" charset="0"/>
                <a:cs typeface="Times New Roman" panose="02020603050405020304" pitchFamily="18" charset="0"/>
              </a:rPr>
              <a:t>S</a:t>
            </a: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ituation des adhésions, des cotisations des membres et de l’état des arriérés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spcAft>
                <a:spcPts val="1000"/>
              </a:spcAft>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Les points relevés par l’audit 2023</a:t>
            </a:r>
          </a:p>
        </p:txBody>
      </p:sp>
      <p:pic>
        <p:nvPicPr>
          <p:cNvPr id="10" name="Image 9">
            <a:extLst>
              <a:ext uri="{FF2B5EF4-FFF2-40B4-BE49-F238E27FC236}">
                <a16:creationId xmlns:a16="http://schemas.microsoft.com/office/drawing/2014/main" xmlns="" id="{BDB17ACB-9CEB-7598-494D-E4B96928A947}"/>
              </a:ext>
            </a:extLst>
          </p:cNvPr>
          <p:cNvPicPr>
            <a:picLocks noChangeAspect="1"/>
          </p:cNvPicPr>
          <p:nvPr/>
        </p:nvPicPr>
        <p:blipFill rotWithShape="1">
          <a:blip r:embed="rId4"/>
          <a:srcRect t="10156" b="10156"/>
          <a:stretch/>
        </p:blipFill>
        <p:spPr>
          <a:xfrm rot="10800000">
            <a:off x="1975102" y="-866473"/>
            <a:ext cx="10216897" cy="1792027"/>
          </a:xfrm>
          <a:prstGeom prst="rect">
            <a:avLst/>
          </a:prstGeom>
        </p:spPr>
      </p:pic>
      <p:sp>
        <p:nvSpPr>
          <p:cNvPr id="11" name="ZoneTexte 10">
            <a:extLst>
              <a:ext uri="{FF2B5EF4-FFF2-40B4-BE49-F238E27FC236}">
                <a16:creationId xmlns:a16="http://schemas.microsoft.com/office/drawing/2014/main" xmlns="" id="{55CF0E92-5BCE-BCBA-E323-24ECCD9EC98B}"/>
              </a:ext>
            </a:extLst>
          </p:cNvPr>
          <p:cNvSpPr txBox="1"/>
          <p:nvPr/>
        </p:nvSpPr>
        <p:spPr>
          <a:xfrm>
            <a:off x="1891869" y="210207"/>
            <a:ext cx="8681537" cy="523220"/>
          </a:xfrm>
          <a:prstGeom prst="rect">
            <a:avLst/>
          </a:prstGeom>
          <a:noFill/>
        </p:spPr>
        <p:txBody>
          <a:bodyPr wrap="square" rtlCol="0">
            <a:spAutoFit/>
          </a:bodyPr>
          <a:lstStyle/>
          <a:p>
            <a:r>
              <a:rPr lang="fr-FR" sz="2800" b="1" dirty="0"/>
              <a:t>PLAN DE PRESENTATION</a:t>
            </a: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5103288"/>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Tree>
    <p:extLst>
      <p:ext uri="{BB962C8B-B14F-4D97-AF65-F5344CB8AC3E}">
        <p14:creationId xmlns:p14="http://schemas.microsoft.com/office/powerpoint/2010/main" val="8583949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42</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9" name="ZoneTexte 8">
            <a:extLst>
              <a:ext uri="{FF2B5EF4-FFF2-40B4-BE49-F238E27FC236}">
                <a16:creationId xmlns:a16="http://schemas.microsoft.com/office/drawing/2014/main" xmlns="" id="{9A8C5775-A2D3-F7E8-B990-5736F78D0388}"/>
              </a:ext>
            </a:extLst>
          </p:cNvPr>
          <p:cNvSpPr txBox="1"/>
          <p:nvPr/>
        </p:nvSpPr>
        <p:spPr>
          <a:xfrm>
            <a:off x="2102069" y="1387365"/>
            <a:ext cx="8471338" cy="4312912"/>
          </a:xfrm>
          <a:prstGeom prst="rect">
            <a:avLst/>
          </a:prstGeom>
          <a:noFill/>
        </p:spPr>
        <p:txBody>
          <a:bodyPr wrap="square">
            <a:spAutoFit/>
          </a:bodyPr>
          <a:lstStyle/>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Chiffres clés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Recettes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Dépenses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latin typeface="Book Antiqua" panose="02040602050305030304" pitchFamily="18" charset="0"/>
                <a:ea typeface="Calibri" panose="020F0502020204030204" pitchFamily="34" charset="0"/>
                <a:cs typeface="Times New Roman" panose="02020603050405020304" pitchFamily="18" charset="0"/>
              </a:rPr>
              <a:t>S</a:t>
            </a: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ituation des adhésions, des cotisations des membres et de l’état des arriérés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spcAft>
                <a:spcPts val="1000"/>
              </a:spcAft>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Les points relevés par l’audit 2023</a:t>
            </a: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5103288"/>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Tree>
    <p:extLst>
      <p:ext uri="{BB962C8B-B14F-4D97-AF65-F5344CB8AC3E}">
        <p14:creationId xmlns:p14="http://schemas.microsoft.com/office/powerpoint/2010/main" val="36168947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t 2">
            <a:extLst>
              <a:ext uri="{FF2B5EF4-FFF2-40B4-BE49-F238E27FC236}">
                <a16:creationId xmlns:a16="http://schemas.microsoft.com/office/drawing/2014/main" xmlns="" id="{5782CA4B-7862-F3F6-676C-ADCDFA1138B2}"/>
              </a:ext>
            </a:extLst>
          </p:cNvPr>
          <p:cNvGraphicFramePr>
            <a:graphicFrameLocks noChangeAspect="1"/>
          </p:cNvGraphicFramePr>
          <p:nvPr>
            <p:extLst>
              <p:ext uri="{D42A27DB-BD31-4B8C-83A1-F6EECF244321}">
                <p14:modId xmlns:p14="http://schemas.microsoft.com/office/powerpoint/2010/main" val="149670784"/>
              </p:ext>
            </p:extLst>
          </p:nvPr>
        </p:nvGraphicFramePr>
        <p:xfrm>
          <a:off x="828675" y="1585913"/>
          <a:ext cx="10534650" cy="3683000"/>
        </p:xfrm>
        <a:graphic>
          <a:graphicData uri="http://schemas.openxmlformats.org/presentationml/2006/ole">
            <mc:AlternateContent xmlns:mc="http://schemas.openxmlformats.org/markup-compatibility/2006">
              <mc:Choice xmlns:v="urn:schemas-microsoft-com:vml" Requires="v">
                <p:oleObj spid="_x0000_s1027" name="Worksheet" r:id="rId3" imgW="10534835" imgH="3682825" progId="Excel.Sheet.12">
                  <p:embed/>
                </p:oleObj>
              </mc:Choice>
              <mc:Fallback>
                <p:oleObj name="Worksheet" r:id="rId3" imgW="10534835" imgH="3682825" progId="Excel.Sheet.12">
                  <p:embed/>
                  <p:pic>
                    <p:nvPicPr>
                      <p:cNvPr id="3" name="Objet 2">
                        <a:extLst>
                          <a:ext uri="{FF2B5EF4-FFF2-40B4-BE49-F238E27FC236}">
                            <a16:creationId xmlns:a16="http://schemas.microsoft.com/office/drawing/2014/main" xmlns="" id="{5782CA4B-7862-F3F6-676C-ADCDFA1138B2}"/>
                          </a:ext>
                        </a:extLst>
                      </p:cNvPr>
                      <p:cNvPicPr/>
                      <p:nvPr/>
                    </p:nvPicPr>
                    <p:blipFill>
                      <a:blip r:embed="rId4"/>
                      <a:stretch>
                        <a:fillRect/>
                      </a:stretch>
                    </p:blipFill>
                    <p:spPr>
                      <a:xfrm>
                        <a:off x="828675" y="1585913"/>
                        <a:ext cx="10534650" cy="3683000"/>
                      </a:xfrm>
                      <a:prstGeom prst="rect">
                        <a:avLst/>
                      </a:prstGeom>
                    </p:spPr>
                  </p:pic>
                </p:oleObj>
              </mc:Fallback>
            </mc:AlternateContent>
          </a:graphicData>
        </a:graphic>
      </p:graphicFrame>
    </p:spTree>
    <p:extLst>
      <p:ext uri="{BB962C8B-B14F-4D97-AF65-F5344CB8AC3E}">
        <p14:creationId xmlns:p14="http://schemas.microsoft.com/office/powerpoint/2010/main" val="78425181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44</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9" name="ZoneTexte 8">
            <a:extLst>
              <a:ext uri="{FF2B5EF4-FFF2-40B4-BE49-F238E27FC236}">
                <a16:creationId xmlns:a16="http://schemas.microsoft.com/office/drawing/2014/main" xmlns="" id="{9A8C5775-A2D3-F7E8-B990-5736F78D0388}"/>
              </a:ext>
            </a:extLst>
          </p:cNvPr>
          <p:cNvSpPr txBox="1"/>
          <p:nvPr/>
        </p:nvSpPr>
        <p:spPr>
          <a:xfrm>
            <a:off x="2102069" y="1387365"/>
            <a:ext cx="8471338" cy="4312912"/>
          </a:xfrm>
          <a:prstGeom prst="rect">
            <a:avLst/>
          </a:prstGeom>
          <a:noFill/>
        </p:spPr>
        <p:txBody>
          <a:bodyPr wrap="square">
            <a:spAutoFit/>
          </a:bodyPr>
          <a:lstStyle/>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Chiffres clés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Recettes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Dépenses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latin typeface="Book Antiqua" panose="02040602050305030304" pitchFamily="18" charset="0"/>
                <a:ea typeface="Calibri" panose="020F0502020204030204" pitchFamily="34" charset="0"/>
                <a:cs typeface="Times New Roman" panose="02020603050405020304" pitchFamily="18" charset="0"/>
              </a:rPr>
              <a:t>S</a:t>
            </a: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ituation des adhésions, des cotisations des membres et de l’état des arriérés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spcAft>
                <a:spcPts val="1000"/>
              </a:spcAft>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Les points relevés par l’audit 2023</a:t>
            </a: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5103288"/>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Tree>
    <p:extLst>
      <p:ext uri="{BB962C8B-B14F-4D97-AF65-F5344CB8AC3E}">
        <p14:creationId xmlns:p14="http://schemas.microsoft.com/office/powerpoint/2010/main" val="366207195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xmlns="" id="{26F980DA-D851-C691-CFB2-409D8DF63874}"/>
              </a:ext>
            </a:extLst>
          </p:cNvPr>
          <p:cNvSpPr txBox="1"/>
          <p:nvPr/>
        </p:nvSpPr>
        <p:spPr>
          <a:xfrm>
            <a:off x="3311091" y="498728"/>
            <a:ext cx="4985886" cy="523220"/>
          </a:xfrm>
          <a:prstGeom prst="rect">
            <a:avLst/>
          </a:prstGeom>
          <a:noFill/>
        </p:spPr>
        <p:txBody>
          <a:bodyPr wrap="square" rtlCol="0">
            <a:spAutoFit/>
          </a:bodyPr>
          <a:lstStyle/>
          <a:p>
            <a:pPr algn="ctr"/>
            <a:r>
              <a:rPr lang="fr-FR" sz="2800" b="1" u="sng" dirty="0"/>
              <a:t>TABLEAU DES RESSOURCES 2024</a:t>
            </a:r>
          </a:p>
        </p:txBody>
      </p:sp>
      <p:sp>
        <p:nvSpPr>
          <p:cNvPr id="3" name="ZoneTexte 2">
            <a:extLst>
              <a:ext uri="{FF2B5EF4-FFF2-40B4-BE49-F238E27FC236}">
                <a16:creationId xmlns:a16="http://schemas.microsoft.com/office/drawing/2014/main" xmlns="" id="{F0B7B9D9-D66C-C444-B976-A2122445EF00}"/>
              </a:ext>
            </a:extLst>
          </p:cNvPr>
          <p:cNvSpPr txBox="1"/>
          <p:nvPr/>
        </p:nvSpPr>
        <p:spPr>
          <a:xfrm>
            <a:off x="1518853" y="4081644"/>
            <a:ext cx="9788893" cy="1384995"/>
          </a:xfrm>
          <a:prstGeom prst="rect">
            <a:avLst/>
          </a:prstGeom>
          <a:noFill/>
        </p:spPr>
        <p:txBody>
          <a:bodyPr wrap="square" rtlCol="0">
            <a:spAutoFit/>
          </a:bodyPr>
          <a:lstStyle/>
          <a:p>
            <a:r>
              <a:rPr lang="fr-FR" sz="2800" dirty="0"/>
              <a:t>Certaines dépenses de cette AG ne sont pas prises en charge notamment les billets d’avion et la communication.</a:t>
            </a:r>
          </a:p>
          <a:p>
            <a:endParaRPr lang="fr-FR" sz="2800" dirty="0"/>
          </a:p>
        </p:txBody>
      </p:sp>
      <p:pic>
        <p:nvPicPr>
          <p:cNvPr id="4" name="Image 3">
            <a:extLst>
              <a:ext uri="{FF2B5EF4-FFF2-40B4-BE49-F238E27FC236}">
                <a16:creationId xmlns:a16="http://schemas.microsoft.com/office/drawing/2014/main" xmlns="" id="{CC93FA25-14E6-69B2-E03A-2BAC8A3D5696}"/>
              </a:ext>
            </a:extLst>
          </p:cNvPr>
          <p:cNvPicPr>
            <a:picLocks noChangeAspect="1"/>
          </p:cNvPicPr>
          <p:nvPr/>
        </p:nvPicPr>
        <p:blipFill>
          <a:blip r:embed="rId3"/>
          <a:stretch>
            <a:fillRect/>
          </a:stretch>
        </p:blipFill>
        <p:spPr>
          <a:xfrm>
            <a:off x="1557353" y="1754207"/>
            <a:ext cx="8732053" cy="2149131"/>
          </a:xfrm>
          <a:prstGeom prst="rect">
            <a:avLst/>
          </a:prstGeom>
        </p:spPr>
      </p:pic>
    </p:spTree>
    <p:extLst>
      <p:ext uri="{BB962C8B-B14F-4D97-AF65-F5344CB8AC3E}">
        <p14:creationId xmlns:p14="http://schemas.microsoft.com/office/powerpoint/2010/main" val="25261342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46</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9" name="ZoneTexte 8">
            <a:extLst>
              <a:ext uri="{FF2B5EF4-FFF2-40B4-BE49-F238E27FC236}">
                <a16:creationId xmlns:a16="http://schemas.microsoft.com/office/drawing/2014/main" xmlns="" id="{9A8C5775-A2D3-F7E8-B990-5736F78D0388}"/>
              </a:ext>
            </a:extLst>
          </p:cNvPr>
          <p:cNvSpPr txBox="1"/>
          <p:nvPr/>
        </p:nvSpPr>
        <p:spPr>
          <a:xfrm>
            <a:off x="2102069" y="1387365"/>
            <a:ext cx="8471338" cy="4312912"/>
          </a:xfrm>
          <a:prstGeom prst="rect">
            <a:avLst/>
          </a:prstGeom>
          <a:noFill/>
        </p:spPr>
        <p:txBody>
          <a:bodyPr wrap="square">
            <a:spAutoFit/>
          </a:bodyPr>
          <a:lstStyle/>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Chiffres clés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Recettes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Dépenses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latin typeface="Book Antiqua" panose="02040602050305030304" pitchFamily="18" charset="0"/>
                <a:ea typeface="Calibri" panose="020F0502020204030204" pitchFamily="34" charset="0"/>
                <a:cs typeface="Times New Roman" panose="02020603050405020304" pitchFamily="18" charset="0"/>
              </a:rPr>
              <a:t>S</a:t>
            </a: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ituation des adhésions, des cotisations des membres et de l’état des arriérés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spcAft>
                <a:spcPts val="1000"/>
              </a:spcAft>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Les points relevés par l’audit 2023</a:t>
            </a: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5103288"/>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Tree>
    <p:extLst>
      <p:ext uri="{BB962C8B-B14F-4D97-AF65-F5344CB8AC3E}">
        <p14:creationId xmlns:p14="http://schemas.microsoft.com/office/powerpoint/2010/main" val="30868963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ZoneTexte 14">
            <a:extLst>
              <a:ext uri="{FF2B5EF4-FFF2-40B4-BE49-F238E27FC236}">
                <a16:creationId xmlns:a16="http://schemas.microsoft.com/office/drawing/2014/main" xmlns="" id="{BE768BBA-A06B-4F15-812B-85AFA6C910FB}"/>
              </a:ext>
            </a:extLst>
          </p:cNvPr>
          <p:cNvSpPr txBox="1"/>
          <p:nvPr/>
        </p:nvSpPr>
        <p:spPr>
          <a:xfrm>
            <a:off x="568650" y="1423717"/>
            <a:ext cx="11054699" cy="1754326"/>
          </a:xfrm>
          <a:prstGeom prst="rect">
            <a:avLst/>
          </a:prstGeom>
          <a:solidFill>
            <a:schemeClr val="accent1">
              <a:lumMod val="20000"/>
              <a:lumOff val="80000"/>
            </a:schemeClr>
          </a:solidFill>
        </p:spPr>
        <p:txBody>
          <a:bodyPr wrap="square">
            <a:spAutoFit/>
          </a:bodyPr>
          <a:lstStyle/>
          <a:p>
            <a:pPr algn="just"/>
            <a:r>
              <a:rPr lang="fr-FR" sz="1800" dirty="0">
                <a:effectLst/>
                <a:latin typeface="Book Antiqua" panose="02040602050305030304" pitchFamily="18" charset="0"/>
                <a:ea typeface="Calibri" panose="020F0502020204030204" pitchFamily="34" charset="0"/>
                <a:cs typeface="Times New Roman" panose="02020603050405020304" pitchFamily="18" charset="0"/>
              </a:rPr>
              <a:t>Les dépenses sont constituées essentiellement des frais de missions, des frais d’hébergement, des frais de billets d’avion, des frais de tenue de compte et de gestion du site web. </a:t>
            </a:r>
            <a:r>
              <a:rPr lang="fr-FR" b="0" i="0" dirty="0">
                <a:solidFill>
                  <a:srgbClr val="000000"/>
                </a:solidFill>
                <a:effectLst/>
                <a:latin typeface="Times New Roman" panose="02020603050405020304" pitchFamily="18" charset="0"/>
              </a:rPr>
              <a:t>Ces dépenses se chiffrent à Treize millions neuf cent trente-trois mille cent six (13.933.106) FCFA </a:t>
            </a:r>
            <a:r>
              <a:rPr lang="fr-FR" sz="1800" dirty="0">
                <a:effectLst/>
                <a:latin typeface="Book Antiqua" panose="02040602050305030304" pitchFamily="18" charset="0"/>
                <a:ea typeface="Calibri" panose="020F0502020204030204" pitchFamily="34" charset="0"/>
                <a:cs typeface="Times New Roman" panose="02020603050405020304" pitchFamily="18" charset="0"/>
              </a:rPr>
              <a:t>et se détaillent comme suit par banque en F CFA </a:t>
            </a:r>
          </a:p>
          <a:p>
            <a:pPr algn="just"/>
            <a:endParaRPr lang="fr-FR" dirty="0">
              <a:latin typeface="Book Antiqua" panose="02040602050305030304" pitchFamily="18" charset="0"/>
              <a:ea typeface="Calibri" panose="020F0502020204030204" pitchFamily="34" charset="0"/>
              <a:cs typeface="Times New Roman" panose="02020603050405020304" pitchFamily="18" charset="0"/>
            </a:endParaRPr>
          </a:p>
          <a:p>
            <a:pPr algn="just"/>
            <a:r>
              <a:rPr lang="fr-FR" dirty="0">
                <a:latin typeface="Book Antiqua" panose="02040602050305030304" pitchFamily="18" charset="0"/>
                <a:ea typeface="Calibri" panose="020F0502020204030204" pitchFamily="34" charset="0"/>
                <a:cs typeface="Times New Roman" panose="02020603050405020304" pitchFamily="18" charset="0"/>
              </a:rPr>
              <a:t>Le point des dépenses n’est pas encore effectué mais notons que les billets de tous les délégués de l’AG ont été payés avec les cotisations des pays ainsi que les dépenses liées aux préparatifs de l’AG.</a:t>
            </a:r>
            <a:endParaRPr lang="fr-FR" dirty="0"/>
          </a:p>
        </p:txBody>
      </p:sp>
    </p:spTree>
    <p:extLst>
      <p:ext uri="{BB962C8B-B14F-4D97-AF65-F5344CB8AC3E}">
        <p14:creationId xmlns:p14="http://schemas.microsoft.com/office/powerpoint/2010/main" val="13493301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AA7C8EB5-6A1A-12DB-57F4-D40A4E86B02E}"/>
              </a:ext>
            </a:extLst>
          </p:cNvPr>
          <p:cNvPicPr>
            <a:picLocks noChangeAspect="1"/>
          </p:cNvPicPr>
          <p:nvPr/>
        </p:nvPicPr>
        <p:blipFill>
          <a:blip r:embed="rId2"/>
          <a:stretch>
            <a:fillRect/>
          </a:stretch>
        </p:blipFill>
        <p:spPr>
          <a:xfrm>
            <a:off x="1655826" y="769620"/>
            <a:ext cx="9493244" cy="5318760"/>
          </a:xfrm>
          <a:prstGeom prst="rect">
            <a:avLst/>
          </a:prstGeom>
        </p:spPr>
      </p:pic>
    </p:spTree>
    <p:extLst>
      <p:ext uri="{BB962C8B-B14F-4D97-AF65-F5344CB8AC3E}">
        <p14:creationId xmlns:p14="http://schemas.microsoft.com/office/powerpoint/2010/main" val="117813433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46C5662-4867-B16D-D681-2D02E3BDEF6F}"/>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xmlns="" id="{C02DC4A3-F57C-A0B3-4EF5-BC6DCB7B5176}"/>
              </a:ext>
            </a:extLst>
          </p:cNvPr>
          <p:cNvPicPr>
            <a:picLocks noChangeAspect="1"/>
          </p:cNvPicPr>
          <p:nvPr/>
        </p:nvPicPr>
        <p:blipFill>
          <a:blip r:embed="rId2"/>
          <a:stretch>
            <a:fillRect/>
          </a:stretch>
        </p:blipFill>
        <p:spPr>
          <a:xfrm>
            <a:off x="2848848" y="216334"/>
            <a:ext cx="5938314" cy="6425332"/>
          </a:xfrm>
          <a:prstGeom prst="rect">
            <a:avLst/>
          </a:prstGeom>
        </p:spPr>
      </p:pic>
    </p:spTree>
    <p:extLst>
      <p:ext uri="{BB962C8B-B14F-4D97-AF65-F5344CB8AC3E}">
        <p14:creationId xmlns:p14="http://schemas.microsoft.com/office/powerpoint/2010/main" val="40914249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436">
            <a:extLst>
              <a:ext uri="{FF2B5EF4-FFF2-40B4-BE49-F238E27FC236}">
                <a16:creationId xmlns:a16="http://schemas.microsoft.com/office/drawing/2014/main" xmlns="" id="{09EE4655-4200-114D-9818-2354227C56DC}"/>
              </a:ext>
            </a:extLst>
          </p:cNvPr>
          <p:cNvSpPr>
            <a:spLocks noChangeArrowheads="1"/>
          </p:cNvSpPr>
          <p:nvPr/>
        </p:nvSpPr>
        <p:spPr bwMode="auto">
          <a:xfrm>
            <a:off x="22825" y="3705602"/>
            <a:ext cx="755372" cy="618031"/>
          </a:xfrm>
          <a:custGeom>
            <a:avLst/>
            <a:gdLst>
              <a:gd name="T0" fmla="*/ 0 w 1211"/>
              <a:gd name="T1" fmla="*/ 991 h 992"/>
              <a:gd name="T2" fmla="*/ 1210 w 1211"/>
              <a:gd name="T3" fmla="*/ 991 h 992"/>
              <a:gd name="T4" fmla="*/ 1210 w 1211"/>
              <a:gd name="T5" fmla="*/ 0 h 992"/>
              <a:gd name="T6" fmla="*/ 0 w 1211"/>
              <a:gd name="T7" fmla="*/ 0 h 992"/>
              <a:gd name="T8" fmla="*/ 0 w 1211"/>
              <a:gd name="T9" fmla="*/ 991 h 992"/>
            </a:gdLst>
            <a:ahLst/>
            <a:cxnLst>
              <a:cxn ang="0">
                <a:pos x="T0" y="T1"/>
              </a:cxn>
              <a:cxn ang="0">
                <a:pos x="T2" y="T3"/>
              </a:cxn>
              <a:cxn ang="0">
                <a:pos x="T4" y="T5"/>
              </a:cxn>
              <a:cxn ang="0">
                <a:pos x="T6" y="T7"/>
              </a:cxn>
              <a:cxn ang="0">
                <a:pos x="T8" y="T9"/>
              </a:cxn>
            </a:cxnLst>
            <a:rect l="0" t="0" r="r" b="b"/>
            <a:pathLst>
              <a:path w="1211" h="992">
                <a:moveTo>
                  <a:pt x="0" y="991"/>
                </a:moveTo>
                <a:lnTo>
                  <a:pt x="1210" y="991"/>
                </a:lnTo>
                <a:lnTo>
                  <a:pt x="1210" y="0"/>
                </a:lnTo>
                <a:lnTo>
                  <a:pt x="0" y="0"/>
                </a:lnTo>
                <a:lnTo>
                  <a:pt x="0" y="991"/>
                </a:lnTo>
              </a:path>
            </a:pathLst>
          </a:custGeom>
          <a:solidFill>
            <a:schemeClr val="tx1">
              <a:lumMod val="20000"/>
              <a:lumOff val="80000"/>
            </a:schemeClr>
          </a:solidFill>
          <a:ln>
            <a:noFill/>
          </a:ln>
          <a:effectLst/>
        </p:spPr>
        <p:txBody>
          <a:bodyPr wrap="none" anchor="ctr"/>
          <a:lstStyle/>
          <a:p>
            <a:endParaRPr lang="en-US" sz="3265" dirty="0">
              <a:latin typeface="Inter Light" panose="02000503000000020004" pitchFamily="2" charset="0"/>
            </a:endParaRPr>
          </a:p>
        </p:txBody>
      </p:sp>
      <p:sp>
        <p:nvSpPr>
          <p:cNvPr id="20" name="Freeform 437">
            <a:extLst>
              <a:ext uri="{FF2B5EF4-FFF2-40B4-BE49-F238E27FC236}">
                <a16:creationId xmlns:a16="http://schemas.microsoft.com/office/drawing/2014/main" xmlns="" id="{3FB3D2CB-903F-724D-9870-7E3E1D455087}"/>
              </a:ext>
            </a:extLst>
          </p:cNvPr>
          <p:cNvSpPr>
            <a:spLocks noChangeArrowheads="1"/>
          </p:cNvSpPr>
          <p:nvPr/>
        </p:nvSpPr>
        <p:spPr bwMode="auto">
          <a:xfrm>
            <a:off x="1672200" y="2783499"/>
            <a:ext cx="60430" cy="988851"/>
          </a:xfrm>
          <a:custGeom>
            <a:avLst/>
            <a:gdLst>
              <a:gd name="T0" fmla="*/ 94 w 95"/>
              <a:gd name="T1" fmla="*/ 0 h 1587"/>
              <a:gd name="T2" fmla="*/ 0 w 95"/>
              <a:gd name="T3" fmla="*/ 0 h 1587"/>
              <a:gd name="T4" fmla="*/ 0 w 95"/>
              <a:gd name="T5" fmla="*/ 1586 h 1587"/>
              <a:gd name="T6" fmla="*/ 94 w 95"/>
              <a:gd name="T7" fmla="*/ 1586 h 1587"/>
              <a:gd name="T8" fmla="*/ 94 w 95"/>
              <a:gd name="T9" fmla="*/ 0 h 1587"/>
            </a:gdLst>
            <a:ahLst/>
            <a:cxnLst>
              <a:cxn ang="0">
                <a:pos x="T0" y="T1"/>
              </a:cxn>
              <a:cxn ang="0">
                <a:pos x="T2" y="T3"/>
              </a:cxn>
              <a:cxn ang="0">
                <a:pos x="T4" y="T5"/>
              </a:cxn>
              <a:cxn ang="0">
                <a:pos x="T6" y="T7"/>
              </a:cxn>
              <a:cxn ang="0">
                <a:pos x="T8" y="T9"/>
              </a:cxn>
            </a:cxnLst>
            <a:rect l="0" t="0" r="r" b="b"/>
            <a:pathLst>
              <a:path w="95" h="1587">
                <a:moveTo>
                  <a:pt x="94" y="0"/>
                </a:moveTo>
                <a:lnTo>
                  <a:pt x="0" y="0"/>
                </a:lnTo>
                <a:lnTo>
                  <a:pt x="0" y="1586"/>
                </a:lnTo>
                <a:lnTo>
                  <a:pt x="94" y="1586"/>
                </a:lnTo>
                <a:lnTo>
                  <a:pt x="94" y="0"/>
                </a:lnTo>
              </a:path>
            </a:pathLst>
          </a:custGeom>
          <a:solidFill>
            <a:srgbClr val="92D050"/>
          </a:solidFill>
          <a:ln>
            <a:noFill/>
          </a:ln>
          <a:effectLst/>
        </p:spPr>
        <p:txBody>
          <a:bodyPr wrap="none" anchor="ctr"/>
          <a:lstStyle/>
          <a:p>
            <a:endParaRPr lang="en-US" sz="3265" dirty="0">
              <a:latin typeface="Inter Light" panose="02000503000000020004" pitchFamily="2" charset="0"/>
            </a:endParaRPr>
          </a:p>
        </p:txBody>
      </p:sp>
      <p:sp>
        <p:nvSpPr>
          <p:cNvPr id="21" name="Freeform 438">
            <a:extLst>
              <a:ext uri="{FF2B5EF4-FFF2-40B4-BE49-F238E27FC236}">
                <a16:creationId xmlns:a16="http://schemas.microsoft.com/office/drawing/2014/main" xmlns="" id="{0C001E4C-C3D5-EA4B-80F3-61B9F1A2EF9C}"/>
              </a:ext>
            </a:extLst>
          </p:cNvPr>
          <p:cNvSpPr>
            <a:spLocks noChangeArrowheads="1"/>
          </p:cNvSpPr>
          <p:nvPr/>
        </p:nvSpPr>
        <p:spPr bwMode="auto">
          <a:xfrm>
            <a:off x="753457" y="3703683"/>
            <a:ext cx="1782678" cy="618031"/>
          </a:xfrm>
          <a:custGeom>
            <a:avLst/>
            <a:gdLst>
              <a:gd name="T0" fmla="*/ 2859 w 2860"/>
              <a:gd name="T1" fmla="*/ 991 h 992"/>
              <a:gd name="T2" fmla="*/ 0 w 2860"/>
              <a:gd name="T3" fmla="*/ 991 h 992"/>
              <a:gd name="T4" fmla="*/ 0 w 2860"/>
              <a:gd name="T5" fmla="*/ 0 h 992"/>
              <a:gd name="T6" fmla="*/ 2859 w 2860"/>
              <a:gd name="T7" fmla="*/ 0 h 992"/>
              <a:gd name="T8" fmla="*/ 2859 w 2860"/>
              <a:gd name="T9" fmla="*/ 991 h 992"/>
            </a:gdLst>
            <a:ahLst/>
            <a:cxnLst>
              <a:cxn ang="0">
                <a:pos x="T0" y="T1"/>
              </a:cxn>
              <a:cxn ang="0">
                <a:pos x="T2" y="T3"/>
              </a:cxn>
              <a:cxn ang="0">
                <a:pos x="T4" y="T5"/>
              </a:cxn>
              <a:cxn ang="0">
                <a:pos x="T6" y="T7"/>
              </a:cxn>
              <a:cxn ang="0">
                <a:pos x="T8" y="T9"/>
              </a:cxn>
            </a:cxnLst>
            <a:rect l="0" t="0" r="r" b="b"/>
            <a:pathLst>
              <a:path w="2860" h="992">
                <a:moveTo>
                  <a:pt x="2859" y="991"/>
                </a:moveTo>
                <a:lnTo>
                  <a:pt x="0" y="991"/>
                </a:lnTo>
                <a:lnTo>
                  <a:pt x="0" y="0"/>
                </a:lnTo>
                <a:lnTo>
                  <a:pt x="2859" y="0"/>
                </a:lnTo>
                <a:lnTo>
                  <a:pt x="2859" y="991"/>
                </a:lnTo>
              </a:path>
            </a:pathLst>
          </a:custGeom>
          <a:solidFill>
            <a:srgbClr val="92D050"/>
          </a:solidFill>
          <a:ln>
            <a:noFill/>
          </a:ln>
          <a:effectLst/>
        </p:spPr>
        <p:txBody>
          <a:bodyPr wrap="none" anchor="ctr"/>
          <a:lstStyle/>
          <a:p>
            <a:endParaRPr lang="en-US" sz="3265" dirty="0">
              <a:latin typeface="Inter Light" panose="02000503000000020004" pitchFamily="2" charset="0"/>
            </a:endParaRPr>
          </a:p>
        </p:txBody>
      </p:sp>
      <p:sp>
        <p:nvSpPr>
          <p:cNvPr id="22" name="Freeform 439">
            <a:extLst>
              <a:ext uri="{FF2B5EF4-FFF2-40B4-BE49-F238E27FC236}">
                <a16:creationId xmlns:a16="http://schemas.microsoft.com/office/drawing/2014/main" xmlns="" id="{D53C8E5A-34EB-2E43-B7B7-4BE9565755C1}"/>
              </a:ext>
            </a:extLst>
          </p:cNvPr>
          <p:cNvSpPr>
            <a:spLocks noChangeArrowheads="1"/>
          </p:cNvSpPr>
          <p:nvPr/>
        </p:nvSpPr>
        <p:spPr bwMode="auto">
          <a:xfrm>
            <a:off x="1604904" y="3912438"/>
            <a:ext cx="195023" cy="197770"/>
          </a:xfrm>
          <a:custGeom>
            <a:avLst/>
            <a:gdLst>
              <a:gd name="T0" fmla="*/ 314 w 315"/>
              <a:gd name="T1" fmla="*/ 157 h 316"/>
              <a:gd name="T2" fmla="*/ 314 w 315"/>
              <a:gd name="T3" fmla="*/ 157 h 316"/>
              <a:gd name="T4" fmla="*/ 157 w 315"/>
              <a:gd name="T5" fmla="*/ 315 h 316"/>
              <a:gd name="T6" fmla="*/ 157 w 315"/>
              <a:gd name="T7" fmla="*/ 315 h 316"/>
              <a:gd name="T8" fmla="*/ 0 w 315"/>
              <a:gd name="T9" fmla="*/ 157 h 316"/>
              <a:gd name="T10" fmla="*/ 0 w 315"/>
              <a:gd name="T11" fmla="*/ 157 h 316"/>
              <a:gd name="T12" fmla="*/ 157 w 315"/>
              <a:gd name="T13" fmla="*/ 0 h 316"/>
              <a:gd name="T14" fmla="*/ 157 w 315"/>
              <a:gd name="T15" fmla="*/ 0 h 316"/>
              <a:gd name="T16" fmla="*/ 314 w 315"/>
              <a:gd name="T17" fmla="*/ 15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316">
                <a:moveTo>
                  <a:pt x="314" y="157"/>
                </a:moveTo>
                <a:lnTo>
                  <a:pt x="314" y="157"/>
                </a:lnTo>
                <a:cubicBezTo>
                  <a:pt x="314" y="244"/>
                  <a:pt x="244" y="315"/>
                  <a:pt x="157" y="315"/>
                </a:cubicBezTo>
                <a:lnTo>
                  <a:pt x="157" y="315"/>
                </a:lnTo>
                <a:cubicBezTo>
                  <a:pt x="70" y="315"/>
                  <a:pt x="0" y="244"/>
                  <a:pt x="0" y="157"/>
                </a:cubicBezTo>
                <a:lnTo>
                  <a:pt x="0" y="157"/>
                </a:lnTo>
                <a:cubicBezTo>
                  <a:pt x="0" y="70"/>
                  <a:pt x="70" y="0"/>
                  <a:pt x="157" y="0"/>
                </a:cubicBezTo>
                <a:lnTo>
                  <a:pt x="157" y="0"/>
                </a:lnTo>
                <a:cubicBezTo>
                  <a:pt x="244" y="0"/>
                  <a:pt x="314" y="70"/>
                  <a:pt x="314" y="157"/>
                </a:cubicBezTo>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23" name="Freeform 440">
            <a:extLst>
              <a:ext uri="{FF2B5EF4-FFF2-40B4-BE49-F238E27FC236}">
                <a16:creationId xmlns:a16="http://schemas.microsoft.com/office/drawing/2014/main" xmlns="" id="{53F7F89A-64EF-2640-B99E-1D4684934549}"/>
              </a:ext>
            </a:extLst>
          </p:cNvPr>
          <p:cNvSpPr>
            <a:spLocks noChangeArrowheads="1"/>
          </p:cNvSpPr>
          <p:nvPr/>
        </p:nvSpPr>
        <p:spPr bwMode="auto">
          <a:xfrm>
            <a:off x="2962852" y="5189705"/>
            <a:ext cx="994345" cy="994345"/>
          </a:xfrm>
          <a:custGeom>
            <a:avLst/>
            <a:gdLst>
              <a:gd name="T0" fmla="*/ 1595 w 1596"/>
              <a:gd name="T1" fmla="*/ 797 h 1595"/>
              <a:gd name="T2" fmla="*/ 1595 w 1596"/>
              <a:gd name="T3" fmla="*/ 797 h 1595"/>
              <a:gd name="T4" fmla="*/ 798 w 1596"/>
              <a:gd name="T5" fmla="*/ 1594 h 1595"/>
              <a:gd name="T6" fmla="*/ 798 w 1596"/>
              <a:gd name="T7" fmla="*/ 1594 h 1595"/>
              <a:gd name="T8" fmla="*/ 0 w 1596"/>
              <a:gd name="T9" fmla="*/ 797 h 1595"/>
              <a:gd name="T10" fmla="*/ 0 w 1596"/>
              <a:gd name="T11" fmla="*/ 797 h 1595"/>
              <a:gd name="T12" fmla="*/ 798 w 1596"/>
              <a:gd name="T13" fmla="*/ 0 h 1595"/>
              <a:gd name="T14" fmla="*/ 798 w 1596"/>
              <a:gd name="T15" fmla="*/ 0 h 1595"/>
              <a:gd name="T16" fmla="*/ 1595 w 1596"/>
              <a:gd name="T17" fmla="*/ 797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6" h="1595">
                <a:moveTo>
                  <a:pt x="1595" y="797"/>
                </a:moveTo>
                <a:lnTo>
                  <a:pt x="1595" y="797"/>
                </a:lnTo>
                <a:cubicBezTo>
                  <a:pt x="1595" y="1237"/>
                  <a:pt x="1238" y="1594"/>
                  <a:pt x="798" y="1594"/>
                </a:cubicBezTo>
                <a:lnTo>
                  <a:pt x="798" y="1594"/>
                </a:lnTo>
                <a:cubicBezTo>
                  <a:pt x="357" y="1594"/>
                  <a:pt x="0" y="1237"/>
                  <a:pt x="0" y="797"/>
                </a:cubicBezTo>
                <a:lnTo>
                  <a:pt x="0" y="797"/>
                </a:lnTo>
                <a:cubicBezTo>
                  <a:pt x="0" y="357"/>
                  <a:pt x="357" y="0"/>
                  <a:pt x="798" y="0"/>
                </a:cubicBezTo>
                <a:lnTo>
                  <a:pt x="798" y="0"/>
                </a:lnTo>
                <a:cubicBezTo>
                  <a:pt x="1238" y="0"/>
                  <a:pt x="1595" y="357"/>
                  <a:pt x="1595" y="797"/>
                </a:cubicBezTo>
              </a:path>
            </a:pathLst>
          </a:custGeom>
          <a:solidFill>
            <a:schemeClr val="accent2"/>
          </a:solidFill>
          <a:ln>
            <a:noFill/>
          </a:ln>
          <a:effectLst/>
        </p:spPr>
        <p:txBody>
          <a:bodyPr wrap="none" anchor="ctr"/>
          <a:lstStyle/>
          <a:p>
            <a:endParaRPr lang="en-US" sz="3265" dirty="0">
              <a:latin typeface="Inter Light" panose="02000503000000020004" pitchFamily="2" charset="0"/>
            </a:endParaRPr>
          </a:p>
        </p:txBody>
      </p:sp>
      <p:sp>
        <p:nvSpPr>
          <p:cNvPr id="24" name="Freeform 441">
            <a:extLst>
              <a:ext uri="{FF2B5EF4-FFF2-40B4-BE49-F238E27FC236}">
                <a16:creationId xmlns:a16="http://schemas.microsoft.com/office/drawing/2014/main" xmlns="" id="{36CD49BE-44CD-6E48-97E6-5259BC81C4F8}"/>
              </a:ext>
            </a:extLst>
          </p:cNvPr>
          <p:cNvSpPr>
            <a:spLocks noChangeArrowheads="1"/>
          </p:cNvSpPr>
          <p:nvPr/>
        </p:nvSpPr>
        <p:spPr bwMode="auto">
          <a:xfrm>
            <a:off x="3429809" y="4255789"/>
            <a:ext cx="60430" cy="988851"/>
          </a:xfrm>
          <a:custGeom>
            <a:avLst/>
            <a:gdLst>
              <a:gd name="T0" fmla="*/ 94 w 95"/>
              <a:gd name="T1" fmla="*/ 0 h 1588"/>
              <a:gd name="T2" fmla="*/ 0 w 95"/>
              <a:gd name="T3" fmla="*/ 0 h 1588"/>
              <a:gd name="T4" fmla="*/ 0 w 95"/>
              <a:gd name="T5" fmla="*/ 1587 h 1588"/>
              <a:gd name="T6" fmla="*/ 94 w 95"/>
              <a:gd name="T7" fmla="*/ 1587 h 1588"/>
              <a:gd name="T8" fmla="*/ 94 w 95"/>
              <a:gd name="T9" fmla="*/ 0 h 1588"/>
            </a:gdLst>
            <a:ahLst/>
            <a:cxnLst>
              <a:cxn ang="0">
                <a:pos x="T0" y="T1"/>
              </a:cxn>
              <a:cxn ang="0">
                <a:pos x="T2" y="T3"/>
              </a:cxn>
              <a:cxn ang="0">
                <a:pos x="T4" y="T5"/>
              </a:cxn>
              <a:cxn ang="0">
                <a:pos x="T6" y="T7"/>
              </a:cxn>
              <a:cxn ang="0">
                <a:pos x="T8" y="T9"/>
              </a:cxn>
            </a:cxnLst>
            <a:rect l="0" t="0" r="r" b="b"/>
            <a:pathLst>
              <a:path w="95" h="1588">
                <a:moveTo>
                  <a:pt x="94" y="0"/>
                </a:moveTo>
                <a:lnTo>
                  <a:pt x="0" y="0"/>
                </a:lnTo>
                <a:lnTo>
                  <a:pt x="0" y="1587"/>
                </a:lnTo>
                <a:lnTo>
                  <a:pt x="94" y="1587"/>
                </a:lnTo>
                <a:lnTo>
                  <a:pt x="94" y="0"/>
                </a:lnTo>
              </a:path>
            </a:pathLst>
          </a:custGeom>
          <a:solidFill>
            <a:schemeClr val="accent2"/>
          </a:solidFill>
          <a:ln>
            <a:noFill/>
          </a:ln>
          <a:effectLst/>
        </p:spPr>
        <p:txBody>
          <a:bodyPr wrap="none" anchor="ctr"/>
          <a:lstStyle/>
          <a:p>
            <a:endParaRPr lang="en-US" sz="3265" dirty="0">
              <a:latin typeface="Inter Light" panose="02000503000000020004" pitchFamily="2" charset="0"/>
            </a:endParaRPr>
          </a:p>
        </p:txBody>
      </p:sp>
      <p:sp>
        <p:nvSpPr>
          <p:cNvPr id="25" name="Freeform 442">
            <a:extLst>
              <a:ext uri="{FF2B5EF4-FFF2-40B4-BE49-F238E27FC236}">
                <a16:creationId xmlns:a16="http://schemas.microsoft.com/office/drawing/2014/main" xmlns="" id="{D9A6B042-FE50-A74F-B3E1-28A3516DFE64}"/>
              </a:ext>
            </a:extLst>
          </p:cNvPr>
          <p:cNvSpPr>
            <a:spLocks noChangeArrowheads="1"/>
          </p:cNvSpPr>
          <p:nvPr/>
        </p:nvSpPr>
        <p:spPr bwMode="auto">
          <a:xfrm>
            <a:off x="2533389" y="3703683"/>
            <a:ext cx="1782678" cy="618031"/>
          </a:xfrm>
          <a:custGeom>
            <a:avLst/>
            <a:gdLst>
              <a:gd name="T0" fmla="*/ 2859 w 2860"/>
              <a:gd name="T1" fmla="*/ 991 h 992"/>
              <a:gd name="T2" fmla="*/ 0 w 2860"/>
              <a:gd name="T3" fmla="*/ 991 h 992"/>
              <a:gd name="T4" fmla="*/ 0 w 2860"/>
              <a:gd name="T5" fmla="*/ 0 h 992"/>
              <a:gd name="T6" fmla="*/ 2859 w 2860"/>
              <a:gd name="T7" fmla="*/ 0 h 992"/>
              <a:gd name="T8" fmla="*/ 2859 w 2860"/>
              <a:gd name="T9" fmla="*/ 991 h 992"/>
            </a:gdLst>
            <a:ahLst/>
            <a:cxnLst>
              <a:cxn ang="0">
                <a:pos x="T0" y="T1"/>
              </a:cxn>
              <a:cxn ang="0">
                <a:pos x="T2" y="T3"/>
              </a:cxn>
              <a:cxn ang="0">
                <a:pos x="T4" y="T5"/>
              </a:cxn>
              <a:cxn ang="0">
                <a:pos x="T6" y="T7"/>
              </a:cxn>
              <a:cxn ang="0">
                <a:pos x="T8" y="T9"/>
              </a:cxn>
            </a:cxnLst>
            <a:rect l="0" t="0" r="r" b="b"/>
            <a:pathLst>
              <a:path w="2860" h="992">
                <a:moveTo>
                  <a:pt x="2859" y="991"/>
                </a:moveTo>
                <a:lnTo>
                  <a:pt x="0" y="991"/>
                </a:lnTo>
                <a:lnTo>
                  <a:pt x="0" y="0"/>
                </a:lnTo>
                <a:lnTo>
                  <a:pt x="2859" y="0"/>
                </a:lnTo>
                <a:lnTo>
                  <a:pt x="2859" y="991"/>
                </a:lnTo>
              </a:path>
            </a:pathLst>
          </a:custGeom>
          <a:solidFill>
            <a:schemeClr val="accent2"/>
          </a:solidFill>
          <a:ln>
            <a:noFill/>
          </a:ln>
          <a:effectLst/>
        </p:spPr>
        <p:txBody>
          <a:bodyPr wrap="none" anchor="ctr"/>
          <a:lstStyle/>
          <a:p>
            <a:endParaRPr lang="en-US" sz="3265" dirty="0">
              <a:latin typeface="Inter Light" panose="02000503000000020004" pitchFamily="2" charset="0"/>
            </a:endParaRPr>
          </a:p>
        </p:txBody>
      </p:sp>
      <p:sp>
        <p:nvSpPr>
          <p:cNvPr id="26" name="Freeform 443">
            <a:extLst>
              <a:ext uri="{FF2B5EF4-FFF2-40B4-BE49-F238E27FC236}">
                <a16:creationId xmlns:a16="http://schemas.microsoft.com/office/drawing/2014/main" xmlns="" id="{273F1CDB-48C8-6E48-9728-865050391735}"/>
              </a:ext>
            </a:extLst>
          </p:cNvPr>
          <p:cNvSpPr>
            <a:spLocks noChangeArrowheads="1"/>
          </p:cNvSpPr>
          <p:nvPr/>
        </p:nvSpPr>
        <p:spPr bwMode="auto">
          <a:xfrm>
            <a:off x="3361139" y="3912438"/>
            <a:ext cx="197771" cy="197770"/>
          </a:xfrm>
          <a:custGeom>
            <a:avLst/>
            <a:gdLst>
              <a:gd name="T0" fmla="*/ 315 w 316"/>
              <a:gd name="T1" fmla="*/ 157 h 316"/>
              <a:gd name="T2" fmla="*/ 315 w 316"/>
              <a:gd name="T3" fmla="*/ 157 h 316"/>
              <a:gd name="T4" fmla="*/ 158 w 316"/>
              <a:gd name="T5" fmla="*/ 315 h 316"/>
              <a:gd name="T6" fmla="*/ 158 w 316"/>
              <a:gd name="T7" fmla="*/ 315 h 316"/>
              <a:gd name="T8" fmla="*/ 0 w 316"/>
              <a:gd name="T9" fmla="*/ 157 h 316"/>
              <a:gd name="T10" fmla="*/ 0 w 316"/>
              <a:gd name="T11" fmla="*/ 157 h 316"/>
              <a:gd name="T12" fmla="*/ 158 w 316"/>
              <a:gd name="T13" fmla="*/ 0 h 316"/>
              <a:gd name="T14" fmla="*/ 158 w 316"/>
              <a:gd name="T15" fmla="*/ 0 h 316"/>
              <a:gd name="T16" fmla="*/ 315 w 316"/>
              <a:gd name="T17" fmla="*/ 15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16">
                <a:moveTo>
                  <a:pt x="315" y="157"/>
                </a:moveTo>
                <a:lnTo>
                  <a:pt x="315" y="157"/>
                </a:lnTo>
                <a:cubicBezTo>
                  <a:pt x="315" y="244"/>
                  <a:pt x="244" y="315"/>
                  <a:pt x="158" y="315"/>
                </a:cubicBezTo>
                <a:lnTo>
                  <a:pt x="158" y="315"/>
                </a:lnTo>
                <a:cubicBezTo>
                  <a:pt x="71" y="315"/>
                  <a:pt x="0" y="244"/>
                  <a:pt x="0" y="157"/>
                </a:cubicBezTo>
                <a:lnTo>
                  <a:pt x="0" y="157"/>
                </a:lnTo>
                <a:cubicBezTo>
                  <a:pt x="0" y="70"/>
                  <a:pt x="71" y="0"/>
                  <a:pt x="158" y="0"/>
                </a:cubicBezTo>
                <a:lnTo>
                  <a:pt x="158" y="0"/>
                </a:lnTo>
                <a:cubicBezTo>
                  <a:pt x="244" y="0"/>
                  <a:pt x="315" y="70"/>
                  <a:pt x="315" y="157"/>
                </a:cubicBezTo>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27" name="Freeform 444">
            <a:extLst>
              <a:ext uri="{FF2B5EF4-FFF2-40B4-BE49-F238E27FC236}">
                <a16:creationId xmlns:a16="http://schemas.microsoft.com/office/drawing/2014/main" xmlns="" id="{45CA762C-292D-D448-8CF7-6337717E5E4D}"/>
              </a:ext>
            </a:extLst>
          </p:cNvPr>
          <p:cNvSpPr>
            <a:spLocks noChangeArrowheads="1"/>
          </p:cNvSpPr>
          <p:nvPr/>
        </p:nvSpPr>
        <p:spPr bwMode="auto">
          <a:xfrm>
            <a:off x="4720461" y="2225900"/>
            <a:ext cx="994345" cy="994345"/>
          </a:xfrm>
          <a:custGeom>
            <a:avLst/>
            <a:gdLst>
              <a:gd name="T0" fmla="*/ 1595 w 1596"/>
              <a:gd name="T1" fmla="*/ 797 h 1596"/>
              <a:gd name="T2" fmla="*/ 1595 w 1596"/>
              <a:gd name="T3" fmla="*/ 797 h 1596"/>
              <a:gd name="T4" fmla="*/ 797 w 1596"/>
              <a:gd name="T5" fmla="*/ 1595 h 1596"/>
              <a:gd name="T6" fmla="*/ 797 w 1596"/>
              <a:gd name="T7" fmla="*/ 1595 h 1596"/>
              <a:gd name="T8" fmla="*/ 0 w 1596"/>
              <a:gd name="T9" fmla="*/ 797 h 1596"/>
              <a:gd name="T10" fmla="*/ 0 w 1596"/>
              <a:gd name="T11" fmla="*/ 797 h 1596"/>
              <a:gd name="T12" fmla="*/ 797 w 1596"/>
              <a:gd name="T13" fmla="*/ 0 h 1596"/>
              <a:gd name="T14" fmla="*/ 797 w 1596"/>
              <a:gd name="T15" fmla="*/ 0 h 1596"/>
              <a:gd name="T16" fmla="*/ 1595 w 1596"/>
              <a:gd name="T17" fmla="*/ 797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6" h="1596">
                <a:moveTo>
                  <a:pt x="1595" y="797"/>
                </a:moveTo>
                <a:lnTo>
                  <a:pt x="1595" y="797"/>
                </a:lnTo>
                <a:cubicBezTo>
                  <a:pt x="1595" y="1238"/>
                  <a:pt x="1238" y="1595"/>
                  <a:pt x="797" y="1595"/>
                </a:cubicBezTo>
                <a:lnTo>
                  <a:pt x="797" y="1595"/>
                </a:lnTo>
                <a:cubicBezTo>
                  <a:pt x="357" y="1595"/>
                  <a:pt x="0" y="1238"/>
                  <a:pt x="0" y="797"/>
                </a:cubicBezTo>
                <a:lnTo>
                  <a:pt x="0" y="797"/>
                </a:lnTo>
                <a:cubicBezTo>
                  <a:pt x="0" y="357"/>
                  <a:pt x="357" y="0"/>
                  <a:pt x="797" y="0"/>
                </a:cubicBezTo>
                <a:lnTo>
                  <a:pt x="797" y="0"/>
                </a:lnTo>
                <a:cubicBezTo>
                  <a:pt x="1238" y="0"/>
                  <a:pt x="1595" y="357"/>
                  <a:pt x="1595" y="797"/>
                </a:cubicBezTo>
              </a:path>
            </a:pathLst>
          </a:custGeom>
          <a:solidFill>
            <a:schemeClr val="accent3"/>
          </a:solidFill>
          <a:ln>
            <a:noFill/>
          </a:ln>
          <a:effectLst/>
        </p:spPr>
        <p:txBody>
          <a:bodyPr wrap="none" anchor="ctr"/>
          <a:lstStyle/>
          <a:p>
            <a:endParaRPr lang="en-US" sz="3265" dirty="0">
              <a:latin typeface="Inter Light" panose="02000503000000020004" pitchFamily="2" charset="0"/>
            </a:endParaRPr>
          </a:p>
        </p:txBody>
      </p:sp>
      <p:sp>
        <p:nvSpPr>
          <p:cNvPr id="28" name="Freeform 445">
            <a:extLst>
              <a:ext uri="{FF2B5EF4-FFF2-40B4-BE49-F238E27FC236}">
                <a16:creationId xmlns:a16="http://schemas.microsoft.com/office/drawing/2014/main" xmlns="" id="{F050135B-8D66-F24C-8FA3-8684BDF677DD}"/>
              </a:ext>
            </a:extLst>
          </p:cNvPr>
          <p:cNvSpPr>
            <a:spLocks noChangeArrowheads="1"/>
          </p:cNvSpPr>
          <p:nvPr/>
        </p:nvSpPr>
        <p:spPr bwMode="auto">
          <a:xfrm>
            <a:off x="5187419" y="2780753"/>
            <a:ext cx="60430" cy="988851"/>
          </a:xfrm>
          <a:custGeom>
            <a:avLst/>
            <a:gdLst>
              <a:gd name="T0" fmla="*/ 95 w 96"/>
              <a:gd name="T1" fmla="*/ 0 h 1586"/>
              <a:gd name="T2" fmla="*/ 0 w 96"/>
              <a:gd name="T3" fmla="*/ 0 h 1586"/>
              <a:gd name="T4" fmla="*/ 0 w 96"/>
              <a:gd name="T5" fmla="*/ 1585 h 1586"/>
              <a:gd name="T6" fmla="*/ 95 w 96"/>
              <a:gd name="T7" fmla="*/ 1585 h 1586"/>
              <a:gd name="T8" fmla="*/ 95 w 96"/>
              <a:gd name="T9" fmla="*/ 0 h 1586"/>
            </a:gdLst>
            <a:ahLst/>
            <a:cxnLst>
              <a:cxn ang="0">
                <a:pos x="T0" y="T1"/>
              </a:cxn>
              <a:cxn ang="0">
                <a:pos x="T2" y="T3"/>
              </a:cxn>
              <a:cxn ang="0">
                <a:pos x="T4" y="T5"/>
              </a:cxn>
              <a:cxn ang="0">
                <a:pos x="T6" y="T7"/>
              </a:cxn>
              <a:cxn ang="0">
                <a:pos x="T8" y="T9"/>
              </a:cxn>
            </a:cxnLst>
            <a:rect l="0" t="0" r="r" b="b"/>
            <a:pathLst>
              <a:path w="96" h="1586">
                <a:moveTo>
                  <a:pt x="95" y="0"/>
                </a:moveTo>
                <a:lnTo>
                  <a:pt x="0" y="0"/>
                </a:lnTo>
                <a:lnTo>
                  <a:pt x="0" y="1585"/>
                </a:lnTo>
                <a:lnTo>
                  <a:pt x="95" y="1585"/>
                </a:lnTo>
                <a:lnTo>
                  <a:pt x="95" y="0"/>
                </a:lnTo>
              </a:path>
            </a:pathLst>
          </a:custGeom>
          <a:solidFill>
            <a:schemeClr val="accent3"/>
          </a:solidFill>
          <a:ln>
            <a:noFill/>
          </a:ln>
          <a:effectLst/>
        </p:spPr>
        <p:txBody>
          <a:bodyPr wrap="none" anchor="ctr"/>
          <a:lstStyle/>
          <a:p>
            <a:endParaRPr lang="en-US" sz="3265" dirty="0">
              <a:latin typeface="Inter Light" panose="02000503000000020004" pitchFamily="2" charset="0"/>
            </a:endParaRPr>
          </a:p>
        </p:txBody>
      </p:sp>
      <p:sp>
        <p:nvSpPr>
          <p:cNvPr id="29" name="Freeform 446">
            <a:extLst>
              <a:ext uri="{FF2B5EF4-FFF2-40B4-BE49-F238E27FC236}">
                <a16:creationId xmlns:a16="http://schemas.microsoft.com/office/drawing/2014/main" xmlns="" id="{0F64B11E-53E7-0244-8599-1C3B07949979}"/>
              </a:ext>
            </a:extLst>
          </p:cNvPr>
          <p:cNvSpPr>
            <a:spLocks noChangeArrowheads="1"/>
          </p:cNvSpPr>
          <p:nvPr/>
        </p:nvSpPr>
        <p:spPr bwMode="auto">
          <a:xfrm>
            <a:off x="4313322" y="3703683"/>
            <a:ext cx="1782678" cy="618031"/>
          </a:xfrm>
          <a:custGeom>
            <a:avLst/>
            <a:gdLst>
              <a:gd name="T0" fmla="*/ 2859 w 2860"/>
              <a:gd name="T1" fmla="*/ 991 h 992"/>
              <a:gd name="T2" fmla="*/ 0 w 2860"/>
              <a:gd name="T3" fmla="*/ 991 h 992"/>
              <a:gd name="T4" fmla="*/ 0 w 2860"/>
              <a:gd name="T5" fmla="*/ 0 h 992"/>
              <a:gd name="T6" fmla="*/ 2859 w 2860"/>
              <a:gd name="T7" fmla="*/ 0 h 992"/>
              <a:gd name="T8" fmla="*/ 2859 w 2860"/>
              <a:gd name="T9" fmla="*/ 991 h 992"/>
            </a:gdLst>
            <a:ahLst/>
            <a:cxnLst>
              <a:cxn ang="0">
                <a:pos x="T0" y="T1"/>
              </a:cxn>
              <a:cxn ang="0">
                <a:pos x="T2" y="T3"/>
              </a:cxn>
              <a:cxn ang="0">
                <a:pos x="T4" y="T5"/>
              </a:cxn>
              <a:cxn ang="0">
                <a:pos x="T6" y="T7"/>
              </a:cxn>
              <a:cxn ang="0">
                <a:pos x="T8" y="T9"/>
              </a:cxn>
            </a:cxnLst>
            <a:rect l="0" t="0" r="r" b="b"/>
            <a:pathLst>
              <a:path w="2860" h="992">
                <a:moveTo>
                  <a:pt x="2859" y="991"/>
                </a:moveTo>
                <a:lnTo>
                  <a:pt x="0" y="991"/>
                </a:lnTo>
                <a:lnTo>
                  <a:pt x="0" y="0"/>
                </a:lnTo>
                <a:lnTo>
                  <a:pt x="2859" y="0"/>
                </a:lnTo>
                <a:lnTo>
                  <a:pt x="2859" y="991"/>
                </a:lnTo>
              </a:path>
            </a:pathLst>
          </a:custGeom>
          <a:solidFill>
            <a:schemeClr val="accent3"/>
          </a:solidFill>
          <a:ln>
            <a:noFill/>
          </a:ln>
          <a:effectLst/>
        </p:spPr>
        <p:txBody>
          <a:bodyPr wrap="none" anchor="ctr"/>
          <a:lstStyle/>
          <a:p>
            <a:endParaRPr lang="en-US" sz="3265" dirty="0">
              <a:latin typeface="Inter Light" panose="02000503000000020004" pitchFamily="2" charset="0"/>
            </a:endParaRPr>
          </a:p>
        </p:txBody>
      </p:sp>
      <p:sp>
        <p:nvSpPr>
          <p:cNvPr id="30" name="Freeform 447">
            <a:extLst>
              <a:ext uri="{FF2B5EF4-FFF2-40B4-BE49-F238E27FC236}">
                <a16:creationId xmlns:a16="http://schemas.microsoft.com/office/drawing/2014/main" xmlns="" id="{F3BA9174-845A-184E-AF4E-0F6C6597D70F}"/>
              </a:ext>
            </a:extLst>
          </p:cNvPr>
          <p:cNvSpPr>
            <a:spLocks noChangeArrowheads="1"/>
          </p:cNvSpPr>
          <p:nvPr/>
        </p:nvSpPr>
        <p:spPr bwMode="auto">
          <a:xfrm>
            <a:off x="5120122" y="3912438"/>
            <a:ext cx="195025" cy="197770"/>
          </a:xfrm>
          <a:custGeom>
            <a:avLst/>
            <a:gdLst>
              <a:gd name="T0" fmla="*/ 314 w 315"/>
              <a:gd name="T1" fmla="*/ 157 h 316"/>
              <a:gd name="T2" fmla="*/ 314 w 315"/>
              <a:gd name="T3" fmla="*/ 157 h 316"/>
              <a:gd name="T4" fmla="*/ 157 w 315"/>
              <a:gd name="T5" fmla="*/ 315 h 316"/>
              <a:gd name="T6" fmla="*/ 157 w 315"/>
              <a:gd name="T7" fmla="*/ 315 h 316"/>
              <a:gd name="T8" fmla="*/ 0 w 315"/>
              <a:gd name="T9" fmla="*/ 157 h 316"/>
              <a:gd name="T10" fmla="*/ 0 w 315"/>
              <a:gd name="T11" fmla="*/ 157 h 316"/>
              <a:gd name="T12" fmla="*/ 157 w 315"/>
              <a:gd name="T13" fmla="*/ 0 h 316"/>
              <a:gd name="T14" fmla="*/ 157 w 315"/>
              <a:gd name="T15" fmla="*/ 0 h 316"/>
              <a:gd name="T16" fmla="*/ 314 w 315"/>
              <a:gd name="T17" fmla="*/ 15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316">
                <a:moveTo>
                  <a:pt x="314" y="157"/>
                </a:moveTo>
                <a:lnTo>
                  <a:pt x="314" y="157"/>
                </a:lnTo>
                <a:cubicBezTo>
                  <a:pt x="314" y="244"/>
                  <a:pt x="244" y="315"/>
                  <a:pt x="157" y="315"/>
                </a:cubicBezTo>
                <a:lnTo>
                  <a:pt x="157" y="315"/>
                </a:lnTo>
                <a:cubicBezTo>
                  <a:pt x="71" y="315"/>
                  <a:pt x="0" y="244"/>
                  <a:pt x="0" y="157"/>
                </a:cubicBezTo>
                <a:lnTo>
                  <a:pt x="0" y="157"/>
                </a:lnTo>
                <a:cubicBezTo>
                  <a:pt x="0" y="70"/>
                  <a:pt x="71" y="0"/>
                  <a:pt x="157" y="0"/>
                </a:cubicBezTo>
                <a:lnTo>
                  <a:pt x="157" y="0"/>
                </a:lnTo>
                <a:cubicBezTo>
                  <a:pt x="244" y="0"/>
                  <a:pt x="314" y="70"/>
                  <a:pt x="314" y="157"/>
                </a:cubicBezTo>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31" name="Freeform 448">
            <a:extLst>
              <a:ext uri="{FF2B5EF4-FFF2-40B4-BE49-F238E27FC236}">
                <a16:creationId xmlns:a16="http://schemas.microsoft.com/office/drawing/2014/main" xmlns="" id="{29BD4A4D-823C-DF44-B994-EDC08396EA2D}"/>
              </a:ext>
            </a:extLst>
          </p:cNvPr>
          <p:cNvSpPr>
            <a:spLocks noChangeArrowheads="1"/>
          </p:cNvSpPr>
          <p:nvPr/>
        </p:nvSpPr>
        <p:spPr bwMode="auto">
          <a:xfrm>
            <a:off x="6478071" y="4807900"/>
            <a:ext cx="994345" cy="994345"/>
          </a:xfrm>
          <a:custGeom>
            <a:avLst/>
            <a:gdLst>
              <a:gd name="T0" fmla="*/ 1595 w 1596"/>
              <a:gd name="T1" fmla="*/ 797 h 1596"/>
              <a:gd name="T2" fmla="*/ 1595 w 1596"/>
              <a:gd name="T3" fmla="*/ 797 h 1596"/>
              <a:gd name="T4" fmla="*/ 797 w 1596"/>
              <a:gd name="T5" fmla="*/ 1595 h 1596"/>
              <a:gd name="T6" fmla="*/ 797 w 1596"/>
              <a:gd name="T7" fmla="*/ 1595 h 1596"/>
              <a:gd name="T8" fmla="*/ 0 w 1596"/>
              <a:gd name="T9" fmla="*/ 797 h 1596"/>
              <a:gd name="T10" fmla="*/ 0 w 1596"/>
              <a:gd name="T11" fmla="*/ 797 h 1596"/>
              <a:gd name="T12" fmla="*/ 797 w 1596"/>
              <a:gd name="T13" fmla="*/ 0 h 1596"/>
              <a:gd name="T14" fmla="*/ 797 w 1596"/>
              <a:gd name="T15" fmla="*/ 0 h 1596"/>
              <a:gd name="T16" fmla="*/ 1595 w 1596"/>
              <a:gd name="T17" fmla="*/ 797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6" h="1596">
                <a:moveTo>
                  <a:pt x="1595" y="797"/>
                </a:moveTo>
                <a:lnTo>
                  <a:pt x="1595" y="797"/>
                </a:lnTo>
                <a:cubicBezTo>
                  <a:pt x="1595" y="1238"/>
                  <a:pt x="1237" y="1595"/>
                  <a:pt x="797" y="1595"/>
                </a:cubicBezTo>
                <a:lnTo>
                  <a:pt x="797" y="1595"/>
                </a:lnTo>
                <a:cubicBezTo>
                  <a:pt x="357" y="1595"/>
                  <a:pt x="0" y="1238"/>
                  <a:pt x="0" y="797"/>
                </a:cubicBezTo>
                <a:lnTo>
                  <a:pt x="0" y="797"/>
                </a:lnTo>
                <a:cubicBezTo>
                  <a:pt x="0" y="357"/>
                  <a:pt x="357" y="0"/>
                  <a:pt x="797" y="0"/>
                </a:cubicBezTo>
                <a:lnTo>
                  <a:pt x="797" y="0"/>
                </a:lnTo>
                <a:cubicBezTo>
                  <a:pt x="1237" y="0"/>
                  <a:pt x="1595" y="357"/>
                  <a:pt x="1595" y="797"/>
                </a:cubicBezTo>
              </a:path>
            </a:pathLst>
          </a:custGeom>
          <a:solidFill>
            <a:schemeClr val="accent4"/>
          </a:solidFill>
          <a:ln>
            <a:noFill/>
          </a:ln>
          <a:effectLst/>
        </p:spPr>
        <p:txBody>
          <a:bodyPr wrap="none" anchor="ctr"/>
          <a:lstStyle/>
          <a:p>
            <a:endParaRPr lang="en-US" sz="3265" dirty="0">
              <a:latin typeface="Inter Light" panose="02000503000000020004" pitchFamily="2" charset="0"/>
            </a:endParaRPr>
          </a:p>
        </p:txBody>
      </p:sp>
      <p:sp>
        <p:nvSpPr>
          <p:cNvPr id="32" name="Freeform 449">
            <a:extLst>
              <a:ext uri="{FF2B5EF4-FFF2-40B4-BE49-F238E27FC236}">
                <a16:creationId xmlns:a16="http://schemas.microsoft.com/office/drawing/2014/main" xmlns="" id="{8BA43156-AE28-EA4B-9AF8-CF279986AE13}"/>
              </a:ext>
            </a:extLst>
          </p:cNvPr>
          <p:cNvSpPr>
            <a:spLocks noChangeArrowheads="1"/>
          </p:cNvSpPr>
          <p:nvPr/>
        </p:nvSpPr>
        <p:spPr bwMode="auto">
          <a:xfrm>
            <a:off x="6945028" y="4255789"/>
            <a:ext cx="60430" cy="988851"/>
          </a:xfrm>
          <a:custGeom>
            <a:avLst/>
            <a:gdLst>
              <a:gd name="T0" fmla="*/ 94 w 95"/>
              <a:gd name="T1" fmla="*/ 0 h 1588"/>
              <a:gd name="T2" fmla="*/ 0 w 95"/>
              <a:gd name="T3" fmla="*/ 0 h 1588"/>
              <a:gd name="T4" fmla="*/ 0 w 95"/>
              <a:gd name="T5" fmla="*/ 1587 h 1588"/>
              <a:gd name="T6" fmla="*/ 94 w 95"/>
              <a:gd name="T7" fmla="*/ 1587 h 1588"/>
              <a:gd name="T8" fmla="*/ 94 w 95"/>
              <a:gd name="T9" fmla="*/ 0 h 1588"/>
            </a:gdLst>
            <a:ahLst/>
            <a:cxnLst>
              <a:cxn ang="0">
                <a:pos x="T0" y="T1"/>
              </a:cxn>
              <a:cxn ang="0">
                <a:pos x="T2" y="T3"/>
              </a:cxn>
              <a:cxn ang="0">
                <a:pos x="T4" y="T5"/>
              </a:cxn>
              <a:cxn ang="0">
                <a:pos x="T6" y="T7"/>
              </a:cxn>
              <a:cxn ang="0">
                <a:pos x="T8" y="T9"/>
              </a:cxn>
            </a:cxnLst>
            <a:rect l="0" t="0" r="r" b="b"/>
            <a:pathLst>
              <a:path w="95" h="1588">
                <a:moveTo>
                  <a:pt x="94" y="0"/>
                </a:moveTo>
                <a:lnTo>
                  <a:pt x="0" y="0"/>
                </a:lnTo>
                <a:lnTo>
                  <a:pt x="0" y="1587"/>
                </a:lnTo>
                <a:lnTo>
                  <a:pt x="94" y="1587"/>
                </a:lnTo>
                <a:lnTo>
                  <a:pt x="94" y="0"/>
                </a:lnTo>
              </a:path>
            </a:pathLst>
          </a:custGeom>
          <a:solidFill>
            <a:schemeClr val="accent4"/>
          </a:solidFill>
          <a:ln>
            <a:noFill/>
          </a:ln>
          <a:effectLst/>
        </p:spPr>
        <p:txBody>
          <a:bodyPr wrap="none" anchor="ctr"/>
          <a:lstStyle/>
          <a:p>
            <a:endParaRPr lang="en-US" sz="3265" dirty="0">
              <a:latin typeface="Inter Light" panose="02000503000000020004" pitchFamily="2" charset="0"/>
            </a:endParaRPr>
          </a:p>
        </p:txBody>
      </p:sp>
      <p:sp>
        <p:nvSpPr>
          <p:cNvPr id="33" name="Freeform 450">
            <a:extLst>
              <a:ext uri="{FF2B5EF4-FFF2-40B4-BE49-F238E27FC236}">
                <a16:creationId xmlns:a16="http://schemas.microsoft.com/office/drawing/2014/main" xmlns="" id="{2125732B-B541-8A4B-858B-03FFDE4E8596}"/>
              </a:ext>
            </a:extLst>
          </p:cNvPr>
          <p:cNvSpPr>
            <a:spLocks noChangeArrowheads="1"/>
          </p:cNvSpPr>
          <p:nvPr/>
        </p:nvSpPr>
        <p:spPr bwMode="auto">
          <a:xfrm>
            <a:off x="6095998" y="3703683"/>
            <a:ext cx="1779933" cy="618031"/>
          </a:xfrm>
          <a:custGeom>
            <a:avLst/>
            <a:gdLst>
              <a:gd name="T0" fmla="*/ 2857 w 2858"/>
              <a:gd name="T1" fmla="*/ 991 h 992"/>
              <a:gd name="T2" fmla="*/ 0 w 2858"/>
              <a:gd name="T3" fmla="*/ 991 h 992"/>
              <a:gd name="T4" fmla="*/ 0 w 2858"/>
              <a:gd name="T5" fmla="*/ 0 h 992"/>
              <a:gd name="T6" fmla="*/ 2857 w 2858"/>
              <a:gd name="T7" fmla="*/ 0 h 992"/>
              <a:gd name="T8" fmla="*/ 2857 w 2858"/>
              <a:gd name="T9" fmla="*/ 991 h 992"/>
            </a:gdLst>
            <a:ahLst/>
            <a:cxnLst>
              <a:cxn ang="0">
                <a:pos x="T0" y="T1"/>
              </a:cxn>
              <a:cxn ang="0">
                <a:pos x="T2" y="T3"/>
              </a:cxn>
              <a:cxn ang="0">
                <a:pos x="T4" y="T5"/>
              </a:cxn>
              <a:cxn ang="0">
                <a:pos x="T6" y="T7"/>
              </a:cxn>
              <a:cxn ang="0">
                <a:pos x="T8" y="T9"/>
              </a:cxn>
            </a:cxnLst>
            <a:rect l="0" t="0" r="r" b="b"/>
            <a:pathLst>
              <a:path w="2858" h="992">
                <a:moveTo>
                  <a:pt x="2857" y="991"/>
                </a:moveTo>
                <a:lnTo>
                  <a:pt x="0" y="991"/>
                </a:lnTo>
                <a:lnTo>
                  <a:pt x="0" y="0"/>
                </a:lnTo>
                <a:lnTo>
                  <a:pt x="2857" y="0"/>
                </a:lnTo>
                <a:lnTo>
                  <a:pt x="2857" y="991"/>
                </a:lnTo>
              </a:path>
            </a:pathLst>
          </a:custGeom>
          <a:solidFill>
            <a:schemeClr val="accent4"/>
          </a:solidFill>
          <a:ln>
            <a:noFill/>
          </a:ln>
          <a:effectLst/>
        </p:spPr>
        <p:txBody>
          <a:bodyPr wrap="none" anchor="ctr"/>
          <a:lstStyle/>
          <a:p>
            <a:endParaRPr lang="en-US" sz="3265" dirty="0">
              <a:latin typeface="Inter Light" panose="02000503000000020004" pitchFamily="2" charset="0"/>
            </a:endParaRPr>
          </a:p>
        </p:txBody>
      </p:sp>
      <p:sp>
        <p:nvSpPr>
          <p:cNvPr id="34" name="Freeform 451">
            <a:extLst>
              <a:ext uri="{FF2B5EF4-FFF2-40B4-BE49-F238E27FC236}">
                <a16:creationId xmlns:a16="http://schemas.microsoft.com/office/drawing/2014/main" xmlns="" id="{6BAA9646-6BA7-E64D-9545-4D07AEE12017}"/>
              </a:ext>
            </a:extLst>
          </p:cNvPr>
          <p:cNvSpPr>
            <a:spLocks noChangeArrowheads="1"/>
          </p:cNvSpPr>
          <p:nvPr/>
        </p:nvSpPr>
        <p:spPr bwMode="auto">
          <a:xfrm>
            <a:off x="6877731" y="3912438"/>
            <a:ext cx="195025" cy="197770"/>
          </a:xfrm>
          <a:custGeom>
            <a:avLst/>
            <a:gdLst>
              <a:gd name="T0" fmla="*/ 314 w 315"/>
              <a:gd name="T1" fmla="*/ 157 h 316"/>
              <a:gd name="T2" fmla="*/ 314 w 315"/>
              <a:gd name="T3" fmla="*/ 157 h 316"/>
              <a:gd name="T4" fmla="*/ 157 w 315"/>
              <a:gd name="T5" fmla="*/ 315 h 316"/>
              <a:gd name="T6" fmla="*/ 157 w 315"/>
              <a:gd name="T7" fmla="*/ 315 h 316"/>
              <a:gd name="T8" fmla="*/ 0 w 315"/>
              <a:gd name="T9" fmla="*/ 157 h 316"/>
              <a:gd name="T10" fmla="*/ 0 w 315"/>
              <a:gd name="T11" fmla="*/ 157 h 316"/>
              <a:gd name="T12" fmla="*/ 157 w 315"/>
              <a:gd name="T13" fmla="*/ 0 h 316"/>
              <a:gd name="T14" fmla="*/ 157 w 315"/>
              <a:gd name="T15" fmla="*/ 0 h 316"/>
              <a:gd name="T16" fmla="*/ 314 w 315"/>
              <a:gd name="T17" fmla="*/ 15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316">
                <a:moveTo>
                  <a:pt x="314" y="157"/>
                </a:moveTo>
                <a:lnTo>
                  <a:pt x="314" y="157"/>
                </a:lnTo>
                <a:cubicBezTo>
                  <a:pt x="314" y="244"/>
                  <a:pt x="244" y="315"/>
                  <a:pt x="157" y="315"/>
                </a:cubicBezTo>
                <a:lnTo>
                  <a:pt x="157" y="315"/>
                </a:lnTo>
                <a:cubicBezTo>
                  <a:pt x="70" y="315"/>
                  <a:pt x="0" y="244"/>
                  <a:pt x="0" y="157"/>
                </a:cubicBezTo>
                <a:lnTo>
                  <a:pt x="0" y="157"/>
                </a:lnTo>
                <a:cubicBezTo>
                  <a:pt x="0" y="70"/>
                  <a:pt x="70" y="0"/>
                  <a:pt x="157" y="0"/>
                </a:cubicBezTo>
                <a:lnTo>
                  <a:pt x="157" y="0"/>
                </a:lnTo>
                <a:cubicBezTo>
                  <a:pt x="244" y="0"/>
                  <a:pt x="314" y="70"/>
                  <a:pt x="314" y="157"/>
                </a:cubicBezTo>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35" name="Freeform 452">
            <a:extLst>
              <a:ext uri="{FF2B5EF4-FFF2-40B4-BE49-F238E27FC236}">
                <a16:creationId xmlns:a16="http://schemas.microsoft.com/office/drawing/2014/main" xmlns="" id="{1C25D29B-F18D-B640-84BA-F07C048C3C79}"/>
              </a:ext>
            </a:extLst>
          </p:cNvPr>
          <p:cNvSpPr>
            <a:spLocks noChangeArrowheads="1"/>
          </p:cNvSpPr>
          <p:nvPr/>
        </p:nvSpPr>
        <p:spPr bwMode="auto">
          <a:xfrm>
            <a:off x="8235680" y="1844092"/>
            <a:ext cx="994345" cy="994345"/>
          </a:xfrm>
          <a:custGeom>
            <a:avLst/>
            <a:gdLst>
              <a:gd name="T0" fmla="*/ 0 w 1597"/>
              <a:gd name="T1" fmla="*/ 797 h 1596"/>
              <a:gd name="T2" fmla="*/ 0 w 1597"/>
              <a:gd name="T3" fmla="*/ 797 h 1596"/>
              <a:gd name="T4" fmla="*/ 798 w 1597"/>
              <a:gd name="T5" fmla="*/ 0 h 1596"/>
              <a:gd name="T6" fmla="*/ 798 w 1597"/>
              <a:gd name="T7" fmla="*/ 0 h 1596"/>
              <a:gd name="T8" fmla="*/ 1596 w 1597"/>
              <a:gd name="T9" fmla="*/ 797 h 1596"/>
              <a:gd name="T10" fmla="*/ 1596 w 1597"/>
              <a:gd name="T11" fmla="*/ 797 h 1596"/>
              <a:gd name="T12" fmla="*/ 798 w 1597"/>
              <a:gd name="T13" fmla="*/ 1595 h 1596"/>
              <a:gd name="T14" fmla="*/ 798 w 1597"/>
              <a:gd name="T15" fmla="*/ 1595 h 1596"/>
              <a:gd name="T16" fmla="*/ 0 w 1597"/>
              <a:gd name="T17" fmla="*/ 797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7" h="1596">
                <a:moveTo>
                  <a:pt x="0" y="797"/>
                </a:moveTo>
                <a:lnTo>
                  <a:pt x="0" y="797"/>
                </a:lnTo>
                <a:cubicBezTo>
                  <a:pt x="0" y="357"/>
                  <a:pt x="357" y="0"/>
                  <a:pt x="798" y="0"/>
                </a:cubicBezTo>
                <a:lnTo>
                  <a:pt x="798" y="0"/>
                </a:lnTo>
                <a:cubicBezTo>
                  <a:pt x="1238" y="0"/>
                  <a:pt x="1596" y="357"/>
                  <a:pt x="1596" y="797"/>
                </a:cubicBezTo>
                <a:lnTo>
                  <a:pt x="1596" y="797"/>
                </a:lnTo>
                <a:cubicBezTo>
                  <a:pt x="1596" y="1238"/>
                  <a:pt x="1238" y="1595"/>
                  <a:pt x="798" y="1595"/>
                </a:cubicBezTo>
                <a:lnTo>
                  <a:pt x="798" y="1595"/>
                </a:lnTo>
                <a:cubicBezTo>
                  <a:pt x="357" y="1595"/>
                  <a:pt x="0" y="1238"/>
                  <a:pt x="0" y="797"/>
                </a:cubicBezTo>
              </a:path>
            </a:pathLst>
          </a:custGeom>
          <a:solidFill>
            <a:srgbClr val="00B050"/>
          </a:solidFill>
          <a:ln>
            <a:noFill/>
          </a:ln>
          <a:effectLst/>
        </p:spPr>
        <p:txBody>
          <a:bodyPr wrap="none" anchor="ctr"/>
          <a:lstStyle/>
          <a:p>
            <a:endParaRPr lang="en-US" sz="3265" dirty="0">
              <a:latin typeface="Inter Light" panose="02000503000000020004" pitchFamily="2" charset="0"/>
            </a:endParaRPr>
          </a:p>
        </p:txBody>
      </p:sp>
      <p:sp>
        <p:nvSpPr>
          <p:cNvPr id="36" name="Freeform 453">
            <a:extLst>
              <a:ext uri="{FF2B5EF4-FFF2-40B4-BE49-F238E27FC236}">
                <a16:creationId xmlns:a16="http://schemas.microsoft.com/office/drawing/2014/main" xmlns="" id="{4C2BE643-E40F-124F-AACA-3EB7FB86829B}"/>
              </a:ext>
            </a:extLst>
          </p:cNvPr>
          <p:cNvSpPr>
            <a:spLocks noChangeArrowheads="1"/>
          </p:cNvSpPr>
          <p:nvPr/>
        </p:nvSpPr>
        <p:spPr bwMode="auto">
          <a:xfrm>
            <a:off x="8702638" y="2783499"/>
            <a:ext cx="60430" cy="988851"/>
          </a:xfrm>
          <a:custGeom>
            <a:avLst/>
            <a:gdLst>
              <a:gd name="T0" fmla="*/ 95 w 96"/>
              <a:gd name="T1" fmla="*/ 0 h 1587"/>
              <a:gd name="T2" fmla="*/ 0 w 96"/>
              <a:gd name="T3" fmla="*/ 0 h 1587"/>
              <a:gd name="T4" fmla="*/ 0 w 96"/>
              <a:gd name="T5" fmla="*/ 1586 h 1587"/>
              <a:gd name="T6" fmla="*/ 95 w 96"/>
              <a:gd name="T7" fmla="*/ 1586 h 1587"/>
              <a:gd name="T8" fmla="*/ 95 w 96"/>
              <a:gd name="T9" fmla="*/ 0 h 1587"/>
            </a:gdLst>
            <a:ahLst/>
            <a:cxnLst>
              <a:cxn ang="0">
                <a:pos x="T0" y="T1"/>
              </a:cxn>
              <a:cxn ang="0">
                <a:pos x="T2" y="T3"/>
              </a:cxn>
              <a:cxn ang="0">
                <a:pos x="T4" y="T5"/>
              </a:cxn>
              <a:cxn ang="0">
                <a:pos x="T6" y="T7"/>
              </a:cxn>
              <a:cxn ang="0">
                <a:pos x="T8" y="T9"/>
              </a:cxn>
            </a:cxnLst>
            <a:rect l="0" t="0" r="r" b="b"/>
            <a:pathLst>
              <a:path w="96" h="1587">
                <a:moveTo>
                  <a:pt x="95" y="0"/>
                </a:moveTo>
                <a:lnTo>
                  <a:pt x="0" y="0"/>
                </a:lnTo>
                <a:lnTo>
                  <a:pt x="0" y="1586"/>
                </a:lnTo>
                <a:lnTo>
                  <a:pt x="95" y="1586"/>
                </a:lnTo>
                <a:lnTo>
                  <a:pt x="95" y="0"/>
                </a:lnTo>
              </a:path>
            </a:pathLst>
          </a:custGeom>
          <a:solidFill>
            <a:srgbClr val="00B050"/>
          </a:solidFill>
          <a:ln>
            <a:noFill/>
          </a:ln>
          <a:effectLst/>
        </p:spPr>
        <p:txBody>
          <a:bodyPr wrap="none" anchor="ctr"/>
          <a:lstStyle/>
          <a:p>
            <a:endParaRPr lang="en-US" sz="3265" dirty="0">
              <a:latin typeface="Inter Light" panose="02000503000000020004" pitchFamily="2" charset="0"/>
            </a:endParaRPr>
          </a:p>
        </p:txBody>
      </p:sp>
      <p:sp>
        <p:nvSpPr>
          <p:cNvPr id="37" name="Freeform 454">
            <a:extLst>
              <a:ext uri="{FF2B5EF4-FFF2-40B4-BE49-F238E27FC236}">
                <a16:creationId xmlns:a16="http://schemas.microsoft.com/office/drawing/2014/main" xmlns="" id="{F98F6D58-CBEF-8C49-B741-AF0EBA5333E0}"/>
              </a:ext>
            </a:extLst>
          </p:cNvPr>
          <p:cNvSpPr>
            <a:spLocks noChangeArrowheads="1"/>
          </p:cNvSpPr>
          <p:nvPr/>
        </p:nvSpPr>
        <p:spPr bwMode="auto">
          <a:xfrm>
            <a:off x="7873186" y="3703683"/>
            <a:ext cx="1782678" cy="618031"/>
          </a:xfrm>
          <a:custGeom>
            <a:avLst/>
            <a:gdLst>
              <a:gd name="T0" fmla="*/ 2860 w 2861"/>
              <a:gd name="T1" fmla="*/ 991 h 992"/>
              <a:gd name="T2" fmla="*/ 0 w 2861"/>
              <a:gd name="T3" fmla="*/ 991 h 992"/>
              <a:gd name="T4" fmla="*/ 0 w 2861"/>
              <a:gd name="T5" fmla="*/ 0 h 992"/>
              <a:gd name="T6" fmla="*/ 2860 w 2861"/>
              <a:gd name="T7" fmla="*/ 0 h 992"/>
              <a:gd name="T8" fmla="*/ 2860 w 2861"/>
              <a:gd name="T9" fmla="*/ 991 h 992"/>
            </a:gdLst>
            <a:ahLst/>
            <a:cxnLst>
              <a:cxn ang="0">
                <a:pos x="T0" y="T1"/>
              </a:cxn>
              <a:cxn ang="0">
                <a:pos x="T2" y="T3"/>
              </a:cxn>
              <a:cxn ang="0">
                <a:pos x="T4" y="T5"/>
              </a:cxn>
              <a:cxn ang="0">
                <a:pos x="T6" y="T7"/>
              </a:cxn>
              <a:cxn ang="0">
                <a:pos x="T8" y="T9"/>
              </a:cxn>
            </a:cxnLst>
            <a:rect l="0" t="0" r="r" b="b"/>
            <a:pathLst>
              <a:path w="2861" h="992">
                <a:moveTo>
                  <a:pt x="2860" y="991"/>
                </a:moveTo>
                <a:lnTo>
                  <a:pt x="0" y="991"/>
                </a:lnTo>
                <a:lnTo>
                  <a:pt x="0" y="0"/>
                </a:lnTo>
                <a:lnTo>
                  <a:pt x="2860" y="0"/>
                </a:lnTo>
                <a:lnTo>
                  <a:pt x="2860" y="991"/>
                </a:lnTo>
              </a:path>
            </a:pathLst>
          </a:custGeom>
          <a:solidFill>
            <a:srgbClr val="00B050"/>
          </a:solidFill>
          <a:ln>
            <a:noFill/>
          </a:ln>
          <a:effectLst/>
        </p:spPr>
        <p:txBody>
          <a:bodyPr wrap="none" anchor="ctr"/>
          <a:lstStyle/>
          <a:p>
            <a:endParaRPr lang="en-US" sz="3265" dirty="0">
              <a:latin typeface="Inter Light" panose="02000503000000020004" pitchFamily="2" charset="0"/>
            </a:endParaRPr>
          </a:p>
        </p:txBody>
      </p:sp>
      <p:sp>
        <p:nvSpPr>
          <p:cNvPr id="38" name="Freeform 455">
            <a:extLst>
              <a:ext uri="{FF2B5EF4-FFF2-40B4-BE49-F238E27FC236}">
                <a16:creationId xmlns:a16="http://schemas.microsoft.com/office/drawing/2014/main" xmlns="" id="{098437D0-AF11-4941-9475-53CB3B8A4134}"/>
              </a:ext>
            </a:extLst>
          </p:cNvPr>
          <p:cNvSpPr>
            <a:spLocks noChangeArrowheads="1"/>
          </p:cNvSpPr>
          <p:nvPr/>
        </p:nvSpPr>
        <p:spPr bwMode="auto">
          <a:xfrm>
            <a:off x="8633968" y="3912438"/>
            <a:ext cx="197771" cy="197770"/>
          </a:xfrm>
          <a:custGeom>
            <a:avLst/>
            <a:gdLst>
              <a:gd name="T0" fmla="*/ 315 w 316"/>
              <a:gd name="T1" fmla="*/ 157 h 316"/>
              <a:gd name="T2" fmla="*/ 315 w 316"/>
              <a:gd name="T3" fmla="*/ 157 h 316"/>
              <a:gd name="T4" fmla="*/ 158 w 316"/>
              <a:gd name="T5" fmla="*/ 315 h 316"/>
              <a:gd name="T6" fmla="*/ 158 w 316"/>
              <a:gd name="T7" fmla="*/ 315 h 316"/>
              <a:gd name="T8" fmla="*/ 0 w 316"/>
              <a:gd name="T9" fmla="*/ 157 h 316"/>
              <a:gd name="T10" fmla="*/ 0 w 316"/>
              <a:gd name="T11" fmla="*/ 157 h 316"/>
              <a:gd name="T12" fmla="*/ 158 w 316"/>
              <a:gd name="T13" fmla="*/ 0 h 316"/>
              <a:gd name="T14" fmla="*/ 158 w 316"/>
              <a:gd name="T15" fmla="*/ 0 h 316"/>
              <a:gd name="T16" fmla="*/ 315 w 316"/>
              <a:gd name="T17" fmla="*/ 15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16">
                <a:moveTo>
                  <a:pt x="315" y="157"/>
                </a:moveTo>
                <a:lnTo>
                  <a:pt x="315" y="157"/>
                </a:lnTo>
                <a:cubicBezTo>
                  <a:pt x="315" y="244"/>
                  <a:pt x="245" y="315"/>
                  <a:pt x="158" y="315"/>
                </a:cubicBezTo>
                <a:lnTo>
                  <a:pt x="158" y="315"/>
                </a:lnTo>
                <a:cubicBezTo>
                  <a:pt x="71" y="315"/>
                  <a:pt x="0" y="244"/>
                  <a:pt x="0" y="157"/>
                </a:cubicBezTo>
                <a:lnTo>
                  <a:pt x="0" y="157"/>
                </a:lnTo>
                <a:cubicBezTo>
                  <a:pt x="0" y="70"/>
                  <a:pt x="71" y="0"/>
                  <a:pt x="158" y="0"/>
                </a:cubicBezTo>
                <a:lnTo>
                  <a:pt x="158" y="0"/>
                </a:lnTo>
                <a:cubicBezTo>
                  <a:pt x="245" y="0"/>
                  <a:pt x="315" y="70"/>
                  <a:pt x="315" y="157"/>
                </a:cubicBezTo>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42" name="Freeform 459">
            <a:extLst>
              <a:ext uri="{FF2B5EF4-FFF2-40B4-BE49-F238E27FC236}">
                <a16:creationId xmlns:a16="http://schemas.microsoft.com/office/drawing/2014/main" xmlns="" id="{EC91C826-3C43-194A-B3C5-D282E66191F3}"/>
              </a:ext>
            </a:extLst>
          </p:cNvPr>
          <p:cNvSpPr>
            <a:spLocks noChangeArrowheads="1"/>
          </p:cNvSpPr>
          <p:nvPr/>
        </p:nvSpPr>
        <p:spPr bwMode="auto">
          <a:xfrm>
            <a:off x="10392950" y="3912438"/>
            <a:ext cx="195025" cy="197770"/>
          </a:xfrm>
          <a:custGeom>
            <a:avLst/>
            <a:gdLst>
              <a:gd name="T0" fmla="*/ 314 w 315"/>
              <a:gd name="T1" fmla="*/ 157 h 316"/>
              <a:gd name="T2" fmla="*/ 314 w 315"/>
              <a:gd name="T3" fmla="*/ 157 h 316"/>
              <a:gd name="T4" fmla="*/ 156 w 315"/>
              <a:gd name="T5" fmla="*/ 315 h 316"/>
              <a:gd name="T6" fmla="*/ 156 w 315"/>
              <a:gd name="T7" fmla="*/ 315 h 316"/>
              <a:gd name="T8" fmla="*/ 0 w 315"/>
              <a:gd name="T9" fmla="*/ 157 h 316"/>
              <a:gd name="T10" fmla="*/ 0 w 315"/>
              <a:gd name="T11" fmla="*/ 157 h 316"/>
              <a:gd name="T12" fmla="*/ 156 w 315"/>
              <a:gd name="T13" fmla="*/ 0 h 316"/>
              <a:gd name="T14" fmla="*/ 156 w 315"/>
              <a:gd name="T15" fmla="*/ 0 h 316"/>
              <a:gd name="T16" fmla="*/ 314 w 315"/>
              <a:gd name="T17" fmla="*/ 15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316">
                <a:moveTo>
                  <a:pt x="314" y="157"/>
                </a:moveTo>
                <a:lnTo>
                  <a:pt x="314" y="157"/>
                </a:lnTo>
                <a:cubicBezTo>
                  <a:pt x="314" y="244"/>
                  <a:pt x="243" y="315"/>
                  <a:pt x="156" y="315"/>
                </a:cubicBezTo>
                <a:lnTo>
                  <a:pt x="156" y="315"/>
                </a:lnTo>
                <a:cubicBezTo>
                  <a:pt x="70" y="315"/>
                  <a:pt x="0" y="244"/>
                  <a:pt x="0" y="157"/>
                </a:cubicBezTo>
                <a:lnTo>
                  <a:pt x="0" y="157"/>
                </a:lnTo>
                <a:cubicBezTo>
                  <a:pt x="0" y="70"/>
                  <a:pt x="70" y="0"/>
                  <a:pt x="156" y="0"/>
                </a:cubicBezTo>
                <a:lnTo>
                  <a:pt x="156" y="0"/>
                </a:lnTo>
                <a:cubicBezTo>
                  <a:pt x="243" y="0"/>
                  <a:pt x="314" y="70"/>
                  <a:pt x="314" y="157"/>
                </a:cubicBezTo>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43" name="Freeform 460">
            <a:extLst>
              <a:ext uri="{FF2B5EF4-FFF2-40B4-BE49-F238E27FC236}">
                <a16:creationId xmlns:a16="http://schemas.microsoft.com/office/drawing/2014/main" xmlns="" id="{E4AEBFB3-0316-7443-BF02-8FB32417475A}"/>
              </a:ext>
            </a:extLst>
          </p:cNvPr>
          <p:cNvSpPr>
            <a:spLocks noChangeArrowheads="1"/>
          </p:cNvSpPr>
          <p:nvPr/>
        </p:nvSpPr>
        <p:spPr bwMode="auto">
          <a:xfrm>
            <a:off x="8558430" y="2127013"/>
            <a:ext cx="348846" cy="425755"/>
          </a:xfrm>
          <a:custGeom>
            <a:avLst/>
            <a:gdLst>
              <a:gd name="T0" fmla="*/ 526 w 558"/>
              <a:gd name="T1" fmla="*/ 619 h 682"/>
              <a:gd name="T2" fmla="*/ 526 w 558"/>
              <a:gd name="T3" fmla="*/ 619 h 682"/>
              <a:gd name="T4" fmla="*/ 495 w 558"/>
              <a:gd name="T5" fmla="*/ 650 h 682"/>
              <a:gd name="T6" fmla="*/ 154 w 558"/>
              <a:gd name="T7" fmla="*/ 650 h 682"/>
              <a:gd name="T8" fmla="*/ 154 w 558"/>
              <a:gd name="T9" fmla="*/ 31 h 682"/>
              <a:gd name="T10" fmla="*/ 340 w 558"/>
              <a:gd name="T11" fmla="*/ 31 h 682"/>
              <a:gd name="T12" fmla="*/ 340 w 558"/>
              <a:gd name="T13" fmla="*/ 217 h 682"/>
              <a:gd name="T14" fmla="*/ 402 w 558"/>
              <a:gd name="T15" fmla="*/ 155 h 682"/>
              <a:gd name="T16" fmla="*/ 464 w 558"/>
              <a:gd name="T17" fmla="*/ 217 h 682"/>
              <a:gd name="T18" fmla="*/ 464 w 558"/>
              <a:gd name="T19" fmla="*/ 31 h 682"/>
              <a:gd name="T20" fmla="*/ 495 w 558"/>
              <a:gd name="T21" fmla="*/ 31 h 682"/>
              <a:gd name="T22" fmla="*/ 495 w 558"/>
              <a:gd name="T23" fmla="*/ 31 h 682"/>
              <a:gd name="T24" fmla="*/ 526 w 558"/>
              <a:gd name="T25" fmla="*/ 62 h 682"/>
              <a:gd name="T26" fmla="*/ 526 w 558"/>
              <a:gd name="T27" fmla="*/ 619 h 682"/>
              <a:gd name="T28" fmla="*/ 124 w 558"/>
              <a:gd name="T29" fmla="*/ 650 h 682"/>
              <a:gd name="T30" fmla="*/ 62 w 558"/>
              <a:gd name="T31" fmla="*/ 650 h 682"/>
              <a:gd name="T32" fmla="*/ 62 w 558"/>
              <a:gd name="T33" fmla="*/ 650 h 682"/>
              <a:gd name="T34" fmla="*/ 31 w 558"/>
              <a:gd name="T35" fmla="*/ 619 h 682"/>
              <a:gd name="T36" fmla="*/ 31 w 558"/>
              <a:gd name="T37" fmla="*/ 62 h 682"/>
              <a:gd name="T38" fmla="*/ 31 w 558"/>
              <a:gd name="T39" fmla="*/ 62 h 682"/>
              <a:gd name="T40" fmla="*/ 62 w 558"/>
              <a:gd name="T41" fmla="*/ 31 h 682"/>
              <a:gd name="T42" fmla="*/ 124 w 558"/>
              <a:gd name="T43" fmla="*/ 31 h 682"/>
              <a:gd name="T44" fmla="*/ 124 w 558"/>
              <a:gd name="T45" fmla="*/ 650 h 682"/>
              <a:gd name="T46" fmla="*/ 371 w 558"/>
              <a:gd name="T47" fmla="*/ 31 h 682"/>
              <a:gd name="T48" fmla="*/ 433 w 558"/>
              <a:gd name="T49" fmla="*/ 31 h 682"/>
              <a:gd name="T50" fmla="*/ 433 w 558"/>
              <a:gd name="T51" fmla="*/ 139 h 682"/>
              <a:gd name="T52" fmla="*/ 402 w 558"/>
              <a:gd name="T53" fmla="*/ 109 h 682"/>
              <a:gd name="T54" fmla="*/ 371 w 558"/>
              <a:gd name="T55" fmla="*/ 139 h 682"/>
              <a:gd name="T56" fmla="*/ 371 w 558"/>
              <a:gd name="T57" fmla="*/ 31 h 682"/>
              <a:gd name="T58" fmla="*/ 495 w 558"/>
              <a:gd name="T59" fmla="*/ 0 h 682"/>
              <a:gd name="T60" fmla="*/ 62 w 558"/>
              <a:gd name="T61" fmla="*/ 0 h 682"/>
              <a:gd name="T62" fmla="*/ 62 w 558"/>
              <a:gd name="T63" fmla="*/ 0 h 682"/>
              <a:gd name="T64" fmla="*/ 0 w 558"/>
              <a:gd name="T65" fmla="*/ 62 h 682"/>
              <a:gd name="T66" fmla="*/ 0 w 558"/>
              <a:gd name="T67" fmla="*/ 619 h 682"/>
              <a:gd name="T68" fmla="*/ 0 w 558"/>
              <a:gd name="T69" fmla="*/ 619 h 682"/>
              <a:gd name="T70" fmla="*/ 62 w 558"/>
              <a:gd name="T71" fmla="*/ 681 h 682"/>
              <a:gd name="T72" fmla="*/ 495 w 558"/>
              <a:gd name="T73" fmla="*/ 681 h 682"/>
              <a:gd name="T74" fmla="*/ 495 w 558"/>
              <a:gd name="T75" fmla="*/ 681 h 682"/>
              <a:gd name="T76" fmla="*/ 557 w 558"/>
              <a:gd name="T77" fmla="*/ 619 h 682"/>
              <a:gd name="T78" fmla="*/ 557 w 558"/>
              <a:gd name="T79" fmla="*/ 62 h 682"/>
              <a:gd name="T80" fmla="*/ 557 w 558"/>
              <a:gd name="T81" fmla="*/ 62 h 682"/>
              <a:gd name="T82" fmla="*/ 495 w 558"/>
              <a:gd name="T8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8" h="682">
                <a:moveTo>
                  <a:pt x="526" y="619"/>
                </a:moveTo>
                <a:lnTo>
                  <a:pt x="526" y="619"/>
                </a:lnTo>
                <a:cubicBezTo>
                  <a:pt x="526" y="636"/>
                  <a:pt x="512" y="650"/>
                  <a:pt x="495" y="650"/>
                </a:cubicBezTo>
                <a:lnTo>
                  <a:pt x="154" y="650"/>
                </a:lnTo>
                <a:lnTo>
                  <a:pt x="154" y="31"/>
                </a:lnTo>
                <a:lnTo>
                  <a:pt x="340" y="31"/>
                </a:lnTo>
                <a:lnTo>
                  <a:pt x="340" y="217"/>
                </a:lnTo>
                <a:lnTo>
                  <a:pt x="402" y="155"/>
                </a:lnTo>
                <a:lnTo>
                  <a:pt x="464" y="217"/>
                </a:lnTo>
                <a:lnTo>
                  <a:pt x="464" y="31"/>
                </a:lnTo>
                <a:lnTo>
                  <a:pt x="495" y="31"/>
                </a:lnTo>
                <a:lnTo>
                  <a:pt x="495" y="31"/>
                </a:lnTo>
                <a:cubicBezTo>
                  <a:pt x="512" y="31"/>
                  <a:pt x="526" y="45"/>
                  <a:pt x="526" y="62"/>
                </a:cubicBezTo>
                <a:lnTo>
                  <a:pt x="526" y="619"/>
                </a:lnTo>
                <a:close/>
                <a:moveTo>
                  <a:pt x="124" y="650"/>
                </a:moveTo>
                <a:lnTo>
                  <a:pt x="62" y="650"/>
                </a:lnTo>
                <a:lnTo>
                  <a:pt x="62" y="650"/>
                </a:lnTo>
                <a:cubicBezTo>
                  <a:pt x="44" y="650"/>
                  <a:pt x="31" y="636"/>
                  <a:pt x="31" y="619"/>
                </a:cubicBezTo>
                <a:lnTo>
                  <a:pt x="31" y="62"/>
                </a:lnTo>
                <a:lnTo>
                  <a:pt x="31" y="62"/>
                </a:lnTo>
                <a:cubicBezTo>
                  <a:pt x="31" y="45"/>
                  <a:pt x="44" y="31"/>
                  <a:pt x="62" y="31"/>
                </a:cubicBezTo>
                <a:lnTo>
                  <a:pt x="124" y="31"/>
                </a:lnTo>
                <a:lnTo>
                  <a:pt x="124" y="650"/>
                </a:lnTo>
                <a:close/>
                <a:moveTo>
                  <a:pt x="371" y="31"/>
                </a:moveTo>
                <a:lnTo>
                  <a:pt x="433" y="31"/>
                </a:lnTo>
                <a:lnTo>
                  <a:pt x="433" y="139"/>
                </a:lnTo>
                <a:lnTo>
                  <a:pt x="402" y="109"/>
                </a:lnTo>
                <a:lnTo>
                  <a:pt x="371" y="139"/>
                </a:lnTo>
                <a:lnTo>
                  <a:pt x="371" y="31"/>
                </a:lnTo>
                <a:close/>
                <a:moveTo>
                  <a:pt x="495" y="0"/>
                </a:moveTo>
                <a:lnTo>
                  <a:pt x="62" y="0"/>
                </a:lnTo>
                <a:lnTo>
                  <a:pt x="62" y="0"/>
                </a:lnTo>
                <a:cubicBezTo>
                  <a:pt x="28" y="0"/>
                  <a:pt x="0" y="28"/>
                  <a:pt x="0" y="62"/>
                </a:cubicBezTo>
                <a:lnTo>
                  <a:pt x="0" y="619"/>
                </a:lnTo>
                <a:lnTo>
                  <a:pt x="0" y="619"/>
                </a:lnTo>
                <a:cubicBezTo>
                  <a:pt x="0" y="654"/>
                  <a:pt x="28" y="681"/>
                  <a:pt x="62" y="681"/>
                </a:cubicBezTo>
                <a:lnTo>
                  <a:pt x="495" y="681"/>
                </a:lnTo>
                <a:lnTo>
                  <a:pt x="495" y="681"/>
                </a:lnTo>
                <a:cubicBezTo>
                  <a:pt x="529" y="681"/>
                  <a:pt x="557" y="654"/>
                  <a:pt x="557" y="619"/>
                </a:cubicBezTo>
                <a:lnTo>
                  <a:pt x="557" y="62"/>
                </a:lnTo>
                <a:lnTo>
                  <a:pt x="557" y="62"/>
                </a:lnTo>
                <a:cubicBezTo>
                  <a:pt x="557" y="28"/>
                  <a:pt x="529" y="0"/>
                  <a:pt x="495" y="0"/>
                </a:cubicBezTo>
                <a:close/>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44" name="Freeform 461">
            <a:extLst>
              <a:ext uri="{FF2B5EF4-FFF2-40B4-BE49-F238E27FC236}">
                <a16:creationId xmlns:a16="http://schemas.microsoft.com/office/drawing/2014/main" xmlns="" id="{9583B02D-2B10-7A4E-A6B5-1FBFB0A6A71E}"/>
              </a:ext>
            </a:extLst>
          </p:cNvPr>
          <p:cNvSpPr>
            <a:spLocks noChangeArrowheads="1"/>
          </p:cNvSpPr>
          <p:nvPr/>
        </p:nvSpPr>
        <p:spPr bwMode="auto">
          <a:xfrm>
            <a:off x="5043212" y="2511566"/>
            <a:ext cx="348844" cy="425755"/>
          </a:xfrm>
          <a:custGeom>
            <a:avLst/>
            <a:gdLst>
              <a:gd name="T0" fmla="*/ 371 w 558"/>
              <a:gd name="T1" fmla="*/ 185 h 682"/>
              <a:gd name="T2" fmla="*/ 371 w 558"/>
              <a:gd name="T3" fmla="*/ 31 h 682"/>
              <a:gd name="T4" fmla="*/ 387 w 558"/>
              <a:gd name="T5" fmla="*/ 31 h 682"/>
              <a:gd name="T6" fmla="*/ 526 w 558"/>
              <a:gd name="T7" fmla="*/ 185 h 682"/>
              <a:gd name="T8" fmla="*/ 371 w 558"/>
              <a:gd name="T9" fmla="*/ 185 h 682"/>
              <a:gd name="T10" fmla="*/ 526 w 558"/>
              <a:gd name="T11" fmla="*/ 619 h 682"/>
              <a:gd name="T12" fmla="*/ 526 w 558"/>
              <a:gd name="T13" fmla="*/ 619 h 682"/>
              <a:gd name="T14" fmla="*/ 496 w 558"/>
              <a:gd name="T15" fmla="*/ 649 h 682"/>
              <a:gd name="T16" fmla="*/ 62 w 558"/>
              <a:gd name="T17" fmla="*/ 649 h 682"/>
              <a:gd name="T18" fmla="*/ 62 w 558"/>
              <a:gd name="T19" fmla="*/ 649 h 682"/>
              <a:gd name="T20" fmla="*/ 31 w 558"/>
              <a:gd name="T21" fmla="*/ 619 h 682"/>
              <a:gd name="T22" fmla="*/ 31 w 558"/>
              <a:gd name="T23" fmla="*/ 62 h 682"/>
              <a:gd name="T24" fmla="*/ 31 w 558"/>
              <a:gd name="T25" fmla="*/ 62 h 682"/>
              <a:gd name="T26" fmla="*/ 62 w 558"/>
              <a:gd name="T27" fmla="*/ 31 h 682"/>
              <a:gd name="T28" fmla="*/ 341 w 558"/>
              <a:gd name="T29" fmla="*/ 31 h 682"/>
              <a:gd name="T30" fmla="*/ 341 w 558"/>
              <a:gd name="T31" fmla="*/ 185 h 682"/>
              <a:gd name="T32" fmla="*/ 341 w 558"/>
              <a:gd name="T33" fmla="*/ 185 h 682"/>
              <a:gd name="T34" fmla="*/ 371 w 558"/>
              <a:gd name="T35" fmla="*/ 217 h 682"/>
              <a:gd name="T36" fmla="*/ 526 w 558"/>
              <a:gd name="T37" fmla="*/ 217 h 682"/>
              <a:gd name="T38" fmla="*/ 526 w 558"/>
              <a:gd name="T39" fmla="*/ 619 h 682"/>
              <a:gd name="T40" fmla="*/ 403 w 558"/>
              <a:gd name="T41" fmla="*/ 0 h 682"/>
              <a:gd name="T42" fmla="*/ 62 w 558"/>
              <a:gd name="T43" fmla="*/ 0 h 682"/>
              <a:gd name="T44" fmla="*/ 62 w 558"/>
              <a:gd name="T45" fmla="*/ 0 h 682"/>
              <a:gd name="T46" fmla="*/ 0 w 558"/>
              <a:gd name="T47" fmla="*/ 62 h 682"/>
              <a:gd name="T48" fmla="*/ 0 w 558"/>
              <a:gd name="T49" fmla="*/ 619 h 682"/>
              <a:gd name="T50" fmla="*/ 0 w 558"/>
              <a:gd name="T51" fmla="*/ 619 h 682"/>
              <a:gd name="T52" fmla="*/ 62 w 558"/>
              <a:gd name="T53" fmla="*/ 681 h 682"/>
              <a:gd name="T54" fmla="*/ 496 w 558"/>
              <a:gd name="T55" fmla="*/ 681 h 682"/>
              <a:gd name="T56" fmla="*/ 496 w 558"/>
              <a:gd name="T57" fmla="*/ 681 h 682"/>
              <a:gd name="T58" fmla="*/ 557 w 558"/>
              <a:gd name="T59" fmla="*/ 619 h 682"/>
              <a:gd name="T60" fmla="*/ 557 w 558"/>
              <a:gd name="T61" fmla="*/ 170 h 682"/>
              <a:gd name="T62" fmla="*/ 403 w 558"/>
              <a:gd name="T6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8" h="682">
                <a:moveTo>
                  <a:pt x="371" y="185"/>
                </a:moveTo>
                <a:lnTo>
                  <a:pt x="371" y="31"/>
                </a:lnTo>
                <a:lnTo>
                  <a:pt x="387" y="31"/>
                </a:lnTo>
                <a:lnTo>
                  <a:pt x="526" y="185"/>
                </a:lnTo>
                <a:lnTo>
                  <a:pt x="371" y="185"/>
                </a:lnTo>
                <a:close/>
                <a:moveTo>
                  <a:pt x="526" y="619"/>
                </a:moveTo>
                <a:lnTo>
                  <a:pt x="526" y="619"/>
                </a:lnTo>
                <a:cubicBezTo>
                  <a:pt x="526" y="636"/>
                  <a:pt x="513" y="649"/>
                  <a:pt x="496" y="649"/>
                </a:cubicBezTo>
                <a:lnTo>
                  <a:pt x="62" y="649"/>
                </a:lnTo>
                <a:lnTo>
                  <a:pt x="62" y="649"/>
                </a:lnTo>
                <a:cubicBezTo>
                  <a:pt x="45" y="649"/>
                  <a:pt x="31" y="636"/>
                  <a:pt x="31" y="619"/>
                </a:cubicBezTo>
                <a:lnTo>
                  <a:pt x="31" y="62"/>
                </a:lnTo>
                <a:lnTo>
                  <a:pt x="31" y="62"/>
                </a:lnTo>
                <a:cubicBezTo>
                  <a:pt x="31" y="45"/>
                  <a:pt x="45" y="31"/>
                  <a:pt x="62" y="31"/>
                </a:cubicBezTo>
                <a:lnTo>
                  <a:pt x="341" y="31"/>
                </a:lnTo>
                <a:lnTo>
                  <a:pt x="341" y="185"/>
                </a:lnTo>
                <a:lnTo>
                  <a:pt x="341" y="185"/>
                </a:lnTo>
                <a:cubicBezTo>
                  <a:pt x="341" y="202"/>
                  <a:pt x="354" y="217"/>
                  <a:pt x="371" y="217"/>
                </a:cubicBezTo>
                <a:lnTo>
                  <a:pt x="526" y="217"/>
                </a:lnTo>
                <a:lnTo>
                  <a:pt x="526" y="619"/>
                </a:lnTo>
                <a:close/>
                <a:moveTo>
                  <a:pt x="403" y="0"/>
                </a:moveTo>
                <a:lnTo>
                  <a:pt x="62" y="0"/>
                </a:lnTo>
                <a:lnTo>
                  <a:pt x="62" y="0"/>
                </a:lnTo>
                <a:cubicBezTo>
                  <a:pt x="28" y="0"/>
                  <a:pt x="0" y="28"/>
                  <a:pt x="0" y="62"/>
                </a:cubicBezTo>
                <a:lnTo>
                  <a:pt x="0" y="619"/>
                </a:lnTo>
                <a:lnTo>
                  <a:pt x="0" y="619"/>
                </a:lnTo>
                <a:cubicBezTo>
                  <a:pt x="0" y="653"/>
                  <a:pt x="28" y="681"/>
                  <a:pt x="62" y="681"/>
                </a:cubicBezTo>
                <a:lnTo>
                  <a:pt x="496" y="681"/>
                </a:lnTo>
                <a:lnTo>
                  <a:pt x="496" y="681"/>
                </a:lnTo>
                <a:cubicBezTo>
                  <a:pt x="530" y="681"/>
                  <a:pt x="557" y="653"/>
                  <a:pt x="557" y="619"/>
                </a:cubicBezTo>
                <a:lnTo>
                  <a:pt x="557" y="170"/>
                </a:lnTo>
                <a:lnTo>
                  <a:pt x="403" y="0"/>
                </a:lnTo>
                <a:close/>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45" name="Freeform 462">
            <a:extLst>
              <a:ext uri="{FF2B5EF4-FFF2-40B4-BE49-F238E27FC236}">
                <a16:creationId xmlns:a16="http://schemas.microsoft.com/office/drawing/2014/main" xmlns="" id="{F6C1DFDA-C42F-9042-93A9-8FE38AC6D5ED}"/>
              </a:ext>
            </a:extLst>
          </p:cNvPr>
          <p:cNvSpPr>
            <a:spLocks noChangeArrowheads="1"/>
          </p:cNvSpPr>
          <p:nvPr/>
        </p:nvSpPr>
        <p:spPr bwMode="auto">
          <a:xfrm>
            <a:off x="1205242" y="1844092"/>
            <a:ext cx="994345" cy="994345"/>
          </a:xfrm>
          <a:custGeom>
            <a:avLst/>
            <a:gdLst>
              <a:gd name="T0" fmla="*/ 0 w 1596"/>
              <a:gd name="T1" fmla="*/ 797 h 1596"/>
              <a:gd name="T2" fmla="*/ 0 w 1596"/>
              <a:gd name="T3" fmla="*/ 797 h 1596"/>
              <a:gd name="T4" fmla="*/ 797 w 1596"/>
              <a:gd name="T5" fmla="*/ 0 h 1596"/>
              <a:gd name="T6" fmla="*/ 797 w 1596"/>
              <a:gd name="T7" fmla="*/ 0 h 1596"/>
              <a:gd name="T8" fmla="*/ 1595 w 1596"/>
              <a:gd name="T9" fmla="*/ 797 h 1596"/>
              <a:gd name="T10" fmla="*/ 1595 w 1596"/>
              <a:gd name="T11" fmla="*/ 797 h 1596"/>
              <a:gd name="T12" fmla="*/ 797 w 1596"/>
              <a:gd name="T13" fmla="*/ 1595 h 1596"/>
              <a:gd name="T14" fmla="*/ 797 w 1596"/>
              <a:gd name="T15" fmla="*/ 1595 h 1596"/>
              <a:gd name="T16" fmla="*/ 0 w 1596"/>
              <a:gd name="T17" fmla="*/ 797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6" h="1596">
                <a:moveTo>
                  <a:pt x="0" y="797"/>
                </a:moveTo>
                <a:lnTo>
                  <a:pt x="0" y="797"/>
                </a:lnTo>
                <a:cubicBezTo>
                  <a:pt x="0" y="357"/>
                  <a:pt x="357" y="0"/>
                  <a:pt x="797" y="0"/>
                </a:cubicBezTo>
                <a:lnTo>
                  <a:pt x="797" y="0"/>
                </a:lnTo>
                <a:cubicBezTo>
                  <a:pt x="1238" y="0"/>
                  <a:pt x="1595" y="357"/>
                  <a:pt x="1595" y="797"/>
                </a:cubicBezTo>
                <a:lnTo>
                  <a:pt x="1595" y="797"/>
                </a:lnTo>
                <a:cubicBezTo>
                  <a:pt x="1595" y="1238"/>
                  <a:pt x="1238" y="1595"/>
                  <a:pt x="797" y="1595"/>
                </a:cubicBezTo>
                <a:lnTo>
                  <a:pt x="797" y="1595"/>
                </a:lnTo>
                <a:cubicBezTo>
                  <a:pt x="357" y="1595"/>
                  <a:pt x="0" y="1238"/>
                  <a:pt x="0" y="797"/>
                </a:cubicBezTo>
              </a:path>
            </a:pathLst>
          </a:custGeom>
          <a:solidFill>
            <a:srgbClr val="92D050"/>
          </a:solidFill>
          <a:ln>
            <a:noFill/>
          </a:ln>
          <a:effectLst/>
        </p:spPr>
        <p:txBody>
          <a:bodyPr wrap="none" anchor="ctr"/>
          <a:lstStyle/>
          <a:p>
            <a:endParaRPr lang="en-US" sz="3265" dirty="0">
              <a:latin typeface="Inter Light" panose="02000503000000020004" pitchFamily="2" charset="0"/>
            </a:endParaRPr>
          </a:p>
        </p:txBody>
      </p:sp>
      <p:sp>
        <p:nvSpPr>
          <p:cNvPr id="46" name="Freeform 463">
            <a:extLst>
              <a:ext uri="{FF2B5EF4-FFF2-40B4-BE49-F238E27FC236}">
                <a16:creationId xmlns:a16="http://schemas.microsoft.com/office/drawing/2014/main" xmlns="" id="{0AD58B43-A4AE-8D4A-8601-EE5E4DD003AC}"/>
              </a:ext>
            </a:extLst>
          </p:cNvPr>
          <p:cNvSpPr>
            <a:spLocks noChangeArrowheads="1"/>
          </p:cNvSpPr>
          <p:nvPr/>
        </p:nvSpPr>
        <p:spPr bwMode="auto">
          <a:xfrm>
            <a:off x="1489537" y="2127013"/>
            <a:ext cx="425757" cy="425755"/>
          </a:xfrm>
          <a:custGeom>
            <a:avLst/>
            <a:gdLst>
              <a:gd name="T0" fmla="*/ 283 w 682"/>
              <a:gd name="T1" fmla="*/ 469 h 682"/>
              <a:gd name="T2" fmla="*/ 278 w 682"/>
              <a:gd name="T3" fmla="*/ 480 h 682"/>
              <a:gd name="T4" fmla="*/ 294 w 682"/>
              <a:gd name="T5" fmla="*/ 495 h 682"/>
              <a:gd name="T6" fmla="*/ 335 w 682"/>
              <a:gd name="T7" fmla="*/ 460 h 682"/>
              <a:gd name="T8" fmla="*/ 340 w 682"/>
              <a:gd name="T9" fmla="*/ 449 h 682"/>
              <a:gd name="T10" fmla="*/ 325 w 682"/>
              <a:gd name="T11" fmla="*/ 433 h 682"/>
              <a:gd name="T12" fmla="*/ 314 w 682"/>
              <a:gd name="T13" fmla="*/ 438 h 682"/>
              <a:gd name="T14" fmla="*/ 356 w 682"/>
              <a:gd name="T15" fmla="*/ 644 h 682"/>
              <a:gd name="T16" fmla="*/ 31 w 682"/>
              <a:gd name="T17" fmla="*/ 47 h 682"/>
              <a:gd name="T18" fmla="*/ 46 w 682"/>
              <a:gd name="T19" fmla="*/ 31 h 682"/>
              <a:gd name="T20" fmla="*/ 643 w 682"/>
              <a:gd name="T21" fmla="*/ 356 h 682"/>
              <a:gd name="T22" fmla="*/ 676 w 682"/>
              <a:gd name="T23" fmla="*/ 345 h 682"/>
              <a:gd name="T24" fmla="*/ 335 w 682"/>
              <a:gd name="T25" fmla="*/ 5 h 682"/>
              <a:gd name="T26" fmla="*/ 46 w 682"/>
              <a:gd name="T27" fmla="*/ 0 h 682"/>
              <a:gd name="T28" fmla="*/ 0 w 682"/>
              <a:gd name="T29" fmla="*/ 47 h 682"/>
              <a:gd name="T30" fmla="*/ 0 w 682"/>
              <a:gd name="T31" fmla="*/ 325 h 682"/>
              <a:gd name="T32" fmla="*/ 345 w 682"/>
              <a:gd name="T33" fmla="*/ 677 h 682"/>
              <a:gd name="T34" fmla="*/ 356 w 682"/>
              <a:gd name="T35" fmla="*/ 681 h 682"/>
              <a:gd name="T36" fmla="*/ 367 w 682"/>
              <a:gd name="T37" fmla="*/ 677 h 682"/>
              <a:gd name="T38" fmla="*/ 676 w 682"/>
              <a:gd name="T39" fmla="*/ 367 h 682"/>
              <a:gd name="T40" fmla="*/ 681 w 682"/>
              <a:gd name="T41" fmla="*/ 356 h 682"/>
              <a:gd name="T42" fmla="*/ 356 w 682"/>
              <a:gd name="T43" fmla="*/ 557 h 682"/>
              <a:gd name="T44" fmla="*/ 367 w 682"/>
              <a:gd name="T45" fmla="*/ 553 h 682"/>
              <a:gd name="T46" fmla="*/ 460 w 682"/>
              <a:gd name="T47" fmla="*/ 460 h 682"/>
              <a:gd name="T48" fmla="*/ 464 w 682"/>
              <a:gd name="T49" fmla="*/ 449 h 682"/>
              <a:gd name="T50" fmla="*/ 449 w 682"/>
              <a:gd name="T51" fmla="*/ 433 h 682"/>
              <a:gd name="T52" fmla="*/ 345 w 682"/>
              <a:gd name="T53" fmla="*/ 531 h 682"/>
              <a:gd name="T54" fmla="*/ 340 w 682"/>
              <a:gd name="T55" fmla="*/ 542 h 682"/>
              <a:gd name="T56" fmla="*/ 356 w 682"/>
              <a:gd name="T57" fmla="*/ 557 h 682"/>
              <a:gd name="T58" fmla="*/ 371 w 682"/>
              <a:gd name="T59" fmla="*/ 418 h 682"/>
              <a:gd name="T60" fmla="*/ 444 w 682"/>
              <a:gd name="T61" fmla="*/ 351 h 682"/>
              <a:gd name="T62" fmla="*/ 449 w 682"/>
              <a:gd name="T63" fmla="*/ 340 h 682"/>
              <a:gd name="T64" fmla="*/ 433 w 682"/>
              <a:gd name="T65" fmla="*/ 325 h 682"/>
              <a:gd name="T66" fmla="*/ 422 w 682"/>
              <a:gd name="T67" fmla="*/ 330 h 682"/>
              <a:gd name="T68" fmla="*/ 361 w 682"/>
              <a:gd name="T69" fmla="*/ 392 h 682"/>
              <a:gd name="T70" fmla="*/ 356 w 682"/>
              <a:gd name="T71" fmla="*/ 403 h 682"/>
              <a:gd name="T72" fmla="*/ 139 w 682"/>
              <a:gd name="T73" fmla="*/ 155 h 682"/>
              <a:gd name="T74" fmla="*/ 124 w 682"/>
              <a:gd name="T75" fmla="*/ 139 h 682"/>
              <a:gd name="T76" fmla="*/ 139 w 682"/>
              <a:gd name="T77" fmla="*/ 124 h 682"/>
              <a:gd name="T78" fmla="*/ 155 w 682"/>
              <a:gd name="T79" fmla="*/ 139 h 682"/>
              <a:gd name="T80" fmla="*/ 139 w 682"/>
              <a:gd name="T81" fmla="*/ 155 h 682"/>
              <a:gd name="T82" fmla="*/ 139 w 682"/>
              <a:gd name="T83" fmla="*/ 93 h 682"/>
              <a:gd name="T84" fmla="*/ 93 w 682"/>
              <a:gd name="T85" fmla="*/ 139 h 682"/>
              <a:gd name="T86" fmla="*/ 139 w 682"/>
              <a:gd name="T87" fmla="*/ 186 h 682"/>
              <a:gd name="T88" fmla="*/ 186 w 682"/>
              <a:gd name="T89" fmla="*/ 13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2" h="682">
                <a:moveTo>
                  <a:pt x="283" y="469"/>
                </a:moveTo>
                <a:lnTo>
                  <a:pt x="283" y="469"/>
                </a:lnTo>
                <a:cubicBezTo>
                  <a:pt x="280" y="472"/>
                  <a:pt x="278" y="476"/>
                  <a:pt x="278" y="480"/>
                </a:cubicBezTo>
                <a:lnTo>
                  <a:pt x="278" y="480"/>
                </a:lnTo>
                <a:cubicBezTo>
                  <a:pt x="278" y="488"/>
                  <a:pt x="285" y="495"/>
                  <a:pt x="294" y="495"/>
                </a:cubicBezTo>
                <a:lnTo>
                  <a:pt x="294" y="495"/>
                </a:lnTo>
                <a:cubicBezTo>
                  <a:pt x="298" y="495"/>
                  <a:pt x="302" y="494"/>
                  <a:pt x="305" y="491"/>
                </a:cubicBezTo>
                <a:lnTo>
                  <a:pt x="335" y="460"/>
                </a:lnTo>
                <a:lnTo>
                  <a:pt x="335" y="460"/>
                </a:lnTo>
                <a:cubicBezTo>
                  <a:pt x="339" y="457"/>
                  <a:pt x="340" y="453"/>
                  <a:pt x="340" y="449"/>
                </a:cubicBezTo>
                <a:lnTo>
                  <a:pt x="340" y="449"/>
                </a:lnTo>
                <a:cubicBezTo>
                  <a:pt x="340" y="441"/>
                  <a:pt x="334" y="433"/>
                  <a:pt x="325" y="433"/>
                </a:cubicBezTo>
                <a:lnTo>
                  <a:pt x="325" y="433"/>
                </a:lnTo>
                <a:cubicBezTo>
                  <a:pt x="321" y="433"/>
                  <a:pt x="317" y="435"/>
                  <a:pt x="314" y="438"/>
                </a:cubicBezTo>
                <a:lnTo>
                  <a:pt x="283" y="469"/>
                </a:lnTo>
                <a:close/>
                <a:moveTo>
                  <a:pt x="356" y="644"/>
                </a:moveTo>
                <a:lnTo>
                  <a:pt x="31" y="319"/>
                </a:lnTo>
                <a:lnTo>
                  <a:pt x="31" y="47"/>
                </a:lnTo>
                <a:lnTo>
                  <a:pt x="31" y="47"/>
                </a:lnTo>
                <a:cubicBezTo>
                  <a:pt x="31" y="38"/>
                  <a:pt x="37" y="31"/>
                  <a:pt x="46" y="31"/>
                </a:cubicBezTo>
                <a:lnTo>
                  <a:pt x="318" y="31"/>
                </a:lnTo>
                <a:lnTo>
                  <a:pt x="643" y="356"/>
                </a:lnTo>
                <a:lnTo>
                  <a:pt x="356" y="644"/>
                </a:lnTo>
                <a:close/>
                <a:moveTo>
                  <a:pt x="676" y="345"/>
                </a:moveTo>
                <a:lnTo>
                  <a:pt x="335" y="5"/>
                </a:lnTo>
                <a:lnTo>
                  <a:pt x="335" y="5"/>
                </a:lnTo>
                <a:cubicBezTo>
                  <a:pt x="333" y="2"/>
                  <a:pt x="329" y="0"/>
                  <a:pt x="325" y="0"/>
                </a:cubicBezTo>
                <a:lnTo>
                  <a:pt x="46" y="0"/>
                </a:lnTo>
                <a:lnTo>
                  <a:pt x="46" y="0"/>
                </a:lnTo>
                <a:cubicBezTo>
                  <a:pt x="20" y="0"/>
                  <a:pt x="0" y="21"/>
                  <a:pt x="0" y="47"/>
                </a:cubicBezTo>
                <a:lnTo>
                  <a:pt x="0" y="325"/>
                </a:lnTo>
                <a:lnTo>
                  <a:pt x="0" y="325"/>
                </a:lnTo>
                <a:cubicBezTo>
                  <a:pt x="0" y="329"/>
                  <a:pt x="1" y="333"/>
                  <a:pt x="5" y="336"/>
                </a:cubicBezTo>
                <a:lnTo>
                  <a:pt x="345" y="677"/>
                </a:lnTo>
                <a:lnTo>
                  <a:pt x="345" y="677"/>
                </a:lnTo>
                <a:cubicBezTo>
                  <a:pt x="348" y="679"/>
                  <a:pt x="351" y="681"/>
                  <a:pt x="356" y="681"/>
                </a:cubicBezTo>
                <a:lnTo>
                  <a:pt x="356" y="681"/>
                </a:lnTo>
                <a:cubicBezTo>
                  <a:pt x="360" y="681"/>
                  <a:pt x="364" y="679"/>
                  <a:pt x="367" y="677"/>
                </a:cubicBezTo>
                <a:lnTo>
                  <a:pt x="676" y="367"/>
                </a:lnTo>
                <a:lnTo>
                  <a:pt x="676" y="367"/>
                </a:lnTo>
                <a:cubicBezTo>
                  <a:pt x="679" y="364"/>
                  <a:pt x="681" y="361"/>
                  <a:pt x="681" y="356"/>
                </a:cubicBezTo>
                <a:lnTo>
                  <a:pt x="681" y="356"/>
                </a:lnTo>
                <a:cubicBezTo>
                  <a:pt x="681" y="352"/>
                  <a:pt x="679" y="348"/>
                  <a:pt x="676" y="345"/>
                </a:cubicBezTo>
                <a:close/>
                <a:moveTo>
                  <a:pt x="356" y="557"/>
                </a:moveTo>
                <a:lnTo>
                  <a:pt x="356" y="557"/>
                </a:lnTo>
                <a:cubicBezTo>
                  <a:pt x="360" y="557"/>
                  <a:pt x="364" y="556"/>
                  <a:pt x="367" y="553"/>
                </a:cubicBezTo>
                <a:lnTo>
                  <a:pt x="460" y="460"/>
                </a:lnTo>
                <a:lnTo>
                  <a:pt x="460" y="460"/>
                </a:lnTo>
                <a:cubicBezTo>
                  <a:pt x="462" y="457"/>
                  <a:pt x="464" y="453"/>
                  <a:pt x="464" y="449"/>
                </a:cubicBezTo>
                <a:lnTo>
                  <a:pt x="464" y="449"/>
                </a:lnTo>
                <a:cubicBezTo>
                  <a:pt x="464" y="441"/>
                  <a:pt x="457" y="433"/>
                  <a:pt x="449" y="433"/>
                </a:cubicBezTo>
                <a:lnTo>
                  <a:pt x="449" y="433"/>
                </a:lnTo>
                <a:cubicBezTo>
                  <a:pt x="444" y="433"/>
                  <a:pt x="441" y="435"/>
                  <a:pt x="438" y="438"/>
                </a:cubicBezTo>
                <a:lnTo>
                  <a:pt x="345" y="531"/>
                </a:lnTo>
                <a:lnTo>
                  <a:pt x="345" y="531"/>
                </a:lnTo>
                <a:cubicBezTo>
                  <a:pt x="342" y="534"/>
                  <a:pt x="340" y="537"/>
                  <a:pt x="340" y="542"/>
                </a:cubicBezTo>
                <a:lnTo>
                  <a:pt x="340" y="542"/>
                </a:lnTo>
                <a:cubicBezTo>
                  <a:pt x="340" y="550"/>
                  <a:pt x="347" y="557"/>
                  <a:pt x="356" y="557"/>
                </a:cubicBezTo>
                <a:close/>
                <a:moveTo>
                  <a:pt x="371" y="418"/>
                </a:moveTo>
                <a:lnTo>
                  <a:pt x="371" y="418"/>
                </a:lnTo>
                <a:cubicBezTo>
                  <a:pt x="375" y="418"/>
                  <a:pt x="380" y="416"/>
                  <a:pt x="382" y="413"/>
                </a:cubicBezTo>
                <a:lnTo>
                  <a:pt x="444" y="351"/>
                </a:lnTo>
                <a:lnTo>
                  <a:pt x="444" y="351"/>
                </a:lnTo>
                <a:cubicBezTo>
                  <a:pt x="447" y="349"/>
                  <a:pt x="449" y="345"/>
                  <a:pt x="449" y="340"/>
                </a:cubicBezTo>
                <a:lnTo>
                  <a:pt x="449" y="340"/>
                </a:lnTo>
                <a:cubicBezTo>
                  <a:pt x="449" y="332"/>
                  <a:pt x="442" y="325"/>
                  <a:pt x="433" y="325"/>
                </a:cubicBezTo>
                <a:lnTo>
                  <a:pt x="433" y="325"/>
                </a:lnTo>
                <a:cubicBezTo>
                  <a:pt x="429" y="325"/>
                  <a:pt x="425" y="327"/>
                  <a:pt x="422" y="330"/>
                </a:cubicBezTo>
                <a:lnTo>
                  <a:pt x="361" y="392"/>
                </a:lnTo>
                <a:lnTo>
                  <a:pt x="361" y="392"/>
                </a:lnTo>
                <a:cubicBezTo>
                  <a:pt x="357" y="394"/>
                  <a:pt x="356" y="399"/>
                  <a:pt x="356" y="403"/>
                </a:cubicBezTo>
                <a:lnTo>
                  <a:pt x="356" y="403"/>
                </a:lnTo>
                <a:cubicBezTo>
                  <a:pt x="356" y="411"/>
                  <a:pt x="363" y="418"/>
                  <a:pt x="371" y="418"/>
                </a:cubicBezTo>
                <a:close/>
                <a:moveTo>
                  <a:pt x="139" y="155"/>
                </a:moveTo>
                <a:lnTo>
                  <a:pt x="139" y="155"/>
                </a:lnTo>
                <a:cubicBezTo>
                  <a:pt x="131" y="155"/>
                  <a:pt x="124" y="148"/>
                  <a:pt x="124" y="139"/>
                </a:cubicBezTo>
                <a:lnTo>
                  <a:pt x="124" y="139"/>
                </a:lnTo>
                <a:cubicBezTo>
                  <a:pt x="124" y="131"/>
                  <a:pt x="131" y="124"/>
                  <a:pt x="139" y="124"/>
                </a:cubicBezTo>
                <a:lnTo>
                  <a:pt x="139" y="124"/>
                </a:lnTo>
                <a:cubicBezTo>
                  <a:pt x="148" y="124"/>
                  <a:pt x="155" y="131"/>
                  <a:pt x="155" y="139"/>
                </a:cubicBezTo>
                <a:lnTo>
                  <a:pt x="155" y="139"/>
                </a:lnTo>
                <a:cubicBezTo>
                  <a:pt x="155" y="148"/>
                  <a:pt x="148" y="155"/>
                  <a:pt x="139" y="155"/>
                </a:cubicBezTo>
                <a:close/>
                <a:moveTo>
                  <a:pt x="139" y="93"/>
                </a:moveTo>
                <a:lnTo>
                  <a:pt x="139" y="93"/>
                </a:lnTo>
                <a:cubicBezTo>
                  <a:pt x="113" y="93"/>
                  <a:pt x="93" y="114"/>
                  <a:pt x="93" y="139"/>
                </a:cubicBezTo>
                <a:lnTo>
                  <a:pt x="93" y="139"/>
                </a:lnTo>
                <a:cubicBezTo>
                  <a:pt x="93" y="165"/>
                  <a:pt x="113" y="186"/>
                  <a:pt x="139" y="186"/>
                </a:cubicBezTo>
                <a:lnTo>
                  <a:pt x="139" y="186"/>
                </a:lnTo>
                <a:cubicBezTo>
                  <a:pt x="165" y="186"/>
                  <a:pt x="186" y="165"/>
                  <a:pt x="186" y="139"/>
                </a:cubicBezTo>
                <a:lnTo>
                  <a:pt x="186" y="139"/>
                </a:lnTo>
                <a:cubicBezTo>
                  <a:pt x="186" y="114"/>
                  <a:pt x="165" y="93"/>
                  <a:pt x="139" y="93"/>
                </a:cubicBezTo>
                <a:close/>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47" name="Freeform 464">
            <a:extLst>
              <a:ext uri="{FF2B5EF4-FFF2-40B4-BE49-F238E27FC236}">
                <a16:creationId xmlns:a16="http://schemas.microsoft.com/office/drawing/2014/main" xmlns="" id="{240AD932-8924-774B-8CF3-06F54277CA41}"/>
              </a:ext>
            </a:extLst>
          </p:cNvPr>
          <p:cNvSpPr>
            <a:spLocks noChangeArrowheads="1"/>
          </p:cNvSpPr>
          <p:nvPr/>
        </p:nvSpPr>
        <p:spPr bwMode="auto">
          <a:xfrm>
            <a:off x="6762365" y="5132022"/>
            <a:ext cx="425757" cy="348844"/>
          </a:xfrm>
          <a:custGeom>
            <a:avLst/>
            <a:gdLst>
              <a:gd name="T0" fmla="*/ 217 w 682"/>
              <a:gd name="T1" fmla="*/ 108 h 558"/>
              <a:gd name="T2" fmla="*/ 202 w 682"/>
              <a:gd name="T3" fmla="*/ 93 h 558"/>
              <a:gd name="T4" fmla="*/ 202 w 682"/>
              <a:gd name="T5" fmla="*/ 124 h 558"/>
              <a:gd name="T6" fmla="*/ 341 w 682"/>
              <a:gd name="T7" fmla="*/ 310 h 558"/>
              <a:gd name="T8" fmla="*/ 202 w 682"/>
              <a:gd name="T9" fmla="*/ 340 h 558"/>
              <a:gd name="T10" fmla="*/ 371 w 682"/>
              <a:gd name="T11" fmla="*/ 325 h 558"/>
              <a:gd name="T12" fmla="*/ 356 w 682"/>
              <a:gd name="T13" fmla="*/ 186 h 558"/>
              <a:gd name="T14" fmla="*/ 186 w 682"/>
              <a:gd name="T15" fmla="*/ 201 h 558"/>
              <a:gd name="T16" fmla="*/ 202 w 682"/>
              <a:gd name="T17" fmla="*/ 340 h 558"/>
              <a:gd name="T18" fmla="*/ 278 w 682"/>
              <a:gd name="T19" fmla="*/ 108 h 558"/>
              <a:gd name="T20" fmla="*/ 263 w 682"/>
              <a:gd name="T21" fmla="*/ 93 h 558"/>
              <a:gd name="T22" fmla="*/ 263 w 682"/>
              <a:gd name="T23" fmla="*/ 124 h 558"/>
              <a:gd name="T24" fmla="*/ 573 w 682"/>
              <a:gd name="T25" fmla="*/ 402 h 558"/>
              <a:gd name="T26" fmla="*/ 573 w 682"/>
              <a:gd name="T27" fmla="*/ 371 h 558"/>
              <a:gd name="T28" fmla="*/ 186 w 682"/>
              <a:gd name="T29" fmla="*/ 387 h 558"/>
              <a:gd name="T30" fmla="*/ 650 w 682"/>
              <a:gd name="T31" fmla="*/ 526 h 558"/>
              <a:gd name="T32" fmla="*/ 31 w 682"/>
              <a:gd name="T33" fmla="*/ 464 h 558"/>
              <a:gd name="T34" fmla="*/ 93 w 682"/>
              <a:gd name="T35" fmla="*/ 449 h 558"/>
              <a:gd name="T36" fmla="*/ 109 w 682"/>
              <a:gd name="T37" fmla="*/ 464 h 558"/>
              <a:gd name="T38" fmla="*/ 650 w 682"/>
              <a:gd name="T39" fmla="*/ 31 h 558"/>
              <a:gd name="T40" fmla="*/ 124 w 682"/>
              <a:gd name="T41" fmla="*/ 0 h 558"/>
              <a:gd name="T42" fmla="*/ 93 w 682"/>
              <a:gd name="T43" fmla="*/ 93 h 558"/>
              <a:gd name="T44" fmla="*/ 0 w 682"/>
              <a:gd name="T45" fmla="*/ 124 h 558"/>
              <a:gd name="T46" fmla="*/ 93 w 682"/>
              <a:gd name="T47" fmla="*/ 557 h 558"/>
              <a:gd name="T48" fmla="*/ 681 w 682"/>
              <a:gd name="T49" fmla="*/ 526 h 558"/>
              <a:gd name="T50" fmla="*/ 650 w 682"/>
              <a:gd name="T51" fmla="*/ 0 h 558"/>
              <a:gd name="T52" fmla="*/ 573 w 682"/>
              <a:gd name="T53" fmla="*/ 464 h 558"/>
              <a:gd name="T54" fmla="*/ 573 w 682"/>
              <a:gd name="T55" fmla="*/ 433 h 558"/>
              <a:gd name="T56" fmla="*/ 186 w 682"/>
              <a:gd name="T57" fmla="*/ 449 h 558"/>
              <a:gd name="T58" fmla="*/ 573 w 682"/>
              <a:gd name="T59" fmla="*/ 186 h 558"/>
              <a:gd name="T60" fmla="*/ 433 w 682"/>
              <a:gd name="T61" fmla="*/ 201 h 558"/>
              <a:gd name="T62" fmla="*/ 573 w 682"/>
              <a:gd name="T63" fmla="*/ 217 h 558"/>
              <a:gd name="T64" fmla="*/ 588 w 682"/>
              <a:gd name="T65" fmla="*/ 201 h 558"/>
              <a:gd name="T66" fmla="*/ 449 w 682"/>
              <a:gd name="T67" fmla="*/ 124 h 558"/>
              <a:gd name="T68" fmla="*/ 465 w 682"/>
              <a:gd name="T69" fmla="*/ 108 h 558"/>
              <a:gd name="T70" fmla="*/ 325 w 682"/>
              <a:gd name="T71" fmla="*/ 93 h 558"/>
              <a:gd name="T72" fmla="*/ 325 w 682"/>
              <a:gd name="T73" fmla="*/ 124 h 558"/>
              <a:gd name="T74" fmla="*/ 449 w 682"/>
              <a:gd name="T75" fmla="*/ 247 h 558"/>
              <a:gd name="T76" fmla="*/ 449 w 682"/>
              <a:gd name="T77" fmla="*/ 278 h 558"/>
              <a:gd name="T78" fmla="*/ 588 w 682"/>
              <a:gd name="T79" fmla="*/ 263 h 558"/>
              <a:gd name="T80" fmla="*/ 573 w 682"/>
              <a:gd name="T81" fmla="*/ 310 h 558"/>
              <a:gd name="T82" fmla="*/ 433 w 682"/>
              <a:gd name="T83" fmla="*/ 325 h 558"/>
              <a:gd name="T84" fmla="*/ 573 w 682"/>
              <a:gd name="T85" fmla="*/ 340 h 558"/>
              <a:gd name="T86" fmla="*/ 588 w 682"/>
              <a:gd name="T87" fmla="*/ 325 h 558"/>
              <a:gd name="T88" fmla="*/ 573 w 682"/>
              <a:gd name="T89" fmla="*/ 124 h 558"/>
              <a:gd name="T90" fmla="*/ 573 w 682"/>
              <a:gd name="T91" fmla="*/ 93 h 558"/>
              <a:gd name="T92" fmla="*/ 558 w 682"/>
              <a:gd name="T93" fmla="*/ 108 h 558"/>
              <a:gd name="T94" fmla="*/ 511 w 682"/>
              <a:gd name="T95" fmla="*/ 124 h 558"/>
              <a:gd name="T96" fmla="*/ 511 w 682"/>
              <a:gd name="T97" fmla="*/ 93 h 558"/>
              <a:gd name="T98" fmla="*/ 496 w 682"/>
              <a:gd name="T99" fmla="*/ 10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2" h="558">
                <a:moveTo>
                  <a:pt x="202" y="124"/>
                </a:moveTo>
                <a:lnTo>
                  <a:pt x="202" y="124"/>
                </a:lnTo>
                <a:cubicBezTo>
                  <a:pt x="210" y="124"/>
                  <a:pt x="217" y="117"/>
                  <a:pt x="217" y="108"/>
                </a:cubicBezTo>
                <a:lnTo>
                  <a:pt x="217" y="108"/>
                </a:lnTo>
                <a:cubicBezTo>
                  <a:pt x="217" y="100"/>
                  <a:pt x="210" y="93"/>
                  <a:pt x="202" y="93"/>
                </a:cubicBezTo>
                <a:lnTo>
                  <a:pt x="202" y="93"/>
                </a:lnTo>
                <a:cubicBezTo>
                  <a:pt x="193" y="93"/>
                  <a:pt x="186" y="100"/>
                  <a:pt x="186" y="108"/>
                </a:cubicBezTo>
                <a:lnTo>
                  <a:pt x="186" y="108"/>
                </a:lnTo>
                <a:cubicBezTo>
                  <a:pt x="186" y="117"/>
                  <a:pt x="193" y="124"/>
                  <a:pt x="202" y="124"/>
                </a:cubicBezTo>
                <a:close/>
                <a:moveTo>
                  <a:pt x="217" y="217"/>
                </a:moveTo>
                <a:lnTo>
                  <a:pt x="341" y="217"/>
                </a:lnTo>
                <a:lnTo>
                  <a:pt x="341" y="310"/>
                </a:lnTo>
                <a:lnTo>
                  <a:pt x="217" y="310"/>
                </a:lnTo>
                <a:lnTo>
                  <a:pt x="217" y="217"/>
                </a:lnTo>
                <a:close/>
                <a:moveTo>
                  <a:pt x="202" y="340"/>
                </a:moveTo>
                <a:lnTo>
                  <a:pt x="356" y="340"/>
                </a:lnTo>
                <a:lnTo>
                  <a:pt x="356" y="340"/>
                </a:lnTo>
                <a:cubicBezTo>
                  <a:pt x="365" y="340"/>
                  <a:pt x="371" y="334"/>
                  <a:pt x="371" y="325"/>
                </a:cubicBezTo>
                <a:lnTo>
                  <a:pt x="371" y="201"/>
                </a:lnTo>
                <a:lnTo>
                  <a:pt x="371" y="201"/>
                </a:lnTo>
                <a:cubicBezTo>
                  <a:pt x="371" y="192"/>
                  <a:pt x="365" y="186"/>
                  <a:pt x="356" y="186"/>
                </a:cubicBezTo>
                <a:lnTo>
                  <a:pt x="202" y="186"/>
                </a:lnTo>
                <a:lnTo>
                  <a:pt x="202" y="186"/>
                </a:lnTo>
                <a:cubicBezTo>
                  <a:pt x="193" y="186"/>
                  <a:pt x="186" y="192"/>
                  <a:pt x="186" y="201"/>
                </a:cubicBezTo>
                <a:lnTo>
                  <a:pt x="186" y="325"/>
                </a:lnTo>
                <a:lnTo>
                  <a:pt x="186" y="325"/>
                </a:lnTo>
                <a:cubicBezTo>
                  <a:pt x="186" y="334"/>
                  <a:pt x="193" y="340"/>
                  <a:pt x="202" y="340"/>
                </a:cubicBezTo>
                <a:close/>
                <a:moveTo>
                  <a:pt x="263" y="124"/>
                </a:moveTo>
                <a:lnTo>
                  <a:pt x="263" y="124"/>
                </a:lnTo>
                <a:cubicBezTo>
                  <a:pt x="272" y="124"/>
                  <a:pt x="278" y="117"/>
                  <a:pt x="278" y="108"/>
                </a:cubicBezTo>
                <a:lnTo>
                  <a:pt x="278" y="108"/>
                </a:lnTo>
                <a:cubicBezTo>
                  <a:pt x="278" y="100"/>
                  <a:pt x="272" y="93"/>
                  <a:pt x="263" y="93"/>
                </a:cubicBezTo>
                <a:lnTo>
                  <a:pt x="263" y="93"/>
                </a:lnTo>
                <a:cubicBezTo>
                  <a:pt x="255" y="93"/>
                  <a:pt x="248" y="100"/>
                  <a:pt x="248" y="108"/>
                </a:cubicBezTo>
                <a:lnTo>
                  <a:pt x="248" y="108"/>
                </a:lnTo>
                <a:cubicBezTo>
                  <a:pt x="248" y="117"/>
                  <a:pt x="255" y="124"/>
                  <a:pt x="263" y="124"/>
                </a:cubicBezTo>
                <a:close/>
                <a:moveTo>
                  <a:pt x="202" y="402"/>
                </a:moveTo>
                <a:lnTo>
                  <a:pt x="573" y="402"/>
                </a:lnTo>
                <a:lnTo>
                  <a:pt x="573" y="402"/>
                </a:lnTo>
                <a:cubicBezTo>
                  <a:pt x="581" y="402"/>
                  <a:pt x="588" y="395"/>
                  <a:pt x="588" y="387"/>
                </a:cubicBezTo>
                <a:lnTo>
                  <a:pt x="588" y="387"/>
                </a:lnTo>
                <a:cubicBezTo>
                  <a:pt x="588" y="378"/>
                  <a:pt x="581" y="371"/>
                  <a:pt x="573" y="371"/>
                </a:cubicBezTo>
                <a:lnTo>
                  <a:pt x="202" y="371"/>
                </a:lnTo>
                <a:lnTo>
                  <a:pt x="202" y="371"/>
                </a:lnTo>
                <a:cubicBezTo>
                  <a:pt x="193" y="371"/>
                  <a:pt x="186" y="378"/>
                  <a:pt x="186" y="387"/>
                </a:cubicBezTo>
                <a:lnTo>
                  <a:pt x="186" y="387"/>
                </a:lnTo>
                <a:cubicBezTo>
                  <a:pt x="186" y="395"/>
                  <a:pt x="193" y="402"/>
                  <a:pt x="202" y="402"/>
                </a:cubicBezTo>
                <a:close/>
                <a:moveTo>
                  <a:pt x="650" y="526"/>
                </a:moveTo>
                <a:lnTo>
                  <a:pt x="93" y="526"/>
                </a:lnTo>
                <a:lnTo>
                  <a:pt x="93" y="526"/>
                </a:lnTo>
                <a:cubicBezTo>
                  <a:pt x="59" y="526"/>
                  <a:pt x="31" y="498"/>
                  <a:pt x="31" y="464"/>
                </a:cubicBezTo>
                <a:lnTo>
                  <a:pt x="31" y="124"/>
                </a:lnTo>
                <a:lnTo>
                  <a:pt x="93" y="124"/>
                </a:lnTo>
                <a:lnTo>
                  <a:pt x="93" y="449"/>
                </a:lnTo>
                <a:lnTo>
                  <a:pt x="93" y="449"/>
                </a:lnTo>
                <a:cubicBezTo>
                  <a:pt x="93" y="457"/>
                  <a:pt x="100" y="464"/>
                  <a:pt x="109" y="464"/>
                </a:cubicBezTo>
                <a:lnTo>
                  <a:pt x="109" y="464"/>
                </a:lnTo>
                <a:cubicBezTo>
                  <a:pt x="117" y="464"/>
                  <a:pt x="124" y="457"/>
                  <a:pt x="124" y="449"/>
                </a:cubicBezTo>
                <a:lnTo>
                  <a:pt x="124" y="31"/>
                </a:lnTo>
                <a:lnTo>
                  <a:pt x="650" y="31"/>
                </a:lnTo>
                <a:lnTo>
                  <a:pt x="650" y="526"/>
                </a:lnTo>
                <a:close/>
                <a:moveTo>
                  <a:pt x="650" y="0"/>
                </a:moveTo>
                <a:lnTo>
                  <a:pt x="124" y="0"/>
                </a:lnTo>
                <a:lnTo>
                  <a:pt x="124" y="0"/>
                </a:lnTo>
                <a:cubicBezTo>
                  <a:pt x="107" y="0"/>
                  <a:pt x="93" y="14"/>
                  <a:pt x="93" y="31"/>
                </a:cubicBezTo>
                <a:lnTo>
                  <a:pt x="93" y="93"/>
                </a:lnTo>
                <a:lnTo>
                  <a:pt x="31" y="93"/>
                </a:lnTo>
                <a:lnTo>
                  <a:pt x="31" y="93"/>
                </a:lnTo>
                <a:cubicBezTo>
                  <a:pt x="14" y="93"/>
                  <a:pt x="0" y="106"/>
                  <a:pt x="0" y="124"/>
                </a:cubicBezTo>
                <a:lnTo>
                  <a:pt x="0" y="464"/>
                </a:lnTo>
                <a:lnTo>
                  <a:pt x="0" y="464"/>
                </a:lnTo>
                <a:cubicBezTo>
                  <a:pt x="0" y="515"/>
                  <a:pt x="42" y="557"/>
                  <a:pt x="93" y="557"/>
                </a:cubicBezTo>
                <a:lnTo>
                  <a:pt x="650" y="557"/>
                </a:lnTo>
                <a:lnTo>
                  <a:pt x="650" y="557"/>
                </a:lnTo>
                <a:cubicBezTo>
                  <a:pt x="668" y="557"/>
                  <a:pt x="681" y="543"/>
                  <a:pt x="681" y="526"/>
                </a:cubicBezTo>
                <a:lnTo>
                  <a:pt x="681" y="31"/>
                </a:lnTo>
                <a:lnTo>
                  <a:pt x="681" y="31"/>
                </a:lnTo>
                <a:cubicBezTo>
                  <a:pt x="681" y="14"/>
                  <a:pt x="668" y="0"/>
                  <a:pt x="650" y="0"/>
                </a:cubicBezTo>
                <a:close/>
                <a:moveTo>
                  <a:pt x="202" y="464"/>
                </a:moveTo>
                <a:lnTo>
                  <a:pt x="573" y="464"/>
                </a:lnTo>
                <a:lnTo>
                  <a:pt x="573" y="464"/>
                </a:lnTo>
                <a:cubicBezTo>
                  <a:pt x="581" y="464"/>
                  <a:pt x="588" y="457"/>
                  <a:pt x="588" y="449"/>
                </a:cubicBezTo>
                <a:lnTo>
                  <a:pt x="588" y="449"/>
                </a:lnTo>
                <a:cubicBezTo>
                  <a:pt x="588" y="440"/>
                  <a:pt x="581" y="433"/>
                  <a:pt x="573" y="433"/>
                </a:cubicBezTo>
                <a:lnTo>
                  <a:pt x="202" y="433"/>
                </a:lnTo>
                <a:lnTo>
                  <a:pt x="202" y="433"/>
                </a:lnTo>
                <a:cubicBezTo>
                  <a:pt x="193" y="433"/>
                  <a:pt x="186" y="440"/>
                  <a:pt x="186" y="449"/>
                </a:cubicBezTo>
                <a:lnTo>
                  <a:pt x="186" y="449"/>
                </a:lnTo>
                <a:cubicBezTo>
                  <a:pt x="186" y="457"/>
                  <a:pt x="193" y="464"/>
                  <a:pt x="202" y="464"/>
                </a:cubicBezTo>
                <a:close/>
                <a:moveTo>
                  <a:pt x="573" y="186"/>
                </a:moveTo>
                <a:lnTo>
                  <a:pt x="449" y="186"/>
                </a:lnTo>
                <a:lnTo>
                  <a:pt x="449" y="186"/>
                </a:lnTo>
                <a:cubicBezTo>
                  <a:pt x="441" y="186"/>
                  <a:pt x="433" y="192"/>
                  <a:pt x="433" y="201"/>
                </a:cubicBezTo>
                <a:lnTo>
                  <a:pt x="433" y="201"/>
                </a:lnTo>
                <a:cubicBezTo>
                  <a:pt x="433" y="209"/>
                  <a:pt x="441" y="217"/>
                  <a:pt x="449" y="217"/>
                </a:cubicBezTo>
                <a:lnTo>
                  <a:pt x="573" y="217"/>
                </a:lnTo>
                <a:lnTo>
                  <a:pt x="573" y="217"/>
                </a:lnTo>
                <a:cubicBezTo>
                  <a:pt x="581" y="217"/>
                  <a:pt x="588" y="209"/>
                  <a:pt x="588" y="201"/>
                </a:cubicBezTo>
                <a:lnTo>
                  <a:pt x="588" y="201"/>
                </a:lnTo>
                <a:cubicBezTo>
                  <a:pt x="588" y="192"/>
                  <a:pt x="581" y="186"/>
                  <a:pt x="573" y="186"/>
                </a:cubicBezTo>
                <a:close/>
                <a:moveTo>
                  <a:pt x="325" y="124"/>
                </a:moveTo>
                <a:lnTo>
                  <a:pt x="449" y="124"/>
                </a:lnTo>
                <a:lnTo>
                  <a:pt x="449" y="124"/>
                </a:lnTo>
                <a:cubicBezTo>
                  <a:pt x="458" y="124"/>
                  <a:pt x="465" y="117"/>
                  <a:pt x="465" y="108"/>
                </a:cubicBezTo>
                <a:lnTo>
                  <a:pt x="465" y="108"/>
                </a:lnTo>
                <a:cubicBezTo>
                  <a:pt x="465" y="100"/>
                  <a:pt x="458" y="93"/>
                  <a:pt x="449" y="93"/>
                </a:cubicBezTo>
                <a:lnTo>
                  <a:pt x="325" y="93"/>
                </a:lnTo>
                <a:lnTo>
                  <a:pt x="325" y="93"/>
                </a:lnTo>
                <a:cubicBezTo>
                  <a:pt x="317" y="93"/>
                  <a:pt x="310" y="100"/>
                  <a:pt x="310" y="108"/>
                </a:cubicBezTo>
                <a:lnTo>
                  <a:pt x="310" y="108"/>
                </a:lnTo>
                <a:cubicBezTo>
                  <a:pt x="310" y="117"/>
                  <a:pt x="317" y="124"/>
                  <a:pt x="325" y="124"/>
                </a:cubicBezTo>
                <a:close/>
                <a:moveTo>
                  <a:pt x="573" y="247"/>
                </a:moveTo>
                <a:lnTo>
                  <a:pt x="449" y="247"/>
                </a:lnTo>
                <a:lnTo>
                  <a:pt x="449" y="247"/>
                </a:lnTo>
                <a:cubicBezTo>
                  <a:pt x="441" y="247"/>
                  <a:pt x="433" y="255"/>
                  <a:pt x="433" y="263"/>
                </a:cubicBezTo>
                <a:lnTo>
                  <a:pt x="433" y="263"/>
                </a:lnTo>
                <a:cubicBezTo>
                  <a:pt x="433" y="272"/>
                  <a:pt x="441" y="278"/>
                  <a:pt x="449" y="278"/>
                </a:cubicBezTo>
                <a:lnTo>
                  <a:pt x="573" y="278"/>
                </a:lnTo>
                <a:lnTo>
                  <a:pt x="573" y="278"/>
                </a:lnTo>
                <a:cubicBezTo>
                  <a:pt x="581" y="278"/>
                  <a:pt x="588" y="272"/>
                  <a:pt x="588" y="263"/>
                </a:cubicBezTo>
                <a:lnTo>
                  <a:pt x="588" y="263"/>
                </a:lnTo>
                <a:cubicBezTo>
                  <a:pt x="588" y="255"/>
                  <a:pt x="581" y="247"/>
                  <a:pt x="573" y="247"/>
                </a:cubicBezTo>
                <a:close/>
                <a:moveTo>
                  <a:pt x="573" y="310"/>
                </a:moveTo>
                <a:lnTo>
                  <a:pt x="449" y="310"/>
                </a:lnTo>
                <a:lnTo>
                  <a:pt x="449" y="310"/>
                </a:lnTo>
                <a:cubicBezTo>
                  <a:pt x="441" y="310"/>
                  <a:pt x="433" y="316"/>
                  <a:pt x="433" y="325"/>
                </a:cubicBezTo>
                <a:lnTo>
                  <a:pt x="433" y="325"/>
                </a:lnTo>
                <a:cubicBezTo>
                  <a:pt x="433" y="334"/>
                  <a:pt x="441" y="340"/>
                  <a:pt x="449" y="340"/>
                </a:cubicBezTo>
                <a:lnTo>
                  <a:pt x="573" y="340"/>
                </a:lnTo>
                <a:lnTo>
                  <a:pt x="573" y="340"/>
                </a:lnTo>
                <a:cubicBezTo>
                  <a:pt x="581" y="340"/>
                  <a:pt x="588" y="334"/>
                  <a:pt x="588" y="325"/>
                </a:cubicBezTo>
                <a:lnTo>
                  <a:pt x="588" y="325"/>
                </a:lnTo>
                <a:cubicBezTo>
                  <a:pt x="588" y="316"/>
                  <a:pt x="581" y="310"/>
                  <a:pt x="573" y="310"/>
                </a:cubicBezTo>
                <a:close/>
                <a:moveTo>
                  <a:pt x="573" y="124"/>
                </a:moveTo>
                <a:lnTo>
                  <a:pt x="573" y="124"/>
                </a:lnTo>
                <a:cubicBezTo>
                  <a:pt x="581" y="124"/>
                  <a:pt x="588" y="117"/>
                  <a:pt x="588" y="108"/>
                </a:cubicBezTo>
                <a:lnTo>
                  <a:pt x="588" y="108"/>
                </a:lnTo>
                <a:cubicBezTo>
                  <a:pt x="588" y="100"/>
                  <a:pt x="581" y="93"/>
                  <a:pt x="573" y="93"/>
                </a:cubicBezTo>
                <a:lnTo>
                  <a:pt x="573" y="93"/>
                </a:lnTo>
                <a:cubicBezTo>
                  <a:pt x="564" y="93"/>
                  <a:pt x="558" y="100"/>
                  <a:pt x="558" y="108"/>
                </a:cubicBezTo>
                <a:lnTo>
                  <a:pt x="558" y="108"/>
                </a:lnTo>
                <a:cubicBezTo>
                  <a:pt x="558" y="117"/>
                  <a:pt x="564" y="124"/>
                  <a:pt x="573" y="124"/>
                </a:cubicBezTo>
                <a:close/>
                <a:moveTo>
                  <a:pt x="511" y="124"/>
                </a:moveTo>
                <a:lnTo>
                  <a:pt x="511" y="124"/>
                </a:lnTo>
                <a:cubicBezTo>
                  <a:pt x="519" y="124"/>
                  <a:pt x="526" y="117"/>
                  <a:pt x="526" y="108"/>
                </a:cubicBezTo>
                <a:lnTo>
                  <a:pt x="526" y="108"/>
                </a:lnTo>
                <a:cubicBezTo>
                  <a:pt x="526" y="100"/>
                  <a:pt x="519" y="93"/>
                  <a:pt x="511" y="93"/>
                </a:cubicBezTo>
                <a:lnTo>
                  <a:pt x="511" y="93"/>
                </a:lnTo>
                <a:cubicBezTo>
                  <a:pt x="502" y="93"/>
                  <a:pt x="496" y="100"/>
                  <a:pt x="496" y="108"/>
                </a:cubicBezTo>
                <a:lnTo>
                  <a:pt x="496" y="108"/>
                </a:lnTo>
                <a:cubicBezTo>
                  <a:pt x="496" y="117"/>
                  <a:pt x="502" y="124"/>
                  <a:pt x="511" y="124"/>
                </a:cubicBezTo>
                <a:close/>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49" name="Freeform 466">
            <a:extLst>
              <a:ext uri="{FF2B5EF4-FFF2-40B4-BE49-F238E27FC236}">
                <a16:creationId xmlns:a16="http://schemas.microsoft.com/office/drawing/2014/main" xmlns="" id="{BEC64640-891E-AC4A-9C1F-E1B471E38E79}"/>
              </a:ext>
            </a:extLst>
          </p:cNvPr>
          <p:cNvSpPr>
            <a:spLocks noChangeArrowheads="1"/>
          </p:cNvSpPr>
          <p:nvPr/>
        </p:nvSpPr>
        <p:spPr bwMode="auto">
          <a:xfrm>
            <a:off x="10316040" y="5472626"/>
            <a:ext cx="348844" cy="425755"/>
          </a:xfrm>
          <a:custGeom>
            <a:avLst/>
            <a:gdLst>
              <a:gd name="T0" fmla="*/ 278 w 558"/>
              <a:gd name="T1" fmla="*/ 589 h 683"/>
              <a:gd name="T2" fmla="*/ 294 w 558"/>
              <a:gd name="T3" fmla="*/ 201 h 683"/>
              <a:gd name="T4" fmla="*/ 278 w 558"/>
              <a:gd name="T5" fmla="*/ 186 h 683"/>
              <a:gd name="T6" fmla="*/ 263 w 558"/>
              <a:gd name="T7" fmla="*/ 201 h 683"/>
              <a:gd name="T8" fmla="*/ 263 w 558"/>
              <a:gd name="T9" fmla="*/ 573 h 683"/>
              <a:gd name="T10" fmla="*/ 449 w 558"/>
              <a:gd name="T11" fmla="*/ 619 h 683"/>
              <a:gd name="T12" fmla="*/ 418 w 558"/>
              <a:gd name="T13" fmla="*/ 650 h 683"/>
              <a:gd name="T14" fmla="*/ 140 w 558"/>
              <a:gd name="T15" fmla="*/ 650 h 683"/>
              <a:gd name="T16" fmla="*/ 77 w 558"/>
              <a:gd name="T17" fmla="*/ 125 h 683"/>
              <a:gd name="T18" fmla="*/ 449 w 558"/>
              <a:gd name="T19" fmla="*/ 619 h 683"/>
              <a:gd name="T20" fmla="*/ 356 w 558"/>
              <a:gd name="T21" fmla="*/ 32 h 683"/>
              <a:gd name="T22" fmla="*/ 201 w 558"/>
              <a:gd name="T23" fmla="*/ 93 h 683"/>
              <a:gd name="T24" fmla="*/ 542 w 558"/>
              <a:gd name="T25" fmla="*/ 93 h 683"/>
              <a:gd name="T26" fmla="*/ 387 w 558"/>
              <a:gd name="T27" fmla="*/ 32 h 683"/>
              <a:gd name="T28" fmla="*/ 356 w 558"/>
              <a:gd name="T29" fmla="*/ 0 h 683"/>
              <a:gd name="T30" fmla="*/ 201 w 558"/>
              <a:gd name="T31" fmla="*/ 0 h 683"/>
              <a:gd name="T32" fmla="*/ 170 w 558"/>
              <a:gd name="T33" fmla="*/ 93 h 683"/>
              <a:gd name="T34" fmla="*/ 16 w 558"/>
              <a:gd name="T35" fmla="*/ 93 h 683"/>
              <a:gd name="T36" fmla="*/ 0 w 558"/>
              <a:gd name="T37" fmla="*/ 109 h 683"/>
              <a:gd name="T38" fmla="*/ 47 w 558"/>
              <a:gd name="T39" fmla="*/ 125 h 683"/>
              <a:gd name="T40" fmla="*/ 77 w 558"/>
              <a:gd name="T41" fmla="*/ 619 h 683"/>
              <a:gd name="T42" fmla="*/ 418 w 558"/>
              <a:gd name="T43" fmla="*/ 682 h 683"/>
              <a:gd name="T44" fmla="*/ 480 w 558"/>
              <a:gd name="T45" fmla="*/ 619 h 683"/>
              <a:gd name="T46" fmla="*/ 542 w 558"/>
              <a:gd name="T47" fmla="*/ 125 h 683"/>
              <a:gd name="T48" fmla="*/ 557 w 558"/>
              <a:gd name="T49" fmla="*/ 109 h 683"/>
              <a:gd name="T50" fmla="*/ 542 w 558"/>
              <a:gd name="T51" fmla="*/ 93 h 683"/>
              <a:gd name="T52" fmla="*/ 187 w 558"/>
              <a:gd name="T53" fmla="*/ 589 h 683"/>
              <a:gd name="T54" fmla="*/ 179 w 558"/>
              <a:gd name="T55" fmla="*/ 201 h 683"/>
              <a:gd name="T56" fmla="*/ 162 w 558"/>
              <a:gd name="T57" fmla="*/ 187 h 683"/>
              <a:gd name="T58" fmla="*/ 148 w 558"/>
              <a:gd name="T59" fmla="*/ 203 h 683"/>
              <a:gd name="T60" fmla="*/ 170 w 558"/>
              <a:gd name="T61" fmla="*/ 573 h 683"/>
              <a:gd name="T62" fmla="*/ 371 w 558"/>
              <a:gd name="T63" fmla="*/ 589 h 683"/>
              <a:gd name="T64" fmla="*/ 387 w 558"/>
              <a:gd name="T65" fmla="*/ 573 h 683"/>
              <a:gd name="T66" fmla="*/ 409 w 558"/>
              <a:gd name="T67" fmla="*/ 203 h 683"/>
              <a:gd name="T68" fmla="*/ 395 w 558"/>
              <a:gd name="T69" fmla="*/ 187 h 683"/>
              <a:gd name="T70" fmla="*/ 356 w 558"/>
              <a:gd name="T71" fmla="*/ 573 h 683"/>
              <a:gd name="T72" fmla="*/ 371 w 558"/>
              <a:gd name="T73" fmla="*/ 589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8" h="683">
                <a:moveTo>
                  <a:pt x="278" y="589"/>
                </a:moveTo>
                <a:lnTo>
                  <a:pt x="278" y="589"/>
                </a:lnTo>
                <a:cubicBezTo>
                  <a:pt x="287" y="589"/>
                  <a:pt x="294" y="581"/>
                  <a:pt x="294" y="573"/>
                </a:cubicBezTo>
                <a:lnTo>
                  <a:pt x="294" y="201"/>
                </a:lnTo>
                <a:lnTo>
                  <a:pt x="294" y="201"/>
                </a:lnTo>
                <a:cubicBezTo>
                  <a:pt x="294" y="193"/>
                  <a:pt x="287" y="186"/>
                  <a:pt x="278" y="186"/>
                </a:cubicBezTo>
                <a:lnTo>
                  <a:pt x="278" y="186"/>
                </a:lnTo>
                <a:cubicBezTo>
                  <a:pt x="270" y="186"/>
                  <a:pt x="263" y="193"/>
                  <a:pt x="263" y="201"/>
                </a:cubicBezTo>
                <a:lnTo>
                  <a:pt x="263" y="573"/>
                </a:lnTo>
                <a:lnTo>
                  <a:pt x="263" y="573"/>
                </a:lnTo>
                <a:cubicBezTo>
                  <a:pt x="263" y="581"/>
                  <a:pt x="270" y="589"/>
                  <a:pt x="278" y="589"/>
                </a:cubicBezTo>
                <a:close/>
                <a:moveTo>
                  <a:pt x="449" y="619"/>
                </a:moveTo>
                <a:lnTo>
                  <a:pt x="449" y="619"/>
                </a:lnTo>
                <a:cubicBezTo>
                  <a:pt x="447" y="636"/>
                  <a:pt x="435" y="650"/>
                  <a:pt x="418" y="650"/>
                </a:cubicBezTo>
                <a:lnTo>
                  <a:pt x="140" y="650"/>
                </a:lnTo>
                <a:lnTo>
                  <a:pt x="140" y="650"/>
                </a:lnTo>
                <a:cubicBezTo>
                  <a:pt x="122" y="650"/>
                  <a:pt x="111" y="636"/>
                  <a:pt x="109" y="619"/>
                </a:cubicBezTo>
                <a:lnTo>
                  <a:pt x="77" y="125"/>
                </a:lnTo>
                <a:lnTo>
                  <a:pt x="480" y="125"/>
                </a:lnTo>
                <a:lnTo>
                  <a:pt x="449" y="619"/>
                </a:lnTo>
                <a:close/>
                <a:moveTo>
                  <a:pt x="201" y="32"/>
                </a:moveTo>
                <a:lnTo>
                  <a:pt x="356" y="32"/>
                </a:lnTo>
                <a:lnTo>
                  <a:pt x="356" y="93"/>
                </a:lnTo>
                <a:lnTo>
                  <a:pt x="201" y="93"/>
                </a:lnTo>
                <a:lnTo>
                  <a:pt x="201" y="32"/>
                </a:lnTo>
                <a:close/>
                <a:moveTo>
                  <a:pt x="542" y="93"/>
                </a:moveTo>
                <a:lnTo>
                  <a:pt x="387" y="93"/>
                </a:lnTo>
                <a:lnTo>
                  <a:pt x="387" y="32"/>
                </a:lnTo>
                <a:lnTo>
                  <a:pt x="387" y="32"/>
                </a:lnTo>
                <a:cubicBezTo>
                  <a:pt x="387" y="15"/>
                  <a:pt x="373" y="0"/>
                  <a:pt x="356" y="0"/>
                </a:cubicBezTo>
                <a:lnTo>
                  <a:pt x="201" y="0"/>
                </a:lnTo>
                <a:lnTo>
                  <a:pt x="201" y="0"/>
                </a:lnTo>
                <a:cubicBezTo>
                  <a:pt x="184" y="0"/>
                  <a:pt x="170" y="15"/>
                  <a:pt x="170" y="32"/>
                </a:cubicBezTo>
                <a:lnTo>
                  <a:pt x="170" y="93"/>
                </a:lnTo>
                <a:lnTo>
                  <a:pt x="16" y="93"/>
                </a:lnTo>
                <a:lnTo>
                  <a:pt x="16" y="93"/>
                </a:lnTo>
                <a:cubicBezTo>
                  <a:pt x="7" y="93"/>
                  <a:pt x="0" y="100"/>
                  <a:pt x="0" y="109"/>
                </a:cubicBezTo>
                <a:lnTo>
                  <a:pt x="0" y="109"/>
                </a:lnTo>
                <a:cubicBezTo>
                  <a:pt x="0" y="117"/>
                  <a:pt x="7" y="125"/>
                  <a:pt x="16" y="125"/>
                </a:cubicBezTo>
                <a:lnTo>
                  <a:pt x="47" y="125"/>
                </a:lnTo>
                <a:lnTo>
                  <a:pt x="77" y="619"/>
                </a:lnTo>
                <a:lnTo>
                  <a:pt x="77" y="619"/>
                </a:lnTo>
                <a:cubicBezTo>
                  <a:pt x="83" y="654"/>
                  <a:pt x="105" y="682"/>
                  <a:pt x="140" y="682"/>
                </a:cubicBezTo>
                <a:lnTo>
                  <a:pt x="418" y="682"/>
                </a:lnTo>
                <a:lnTo>
                  <a:pt x="418" y="682"/>
                </a:lnTo>
                <a:cubicBezTo>
                  <a:pt x="452" y="682"/>
                  <a:pt x="474" y="653"/>
                  <a:pt x="480" y="619"/>
                </a:cubicBezTo>
                <a:lnTo>
                  <a:pt x="511" y="125"/>
                </a:lnTo>
                <a:lnTo>
                  <a:pt x="542" y="125"/>
                </a:lnTo>
                <a:lnTo>
                  <a:pt x="542" y="125"/>
                </a:lnTo>
                <a:cubicBezTo>
                  <a:pt x="550" y="125"/>
                  <a:pt x="557" y="117"/>
                  <a:pt x="557" y="109"/>
                </a:cubicBezTo>
                <a:lnTo>
                  <a:pt x="557" y="109"/>
                </a:lnTo>
                <a:cubicBezTo>
                  <a:pt x="557" y="100"/>
                  <a:pt x="550" y="93"/>
                  <a:pt x="542" y="93"/>
                </a:cubicBezTo>
                <a:close/>
                <a:moveTo>
                  <a:pt x="187" y="589"/>
                </a:moveTo>
                <a:lnTo>
                  <a:pt x="187" y="589"/>
                </a:lnTo>
                <a:cubicBezTo>
                  <a:pt x="195" y="588"/>
                  <a:pt x="201" y="581"/>
                  <a:pt x="201" y="573"/>
                </a:cubicBezTo>
                <a:lnTo>
                  <a:pt x="179" y="201"/>
                </a:lnTo>
                <a:lnTo>
                  <a:pt x="179" y="201"/>
                </a:lnTo>
                <a:cubicBezTo>
                  <a:pt x="178" y="193"/>
                  <a:pt x="171" y="186"/>
                  <a:pt x="162" y="187"/>
                </a:cubicBezTo>
                <a:lnTo>
                  <a:pt x="162" y="187"/>
                </a:lnTo>
                <a:cubicBezTo>
                  <a:pt x="154" y="187"/>
                  <a:pt x="148" y="194"/>
                  <a:pt x="148" y="203"/>
                </a:cubicBezTo>
                <a:lnTo>
                  <a:pt x="170" y="573"/>
                </a:lnTo>
                <a:lnTo>
                  <a:pt x="170" y="573"/>
                </a:lnTo>
                <a:cubicBezTo>
                  <a:pt x="171" y="582"/>
                  <a:pt x="178" y="589"/>
                  <a:pt x="187" y="589"/>
                </a:cubicBezTo>
                <a:close/>
                <a:moveTo>
                  <a:pt x="371" y="589"/>
                </a:moveTo>
                <a:lnTo>
                  <a:pt x="371" y="589"/>
                </a:lnTo>
                <a:cubicBezTo>
                  <a:pt x="379" y="589"/>
                  <a:pt x="387" y="582"/>
                  <a:pt x="387" y="573"/>
                </a:cubicBezTo>
                <a:lnTo>
                  <a:pt x="409" y="203"/>
                </a:lnTo>
                <a:lnTo>
                  <a:pt x="409" y="203"/>
                </a:lnTo>
                <a:cubicBezTo>
                  <a:pt x="410" y="194"/>
                  <a:pt x="403" y="187"/>
                  <a:pt x="395" y="187"/>
                </a:cubicBezTo>
                <a:lnTo>
                  <a:pt x="395" y="187"/>
                </a:lnTo>
                <a:cubicBezTo>
                  <a:pt x="386" y="186"/>
                  <a:pt x="379" y="193"/>
                  <a:pt x="379" y="201"/>
                </a:cubicBezTo>
                <a:lnTo>
                  <a:pt x="356" y="573"/>
                </a:lnTo>
                <a:lnTo>
                  <a:pt x="356" y="573"/>
                </a:lnTo>
                <a:cubicBezTo>
                  <a:pt x="356" y="581"/>
                  <a:pt x="362" y="588"/>
                  <a:pt x="371" y="589"/>
                </a:cubicBezTo>
                <a:close/>
              </a:path>
            </a:pathLst>
          </a:custGeom>
          <a:solidFill>
            <a:schemeClr val="bg1"/>
          </a:solidFill>
          <a:ln>
            <a:noFill/>
          </a:ln>
          <a:effectLst/>
        </p:spPr>
        <p:txBody>
          <a:bodyPr wrap="none" anchor="ctr"/>
          <a:lstStyle/>
          <a:p>
            <a:endParaRPr lang="en-US" sz="3265" dirty="0">
              <a:latin typeface="Inter Light" panose="02000503000000020004" pitchFamily="2" charset="0"/>
            </a:endParaRPr>
          </a:p>
        </p:txBody>
      </p:sp>
      <p:sp>
        <p:nvSpPr>
          <p:cNvPr id="6" name="TextBox 5">
            <a:extLst>
              <a:ext uri="{FF2B5EF4-FFF2-40B4-BE49-F238E27FC236}">
                <a16:creationId xmlns:a16="http://schemas.microsoft.com/office/drawing/2014/main" xmlns="" id="{5FB011CE-EDF5-6E4F-8518-18A8E8F6F5D1}"/>
              </a:ext>
            </a:extLst>
          </p:cNvPr>
          <p:cNvSpPr txBox="1"/>
          <p:nvPr/>
        </p:nvSpPr>
        <p:spPr>
          <a:xfrm>
            <a:off x="762869" y="4431060"/>
            <a:ext cx="1879092" cy="618617"/>
          </a:xfrm>
          <a:prstGeom prst="rect">
            <a:avLst/>
          </a:prstGeom>
        </p:spPr>
        <p:txBody>
          <a:bodyPr spcFirstLastPara="1" wrap="square" lIns="45713" tIns="45713" rIns="45713" bIns="45713" anchor="b"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r>
              <a:rPr lang="en-US" sz="3800" dirty="0">
                <a:solidFill>
                  <a:srgbClr val="92D050"/>
                </a:solidFill>
              </a:rPr>
              <a:t>2018</a:t>
            </a:r>
          </a:p>
        </p:txBody>
      </p:sp>
      <p:sp>
        <p:nvSpPr>
          <p:cNvPr id="7" name="TextBox 6">
            <a:extLst>
              <a:ext uri="{FF2B5EF4-FFF2-40B4-BE49-F238E27FC236}">
                <a16:creationId xmlns:a16="http://schemas.microsoft.com/office/drawing/2014/main" xmlns="" id="{ABFCEFCB-17A9-754D-87AC-3371D885D588}"/>
              </a:ext>
            </a:extLst>
          </p:cNvPr>
          <p:cNvSpPr txBox="1"/>
          <p:nvPr/>
        </p:nvSpPr>
        <p:spPr>
          <a:xfrm>
            <a:off x="2520478" y="2962606"/>
            <a:ext cx="1879092" cy="618617"/>
          </a:xfrm>
          <a:prstGeom prst="rect">
            <a:avLst/>
          </a:prstGeom>
        </p:spPr>
        <p:txBody>
          <a:bodyPr spcFirstLastPara="1" wrap="square" lIns="45713" tIns="45713" rIns="45713" bIns="45713" anchor="b"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r>
              <a:rPr lang="en-US" sz="3800" dirty="0">
                <a:solidFill>
                  <a:schemeClr val="accent2"/>
                </a:solidFill>
              </a:rPr>
              <a:t>2019</a:t>
            </a:r>
          </a:p>
        </p:txBody>
      </p:sp>
      <p:sp>
        <p:nvSpPr>
          <p:cNvPr id="8" name="TextBox 7">
            <a:extLst>
              <a:ext uri="{FF2B5EF4-FFF2-40B4-BE49-F238E27FC236}">
                <a16:creationId xmlns:a16="http://schemas.microsoft.com/office/drawing/2014/main" xmlns="" id="{CA69D156-CEFB-7941-8B9C-852954D74E9D}"/>
              </a:ext>
            </a:extLst>
          </p:cNvPr>
          <p:cNvSpPr txBox="1"/>
          <p:nvPr/>
        </p:nvSpPr>
        <p:spPr>
          <a:xfrm>
            <a:off x="4278088" y="4367399"/>
            <a:ext cx="1879092" cy="618617"/>
          </a:xfrm>
          <a:prstGeom prst="rect">
            <a:avLst/>
          </a:prstGeom>
        </p:spPr>
        <p:txBody>
          <a:bodyPr spcFirstLastPara="1" wrap="square" lIns="45713" tIns="45713" rIns="45713" bIns="45713" anchor="b"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r>
              <a:rPr lang="en-US" sz="3800" dirty="0">
                <a:solidFill>
                  <a:schemeClr val="accent3"/>
                </a:solidFill>
              </a:rPr>
              <a:t>2022</a:t>
            </a:r>
          </a:p>
        </p:txBody>
      </p:sp>
      <p:sp>
        <p:nvSpPr>
          <p:cNvPr id="9" name="TextBox 8">
            <a:extLst>
              <a:ext uri="{FF2B5EF4-FFF2-40B4-BE49-F238E27FC236}">
                <a16:creationId xmlns:a16="http://schemas.microsoft.com/office/drawing/2014/main" xmlns="" id="{4567B302-4E1E-E44F-9C51-6320A53917C4}"/>
              </a:ext>
            </a:extLst>
          </p:cNvPr>
          <p:cNvSpPr txBox="1"/>
          <p:nvPr/>
        </p:nvSpPr>
        <p:spPr>
          <a:xfrm>
            <a:off x="6035697" y="3014197"/>
            <a:ext cx="1879092" cy="618617"/>
          </a:xfrm>
          <a:prstGeom prst="rect">
            <a:avLst/>
          </a:prstGeom>
        </p:spPr>
        <p:txBody>
          <a:bodyPr spcFirstLastPara="1" wrap="square" lIns="45713" tIns="45713" rIns="45713" bIns="45713" anchor="b"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r>
              <a:rPr lang="en-US" sz="3800" dirty="0">
                <a:solidFill>
                  <a:schemeClr val="accent4"/>
                </a:solidFill>
              </a:rPr>
              <a:t>2023</a:t>
            </a:r>
          </a:p>
        </p:txBody>
      </p:sp>
      <p:sp>
        <p:nvSpPr>
          <p:cNvPr id="10" name="TextBox 9">
            <a:extLst>
              <a:ext uri="{FF2B5EF4-FFF2-40B4-BE49-F238E27FC236}">
                <a16:creationId xmlns:a16="http://schemas.microsoft.com/office/drawing/2014/main" xmlns="" id="{77DC1373-D46E-2242-B87B-D6F993B6AEC7}"/>
              </a:ext>
            </a:extLst>
          </p:cNvPr>
          <p:cNvSpPr txBox="1"/>
          <p:nvPr/>
        </p:nvSpPr>
        <p:spPr>
          <a:xfrm>
            <a:off x="7793307" y="4355329"/>
            <a:ext cx="1879092" cy="618617"/>
          </a:xfrm>
          <a:prstGeom prst="rect">
            <a:avLst/>
          </a:prstGeom>
        </p:spPr>
        <p:txBody>
          <a:bodyPr spcFirstLastPara="1" wrap="square" lIns="45713" tIns="45713" rIns="45713" bIns="45713" anchor="b"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r>
              <a:rPr lang="en-US" sz="3800" dirty="0">
                <a:solidFill>
                  <a:srgbClr val="00B050"/>
                </a:solidFill>
              </a:rPr>
              <a:t>2024</a:t>
            </a:r>
          </a:p>
        </p:txBody>
      </p:sp>
      <p:sp>
        <p:nvSpPr>
          <p:cNvPr id="12" name="TextBox 11">
            <a:extLst>
              <a:ext uri="{FF2B5EF4-FFF2-40B4-BE49-F238E27FC236}">
                <a16:creationId xmlns:a16="http://schemas.microsoft.com/office/drawing/2014/main" xmlns="" id="{98ED75D6-3A2E-D844-AF2C-CB23D97F4878}"/>
              </a:ext>
            </a:extLst>
          </p:cNvPr>
          <p:cNvSpPr txBox="1"/>
          <p:nvPr/>
        </p:nvSpPr>
        <p:spPr>
          <a:xfrm>
            <a:off x="762869" y="5095934"/>
            <a:ext cx="1879092" cy="1052582"/>
          </a:xfrm>
          <a:prstGeom prst="rect">
            <a:avLst/>
          </a:prstGeom>
        </p:spPr>
        <p:txBody>
          <a:bodyPr spcFirstLastPara="1" wrap="square" lIns="45713" tIns="45713" rIns="45713" bIns="45713" anchor="t" anchorCtr="0">
            <a:spAutoFit/>
          </a:bodyPr>
          <a:lstStyle>
            <a:defPPr>
              <a:defRPr lang="en-US"/>
            </a:defPPr>
            <a:lvl1pPr indent="0" algn="ctr">
              <a:lnSpc>
                <a:spcPct val="130000"/>
              </a:lnSpc>
              <a:spcBef>
                <a:spcPts val="0"/>
              </a:spcBef>
              <a:buFont typeface="Arial" panose="020B0604020202020204" pitchFamily="34" charset="0"/>
              <a:buNone/>
              <a:defRPr sz="3200" b="0" i="0" spc="-30" baseline="0">
                <a:effectLst/>
                <a:latin typeface="Inter Light"/>
                <a:ea typeface="Inter Light"/>
                <a:cs typeface="Inter Light"/>
              </a:defRPr>
            </a:lvl1pPr>
            <a:lvl2pPr marL="1371326" indent="-457109">
              <a:lnSpc>
                <a:spcPct val="90000"/>
              </a:lnSpc>
              <a:spcBef>
                <a:spcPts val="1000"/>
              </a:spcBef>
              <a:buFont typeface="Arial" panose="020B0604020202020204" pitchFamily="34" charset="0"/>
              <a:buChar char="•"/>
              <a:defRPr b="0" i="0" spc="-30" baseline="0">
                <a:effectLst/>
                <a:latin typeface="Heebo" pitchFamily="2" charset="-79"/>
                <a:ea typeface="Open Sans Light" panose="020B0306030504020204" pitchFamily="34" charset="0"/>
                <a:cs typeface="Open Sans Light" charset="0"/>
              </a:defRPr>
            </a:lvl2pPr>
            <a:lvl3pPr marL="2285543" indent="-457109">
              <a:lnSpc>
                <a:spcPct val="90000"/>
              </a:lnSpc>
              <a:spcBef>
                <a:spcPts val="1000"/>
              </a:spcBef>
              <a:buFont typeface="Arial" panose="020B0604020202020204" pitchFamily="34" charset="0"/>
              <a:buChar char="•"/>
              <a:defRPr sz="3200" b="0" i="0" spc="-30" baseline="0">
                <a:effectLst/>
                <a:latin typeface="Heebo" pitchFamily="2" charset="-79"/>
                <a:ea typeface="Open Sans Light" panose="020B0306030504020204" pitchFamily="34" charset="0"/>
                <a:cs typeface="Open Sans Light" charset="0"/>
              </a:defRPr>
            </a:lvl3pPr>
            <a:lvl4pPr marL="3199760"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4pPr>
            <a:lvl5pPr marL="4113977"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5pPr>
            <a:lvl6pPr marL="5028194" indent="-457109">
              <a:lnSpc>
                <a:spcPct val="90000"/>
              </a:lnSpc>
              <a:spcBef>
                <a:spcPts val="1000"/>
              </a:spcBef>
              <a:buFont typeface="Arial" panose="020B0604020202020204" pitchFamily="34" charset="0"/>
              <a:buChar char="•"/>
            </a:lvl6pPr>
            <a:lvl7pPr marL="5942411" indent="-457109">
              <a:lnSpc>
                <a:spcPct val="90000"/>
              </a:lnSpc>
              <a:spcBef>
                <a:spcPts val="1000"/>
              </a:spcBef>
              <a:buFont typeface="Arial" panose="020B0604020202020204" pitchFamily="34" charset="0"/>
              <a:buChar char="•"/>
            </a:lvl7pPr>
            <a:lvl8pPr marL="6856628" indent="-457109">
              <a:lnSpc>
                <a:spcPct val="90000"/>
              </a:lnSpc>
              <a:spcBef>
                <a:spcPts val="1000"/>
              </a:spcBef>
              <a:buFont typeface="Arial" panose="020B0604020202020204" pitchFamily="34" charset="0"/>
              <a:buChar char="•"/>
            </a:lvl8pPr>
            <a:lvl9pPr marL="7770846" indent="-457109">
              <a:lnSpc>
                <a:spcPct val="90000"/>
              </a:lnSpc>
              <a:spcBef>
                <a:spcPts val="1000"/>
              </a:spcBef>
              <a:buFont typeface="Arial" panose="020B0604020202020204" pitchFamily="34" charset="0"/>
              <a:buChar char="•"/>
            </a:lvl9pPr>
          </a:lstStyle>
          <a:p>
            <a:r>
              <a:rPr lang="en-US" sz="1600" dirty="0">
                <a:solidFill>
                  <a:schemeClr val="tx2"/>
                </a:solidFill>
                <a:latin typeface="Bookman Old Style" panose="02050604050505020204" pitchFamily="18" charset="0"/>
                <a:ea typeface="Calibri" panose="020F0502020204030204" pitchFamily="34" charset="0"/>
                <a:cs typeface="Times New Roman" panose="02020603050405020304" pitchFamily="18" charset="0"/>
              </a:rPr>
              <a:t>APPN was established in Lomé (TOGO)</a:t>
            </a:r>
            <a:endParaRPr lang="en-US" sz="1600" dirty="0"/>
          </a:p>
        </p:txBody>
      </p:sp>
      <p:sp>
        <p:nvSpPr>
          <p:cNvPr id="17" name="TextBox 16">
            <a:extLst>
              <a:ext uri="{FF2B5EF4-FFF2-40B4-BE49-F238E27FC236}">
                <a16:creationId xmlns:a16="http://schemas.microsoft.com/office/drawing/2014/main" xmlns="" id="{94CAF8C0-4B30-264C-92B6-488D217A42C4}"/>
              </a:ext>
            </a:extLst>
          </p:cNvPr>
          <p:cNvSpPr txBox="1"/>
          <p:nvPr/>
        </p:nvSpPr>
        <p:spPr>
          <a:xfrm>
            <a:off x="2512323" y="1913090"/>
            <a:ext cx="1879092" cy="1052582"/>
          </a:xfrm>
          <a:prstGeom prst="rect">
            <a:avLst/>
          </a:prstGeom>
        </p:spPr>
        <p:txBody>
          <a:bodyPr spcFirstLastPara="1" wrap="square" lIns="45713" tIns="45713" rIns="45713" bIns="45713" anchor="t" anchorCtr="0">
            <a:spAutoFit/>
          </a:bodyPr>
          <a:lstStyle>
            <a:defPPr>
              <a:defRPr lang="en-US"/>
            </a:defPPr>
            <a:lvl1pPr indent="0" algn="ctr">
              <a:lnSpc>
                <a:spcPct val="130000"/>
              </a:lnSpc>
              <a:spcBef>
                <a:spcPts val="0"/>
              </a:spcBef>
              <a:buFont typeface="Arial" panose="020B0604020202020204" pitchFamily="34" charset="0"/>
              <a:buNone/>
              <a:defRPr sz="3200" b="0" i="0" spc="-30" baseline="0">
                <a:effectLst/>
                <a:latin typeface="Inter Light"/>
                <a:ea typeface="Inter Light"/>
                <a:cs typeface="Inter Light"/>
              </a:defRPr>
            </a:lvl1pPr>
            <a:lvl2pPr marL="1371326" indent="-457109">
              <a:lnSpc>
                <a:spcPct val="90000"/>
              </a:lnSpc>
              <a:spcBef>
                <a:spcPts val="1000"/>
              </a:spcBef>
              <a:buFont typeface="Arial" panose="020B0604020202020204" pitchFamily="34" charset="0"/>
              <a:buChar char="•"/>
              <a:defRPr b="0" i="0" spc="-30" baseline="0">
                <a:effectLst/>
                <a:latin typeface="Heebo" pitchFamily="2" charset="-79"/>
                <a:ea typeface="Open Sans Light" panose="020B0306030504020204" pitchFamily="34" charset="0"/>
                <a:cs typeface="Open Sans Light" charset="0"/>
              </a:defRPr>
            </a:lvl2pPr>
            <a:lvl3pPr marL="2285543" indent="-457109">
              <a:lnSpc>
                <a:spcPct val="90000"/>
              </a:lnSpc>
              <a:spcBef>
                <a:spcPts val="1000"/>
              </a:spcBef>
              <a:buFont typeface="Arial" panose="020B0604020202020204" pitchFamily="34" charset="0"/>
              <a:buChar char="•"/>
              <a:defRPr sz="3200" b="0" i="0" spc="-30" baseline="0">
                <a:effectLst/>
                <a:latin typeface="Heebo" pitchFamily="2" charset="-79"/>
                <a:ea typeface="Open Sans Light" panose="020B0306030504020204" pitchFamily="34" charset="0"/>
                <a:cs typeface="Open Sans Light" charset="0"/>
              </a:defRPr>
            </a:lvl3pPr>
            <a:lvl4pPr marL="3199760"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4pPr>
            <a:lvl5pPr marL="4113977"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5pPr>
            <a:lvl6pPr marL="5028194" indent="-457109">
              <a:lnSpc>
                <a:spcPct val="90000"/>
              </a:lnSpc>
              <a:spcBef>
                <a:spcPts val="1000"/>
              </a:spcBef>
              <a:buFont typeface="Arial" panose="020B0604020202020204" pitchFamily="34" charset="0"/>
              <a:buChar char="•"/>
            </a:lvl6pPr>
            <a:lvl7pPr marL="5942411" indent="-457109">
              <a:lnSpc>
                <a:spcPct val="90000"/>
              </a:lnSpc>
              <a:spcBef>
                <a:spcPts val="1000"/>
              </a:spcBef>
              <a:buFont typeface="Arial" panose="020B0604020202020204" pitchFamily="34" charset="0"/>
              <a:buChar char="•"/>
            </a:lvl7pPr>
            <a:lvl8pPr marL="6856628" indent="-457109">
              <a:lnSpc>
                <a:spcPct val="90000"/>
              </a:lnSpc>
              <a:spcBef>
                <a:spcPts val="1000"/>
              </a:spcBef>
              <a:buFont typeface="Arial" panose="020B0604020202020204" pitchFamily="34" charset="0"/>
              <a:buChar char="•"/>
            </a:lvl8pPr>
            <a:lvl9pPr marL="7770846" indent="-457109">
              <a:lnSpc>
                <a:spcPct val="90000"/>
              </a:lnSpc>
              <a:spcBef>
                <a:spcPts val="1000"/>
              </a:spcBef>
              <a:buFont typeface="Arial" panose="020B0604020202020204" pitchFamily="34" charset="0"/>
              <a:buChar char="•"/>
            </a:lvl9pPr>
          </a:lstStyle>
          <a:p>
            <a:r>
              <a:rPr lang="en-US" sz="1600" dirty="0"/>
              <a:t>First General Assembly in Dakar, Senegal.</a:t>
            </a:r>
          </a:p>
        </p:txBody>
      </p:sp>
      <p:sp>
        <p:nvSpPr>
          <p:cNvPr id="13" name="TextBox 12">
            <a:extLst>
              <a:ext uri="{FF2B5EF4-FFF2-40B4-BE49-F238E27FC236}">
                <a16:creationId xmlns:a16="http://schemas.microsoft.com/office/drawing/2014/main" xmlns="" id="{F8FC726A-DE95-F042-BC7E-0ADE590F27FB}"/>
              </a:ext>
            </a:extLst>
          </p:cNvPr>
          <p:cNvSpPr txBox="1"/>
          <p:nvPr/>
        </p:nvSpPr>
        <p:spPr>
          <a:xfrm>
            <a:off x="4278088" y="5095934"/>
            <a:ext cx="1879092" cy="1052582"/>
          </a:xfrm>
          <a:prstGeom prst="rect">
            <a:avLst/>
          </a:prstGeom>
        </p:spPr>
        <p:txBody>
          <a:bodyPr spcFirstLastPara="1" wrap="square" lIns="45713" tIns="45713" rIns="45713" bIns="45713" anchor="t" anchorCtr="0">
            <a:spAutoFit/>
          </a:bodyPr>
          <a:lstStyle>
            <a:defPPr>
              <a:defRPr lang="en-US"/>
            </a:defPPr>
            <a:lvl1pPr indent="0" algn="ctr">
              <a:lnSpc>
                <a:spcPct val="130000"/>
              </a:lnSpc>
              <a:spcBef>
                <a:spcPts val="0"/>
              </a:spcBef>
              <a:buFont typeface="Arial" panose="020B0604020202020204" pitchFamily="34" charset="0"/>
              <a:buNone/>
              <a:defRPr sz="3200" b="0" i="0" spc="-30" baseline="0">
                <a:effectLst/>
                <a:latin typeface="Inter Light"/>
                <a:ea typeface="Inter Light"/>
                <a:cs typeface="Inter Light"/>
              </a:defRPr>
            </a:lvl1pPr>
            <a:lvl2pPr marL="1371326" indent="-457109">
              <a:lnSpc>
                <a:spcPct val="90000"/>
              </a:lnSpc>
              <a:spcBef>
                <a:spcPts val="1000"/>
              </a:spcBef>
              <a:buFont typeface="Arial" panose="020B0604020202020204" pitchFamily="34" charset="0"/>
              <a:buChar char="•"/>
              <a:defRPr b="0" i="0" spc="-30" baseline="0">
                <a:effectLst/>
                <a:latin typeface="Heebo" pitchFamily="2" charset="-79"/>
                <a:ea typeface="Open Sans Light" panose="020B0306030504020204" pitchFamily="34" charset="0"/>
                <a:cs typeface="Open Sans Light" charset="0"/>
              </a:defRPr>
            </a:lvl2pPr>
            <a:lvl3pPr marL="2285543" indent="-457109">
              <a:lnSpc>
                <a:spcPct val="90000"/>
              </a:lnSpc>
              <a:spcBef>
                <a:spcPts val="1000"/>
              </a:spcBef>
              <a:buFont typeface="Arial" panose="020B0604020202020204" pitchFamily="34" charset="0"/>
              <a:buChar char="•"/>
              <a:defRPr sz="3200" b="0" i="0" spc="-30" baseline="0">
                <a:effectLst/>
                <a:latin typeface="Heebo" pitchFamily="2" charset="-79"/>
                <a:ea typeface="Open Sans Light" panose="020B0306030504020204" pitchFamily="34" charset="0"/>
                <a:cs typeface="Open Sans Light" charset="0"/>
              </a:defRPr>
            </a:lvl3pPr>
            <a:lvl4pPr marL="3199760"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4pPr>
            <a:lvl5pPr marL="4113977"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5pPr>
            <a:lvl6pPr marL="5028194" indent="-457109">
              <a:lnSpc>
                <a:spcPct val="90000"/>
              </a:lnSpc>
              <a:spcBef>
                <a:spcPts val="1000"/>
              </a:spcBef>
              <a:buFont typeface="Arial" panose="020B0604020202020204" pitchFamily="34" charset="0"/>
              <a:buChar char="•"/>
            </a:lvl6pPr>
            <a:lvl7pPr marL="5942411" indent="-457109">
              <a:lnSpc>
                <a:spcPct val="90000"/>
              </a:lnSpc>
              <a:spcBef>
                <a:spcPts val="1000"/>
              </a:spcBef>
              <a:buFont typeface="Arial" panose="020B0604020202020204" pitchFamily="34" charset="0"/>
              <a:buChar char="•"/>
            </a:lvl7pPr>
            <a:lvl8pPr marL="6856628" indent="-457109">
              <a:lnSpc>
                <a:spcPct val="90000"/>
              </a:lnSpc>
              <a:spcBef>
                <a:spcPts val="1000"/>
              </a:spcBef>
              <a:buFont typeface="Arial" panose="020B0604020202020204" pitchFamily="34" charset="0"/>
              <a:buChar char="•"/>
            </a:lvl8pPr>
            <a:lvl9pPr marL="7770846" indent="-457109">
              <a:lnSpc>
                <a:spcPct val="90000"/>
              </a:lnSpc>
              <a:spcBef>
                <a:spcPts val="1000"/>
              </a:spcBef>
              <a:buFont typeface="Arial" panose="020B0604020202020204" pitchFamily="34" charset="0"/>
              <a:buChar char="•"/>
            </a:lvl9pPr>
          </a:lstStyle>
          <a:p>
            <a:r>
              <a:rPr lang="en-US" sz="1600" dirty="0"/>
              <a:t>Second General Assembly in Mbabane, Eswatini</a:t>
            </a:r>
          </a:p>
        </p:txBody>
      </p:sp>
      <p:sp>
        <p:nvSpPr>
          <p:cNvPr id="16" name="TextBox 15">
            <a:extLst>
              <a:ext uri="{FF2B5EF4-FFF2-40B4-BE49-F238E27FC236}">
                <a16:creationId xmlns:a16="http://schemas.microsoft.com/office/drawing/2014/main" xmlns="" id="{D738F2B8-30B3-C94D-84B2-C94137A80BB1}"/>
              </a:ext>
            </a:extLst>
          </p:cNvPr>
          <p:cNvSpPr txBox="1"/>
          <p:nvPr/>
        </p:nvSpPr>
        <p:spPr>
          <a:xfrm>
            <a:off x="6035697" y="2025416"/>
            <a:ext cx="1879092" cy="1052582"/>
          </a:xfrm>
          <a:prstGeom prst="rect">
            <a:avLst/>
          </a:prstGeom>
        </p:spPr>
        <p:txBody>
          <a:bodyPr spcFirstLastPara="1" wrap="square" lIns="45713" tIns="45713" rIns="45713" bIns="45713" anchor="t" anchorCtr="0">
            <a:spAutoFit/>
          </a:bodyPr>
          <a:lstStyle>
            <a:defPPr>
              <a:defRPr lang="en-US"/>
            </a:defPPr>
            <a:lvl1pPr indent="0" algn="ctr">
              <a:lnSpc>
                <a:spcPct val="130000"/>
              </a:lnSpc>
              <a:spcBef>
                <a:spcPts val="0"/>
              </a:spcBef>
              <a:buFont typeface="Arial" panose="020B0604020202020204" pitchFamily="34" charset="0"/>
              <a:buNone/>
              <a:defRPr sz="3200" b="0" i="0" spc="-30" baseline="0">
                <a:effectLst/>
                <a:latin typeface="Inter Light"/>
                <a:ea typeface="Inter Light"/>
                <a:cs typeface="Inter Light"/>
              </a:defRPr>
            </a:lvl1pPr>
            <a:lvl2pPr marL="1371326" indent="-457109">
              <a:lnSpc>
                <a:spcPct val="90000"/>
              </a:lnSpc>
              <a:spcBef>
                <a:spcPts val="1000"/>
              </a:spcBef>
              <a:buFont typeface="Arial" panose="020B0604020202020204" pitchFamily="34" charset="0"/>
              <a:buChar char="•"/>
              <a:defRPr b="0" i="0" spc="-30" baseline="0">
                <a:effectLst/>
                <a:latin typeface="Heebo" pitchFamily="2" charset="-79"/>
                <a:ea typeface="Open Sans Light" panose="020B0306030504020204" pitchFamily="34" charset="0"/>
                <a:cs typeface="Open Sans Light" charset="0"/>
              </a:defRPr>
            </a:lvl2pPr>
            <a:lvl3pPr marL="2285543" indent="-457109">
              <a:lnSpc>
                <a:spcPct val="90000"/>
              </a:lnSpc>
              <a:spcBef>
                <a:spcPts val="1000"/>
              </a:spcBef>
              <a:buFont typeface="Arial" panose="020B0604020202020204" pitchFamily="34" charset="0"/>
              <a:buChar char="•"/>
              <a:defRPr sz="3200" b="0" i="0" spc="-30" baseline="0">
                <a:effectLst/>
                <a:latin typeface="Heebo" pitchFamily="2" charset="-79"/>
                <a:ea typeface="Open Sans Light" panose="020B0306030504020204" pitchFamily="34" charset="0"/>
                <a:cs typeface="Open Sans Light" charset="0"/>
              </a:defRPr>
            </a:lvl3pPr>
            <a:lvl4pPr marL="3199760"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4pPr>
            <a:lvl5pPr marL="4113977"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5pPr>
            <a:lvl6pPr marL="5028194" indent="-457109">
              <a:lnSpc>
                <a:spcPct val="90000"/>
              </a:lnSpc>
              <a:spcBef>
                <a:spcPts val="1000"/>
              </a:spcBef>
              <a:buFont typeface="Arial" panose="020B0604020202020204" pitchFamily="34" charset="0"/>
              <a:buChar char="•"/>
            </a:lvl6pPr>
            <a:lvl7pPr marL="5942411" indent="-457109">
              <a:lnSpc>
                <a:spcPct val="90000"/>
              </a:lnSpc>
              <a:spcBef>
                <a:spcPts val="1000"/>
              </a:spcBef>
              <a:buFont typeface="Arial" panose="020B0604020202020204" pitchFamily="34" charset="0"/>
              <a:buChar char="•"/>
            </a:lvl7pPr>
            <a:lvl8pPr marL="6856628" indent="-457109">
              <a:lnSpc>
                <a:spcPct val="90000"/>
              </a:lnSpc>
              <a:spcBef>
                <a:spcPts val="1000"/>
              </a:spcBef>
              <a:buFont typeface="Arial" panose="020B0604020202020204" pitchFamily="34" charset="0"/>
              <a:buChar char="•"/>
            </a:lvl8pPr>
            <a:lvl9pPr marL="7770846" indent="-457109">
              <a:lnSpc>
                <a:spcPct val="90000"/>
              </a:lnSpc>
              <a:spcBef>
                <a:spcPts val="1000"/>
              </a:spcBef>
              <a:buFont typeface="Arial" panose="020B0604020202020204" pitchFamily="34" charset="0"/>
              <a:buChar char="•"/>
            </a:lvl9pPr>
          </a:lstStyle>
          <a:p>
            <a:r>
              <a:rPr lang="en-US" sz="1600" dirty="0"/>
              <a:t>Third General Assembly in Abidjan, Côte d’Ivoire</a:t>
            </a:r>
          </a:p>
        </p:txBody>
      </p:sp>
      <p:sp>
        <p:nvSpPr>
          <p:cNvPr id="14" name="TextBox 13">
            <a:extLst>
              <a:ext uri="{FF2B5EF4-FFF2-40B4-BE49-F238E27FC236}">
                <a16:creationId xmlns:a16="http://schemas.microsoft.com/office/drawing/2014/main" xmlns="" id="{2554DDAD-6E0F-814A-BB84-0E4395E60E38}"/>
              </a:ext>
            </a:extLst>
          </p:cNvPr>
          <p:cNvSpPr txBox="1"/>
          <p:nvPr/>
        </p:nvSpPr>
        <p:spPr>
          <a:xfrm>
            <a:off x="7793307" y="5095934"/>
            <a:ext cx="1879092" cy="1052582"/>
          </a:xfrm>
          <a:prstGeom prst="rect">
            <a:avLst/>
          </a:prstGeom>
        </p:spPr>
        <p:txBody>
          <a:bodyPr spcFirstLastPara="1" wrap="square" lIns="45713" tIns="45713" rIns="45713" bIns="45713" anchor="t" anchorCtr="0">
            <a:spAutoFit/>
          </a:bodyPr>
          <a:lstStyle>
            <a:defPPr>
              <a:defRPr lang="en-US"/>
            </a:defPPr>
            <a:lvl1pPr indent="0" algn="ctr">
              <a:lnSpc>
                <a:spcPct val="130000"/>
              </a:lnSpc>
              <a:spcBef>
                <a:spcPts val="0"/>
              </a:spcBef>
              <a:buFont typeface="Arial" panose="020B0604020202020204" pitchFamily="34" charset="0"/>
              <a:buNone/>
              <a:defRPr sz="3200" b="0" i="0" spc="-30" baseline="0">
                <a:effectLst/>
                <a:latin typeface="Inter Light"/>
                <a:ea typeface="Inter Light"/>
                <a:cs typeface="Inter Light"/>
              </a:defRPr>
            </a:lvl1pPr>
            <a:lvl2pPr marL="1371326" indent="-457109">
              <a:lnSpc>
                <a:spcPct val="90000"/>
              </a:lnSpc>
              <a:spcBef>
                <a:spcPts val="1000"/>
              </a:spcBef>
              <a:buFont typeface="Arial" panose="020B0604020202020204" pitchFamily="34" charset="0"/>
              <a:buChar char="•"/>
              <a:defRPr b="0" i="0" spc="-30" baseline="0">
                <a:effectLst/>
                <a:latin typeface="Heebo" pitchFamily="2" charset="-79"/>
                <a:ea typeface="Open Sans Light" panose="020B0306030504020204" pitchFamily="34" charset="0"/>
                <a:cs typeface="Open Sans Light" charset="0"/>
              </a:defRPr>
            </a:lvl2pPr>
            <a:lvl3pPr marL="2285543" indent="-457109">
              <a:lnSpc>
                <a:spcPct val="90000"/>
              </a:lnSpc>
              <a:spcBef>
                <a:spcPts val="1000"/>
              </a:spcBef>
              <a:buFont typeface="Arial" panose="020B0604020202020204" pitchFamily="34" charset="0"/>
              <a:buChar char="•"/>
              <a:defRPr sz="3200" b="0" i="0" spc="-30" baseline="0">
                <a:effectLst/>
                <a:latin typeface="Heebo" pitchFamily="2" charset="-79"/>
                <a:ea typeface="Open Sans Light" panose="020B0306030504020204" pitchFamily="34" charset="0"/>
                <a:cs typeface="Open Sans Light" charset="0"/>
              </a:defRPr>
            </a:lvl3pPr>
            <a:lvl4pPr marL="3199760"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4pPr>
            <a:lvl5pPr marL="4113977" indent="-457109">
              <a:lnSpc>
                <a:spcPct val="90000"/>
              </a:lnSpc>
              <a:spcBef>
                <a:spcPts val="1000"/>
              </a:spcBef>
              <a:buFont typeface="Arial" panose="020B0604020202020204" pitchFamily="34" charset="0"/>
              <a:buChar char="•"/>
              <a:defRPr sz="2800" b="0" i="0" spc="-30" baseline="0">
                <a:effectLst/>
                <a:latin typeface="Heebo" pitchFamily="2" charset="-79"/>
                <a:ea typeface="Open Sans Light" panose="020B0306030504020204" pitchFamily="34" charset="0"/>
                <a:cs typeface="Open Sans Light" charset="0"/>
              </a:defRPr>
            </a:lvl5pPr>
            <a:lvl6pPr marL="5028194" indent="-457109">
              <a:lnSpc>
                <a:spcPct val="90000"/>
              </a:lnSpc>
              <a:spcBef>
                <a:spcPts val="1000"/>
              </a:spcBef>
              <a:buFont typeface="Arial" panose="020B0604020202020204" pitchFamily="34" charset="0"/>
              <a:buChar char="•"/>
            </a:lvl6pPr>
            <a:lvl7pPr marL="5942411" indent="-457109">
              <a:lnSpc>
                <a:spcPct val="90000"/>
              </a:lnSpc>
              <a:spcBef>
                <a:spcPts val="1000"/>
              </a:spcBef>
              <a:buFont typeface="Arial" panose="020B0604020202020204" pitchFamily="34" charset="0"/>
              <a:buChar char="•"/>
            </a:lvl7pPr>
            <a:lvl8pPr marL="6856628" indent="-457109">
              <a:lnSpc>
                <a:spcPct val="90000"/>
              </a:lnSpc>
              <a:spcBef>
                <a:spcPts val="1000"/>
              </a:spcBef>
              <a:buFont typeface="Arial" panose="020B0604020202020204" pitchFamily="34" charset="0"/>
              <a:buChar char="•"/>
            </a:lvl8pPr>
            <a:lvl9pPr marL="7770846" indent="-457109">
              <a:lnSpc>
                <a:spcPct val="90000"/>
              </a:lnSpc>
              <a:spcBef>
                <a:spcPts val="1000"/>
              </a:spcBef>
              <a:buFont typeface="Arial" panose="020B0604020202020204" pitchFamily="34" charset="0"/>
              <a:buChar char="•"/>
            </a:lvl9pPr>
          </a:lstStyle>
          <a:p>
            <a:r>
              <a:rPr lang="en-US" sz="1600" dirty="0"/>
              <a:t>Fourth General Assembly in Kigali, Rwanda (planned°</a:t>
            </a:r>
          </a:p>
        </p:txBody>
      </p:sp>
      <p:sp>
        <p:nvSpPr>
          <p:cNvPr id="86" name="Freeform 85">
            <a:extLst>
              <a:ext uri="{FF2B5EF4-FFF2-40B4-BE49-F238E27FC236}">
                <a16:creationId xmlns:a16="http://schemas.microsoft.com/office/drawing/2014/main" xmlns="" id="{85D08689-2163-BA41-82FC-341A091C3DF3}"/>
              </a:ext>
            </a:extLst>
          </p:cNvPr>
          <p:cNvSpPr>
            <a:spLocks noChangeArrowheads="1"/>
          </p:cNvSpPr>
          <p:nvPr/>
        </p:nvSpPr>
        <p:spPr bwMode="auto">
          <a:xfrm>
            <a:off x="3247459" y="5472625"/>
            <a:ext cx="425131" cy="425131"/>
          </a:xfrm>
          <a:custGeom>
            <a:avLst/>
            <a:gdLst>
              <a:gd name="connsiteX0" fmla="*/ 444483 w 850261"/>
              <a:gd name="connsiteY0" fmla="*/ 657021 h 850262"/>
              <a:gd name="connsiteX1" fmla="*/ 521893 w 850261"/>
              <a:gd name="connsiteY1" fmla="*/ 657021 h 850262"/>
              <a:gd name="connsiteX2" fmla="*/ 521893 w 850261"/>
              <a:gd name="connsiteY2" fmla="*/ 734317 h 850262"/>
              <a:gd name="connsiteX3" fmla="*/ 444483 w 850261"/>
              <a:gd name="connsiteY3" fmla="*/ 734317 h 850262"/>
              <a:gd name="connsiteX4" fmla="*/ 328368 w 850261"/>
              <a:gd name="connsiteY4" fmla="*/ 657021 h 850262"/>
              <a:gd name="connsiteX5" fmla="*/ 346617 w 850261"/>
              <a:gd name="connsiteY5" fmla="*/ 657021 h 850262"/>
              <a:gd name="connsiteX6" fmla="*/ 405778 w 850261"/>
              <a:gd name="connsiteY6" fmla="*/ 657021 h 850262"/>
              <a:gd name="connsiteX7" fmla="*/ 405778 w 850261"/>
              <a:gd name="connsiteY7" fmla="*/ 734317 h 850262"/>
              <a:gd name="connsiteX8" fmla="*/ 328368 w 850261"/>
              <a:gd name="connsiteY8" fmla="*/ 734317 h 850262"/>
              <a:gd name="connsiteX9" fmla="*/ 328368 w 850261"/>
              <a:gd name="connsiteY9" fmla="*/ 681787 h 850262"/>
              <a:gd name="connsiteX10" fmla="*/ 212253 w 850261"/>
              <a:gd name="connsiteY10" fmla="*/ 657021 h 850262"/>
              <a:gd name="connsiteX11" fmla="*/ 289663 w 850261"/>
              <a:gd name="connsiteY11" fmla="*/ 657021 h 850262"/>
              <a:gd name="connsiteX12" fmla="*/ 289663 w 850261"/>
              <a:gd name="connsiteY12" fmla="*/ 735564 h 850262"/>
              <a:gd name="connsiteX13" fmla="*/ 212253 w 850261"/>
              <a:gd name="connsiteY13" fmla="*/ 735564 h 850262"/>
              <a:gd name="connsiteX14" fmla="*/ 96138 w 850261"/>
              <a:gd name="connsiteY14" fmla="*/ 657021 h 850262"/>
              <a:gd name="connsiteX15" fmla="*/ 173548 w 850261"/>
              <a:gd name="connsiteY15" fmla="*/ 657021 h 850262"/>
              <a:gd name="connsiteX16" fmla="*/ 173548 w 850261"/>
              <a:gd name="connsiteY16" fmla="*/ 734317 h 850262"/>
              <a:gd name="connsiteX17" fmla="*/ 96138 w 850261"/>
              <a:gd name="connsiteY17" fmla="*/ 734317 h 850262"/>
              <a:gd name="connsiteX18" fmla="*/ 675464 w 850261"/>
              <a:gd name="connsiteY18" fmla="*/ 521129 h 850262"/>
              <a:gd name="connsiteX19" fmla="*/ 752874 w 850261"/>
              <a:gd name="connsiteY19" fmla="*/ 521129 h 850262"/>
              <a:gd name="connsiteX20" fmla="*/ 752874 w 850261"/>
              <a:gd name="connsiteY20" fmla="*/ 599672 h 850262"/>
              <a:gd name="connsiteX21" fmla="*/ 675464 w 850261"/>
              <a:gd name="connsiteY21" fmla="*/ 599672 h 850262"/>
              <a:gd name="connsiteX22" fmla="*/ 559349 w 850261"/>
              <a:gd name="connsiteY22" fmla="*/ 521129 h 850262"/>
              <a:gd name="connsiteX23" fmla="*/ 636759 w 850261"/>
              <a:gd name="connsiteY23" fmla="*/ 521129 h 850262"/>
              <a:gd name="connsiteX24" fmla="*/ 636759 w 850261"/>
              <a:gd name="connsiteY24" fmla="*/ 599672 h 850262"/>
              <a:gd name="connsiteX25" fmla="*/ 559349 w 850261"/>
              <a:gd name="connsiteY25" fmla="*/ 599672 h 850262"/>
              <a:gd name="connsiteX26" fmla="*/ 444483 w 850261"/>
              <a:gd name="connsiteY26" fmla="*/ 521129 h 850262"/>
              <a:gd name="connsiteX27" fmla="*/ 446745 w 850261"/>
              <a:gd name="connsiteY27" fmla="*/ 521129 h 850262"/>
              <a:gd name="connsiteX28" fmla="*/ 521893 w 850261"/>
              <a:gd name="connsiteY28" fmla="*/ 521129 h 850262"/>
              <a:gd name="connsiteX29" fmla="*/ 521893 w 850261"/>
              <a:gd name="connsiteY29" fmla="*/ 599672 h 850262"/>
              <a:gd name="connsiteX30" fmla="*/ 444483 w 850261"/>
              <a:gd name="connsiteY30" fmla="*/ 599672 h 850262"/>
              <a:gd name="connsiteX31" fmla="*/ 444483 w 850261"/>
              <a:gd name="connsiteY31" fmla="*/ 524198 h 850262"/>
              <a:gd name="connsiteX32" fmla="*/ 328368 w 850261"/>
              <a:gd name="connsiteY32" fmla="*/ 521129 h 850262"/>
              <a:gd name="connsiteX33" fmla="*/ 403170 w 850261"/>
              <a:gd name="connsiteY33" fmla="*/ 521129 h 850262"/>
              <a:gd name="connsiteX34" fmla="*/ 405778 w 850261"/>
              <a:gd name="connsiteY34" fmla="*/ 521129 h 850262"/>
              <a:gd name="connsiteX35" fmla="*/ 405778 w 850261"/>
              <a:gd name="connsiteY35" fmla="*/ 576728 h 850262"/>
              <a:gd name="connsiteX36" fmla="*/ 405778 w 850261"/>
              <a:gd name="connsiteY36" fmla="*/ 599672 h 850262"/>
              <a:gd name="connsiteX37" fmla="*/ 388873 w 850261"/>
              <a:gd name="connsiteY37" fmla="*/ 599672 h 850262"/>
              <a:gd name="connsiteX38" fmla="*/ 337565 w 850261"/>
              <a:gd name="connsiteY38" fmla="*/ 599672 h 850262"/>
              <a:gd name="connsiteX39" fmla="*/ 328368 w 850261"/>
              <a:gd name="connsiteY39" fmla="*/ 599672 h 850262"/>
              <a:gd name="connsiteX40" fmla="*/ 212253 w 850261"/>
              <a:gd name="connsiteY40" fmla="*/ 521129 h 850262"/>
              <a:gd name="connsiteX41" fmla="*/ 289663 w 850261"/>
              <a:gd name="connsiteY41" fmla="*/ 521129 h 850262"/>
              <a:gd name="connsiteX42" fmla="*/ 289663 w 850261"/>
              <a:gd name="connsiteY42" fmla="*/ 599672 h 850262"/>
              <a:gd name="connsiteX43" fmla="*/ 212253 w 850261"/>
              <a:gd name="connsiteY43" fmla="*/ 599672 h 850262"/>
              <a:gd name="connsiteX44" fmla="*/ 96138 w 850261"/>
              <a:gd name="connsiteY44" fmla="*/ 521129 h 850262"/>
              <a:gd name="connsiteX45" fmla="*/ 173548 w 850261"/>
              <a:gd name="connsiteY45" fmla="*/ 521129 h 850262"/>
              <a:gd name="connsiteX46" fmla="*/ 173548 w 850261"/>
              <a:gd name="connsiteY46" fmla="*/ 599672 h 850262"/>
              <a:gd name="connsiteX47" fmla="*/ 96138 w 850261"/>
              <a:gd name="connsiteY47" fmla="*/ 599672 h 850262"/>
              <a:gd name="connsiteX48" fmla="*/ 675464 w 850261"/>
              <a:gd name="connsiteY48" fmla="*/ 386483 h 850262"/>
              <a:gd name="connsiteX49" fmla="*/ 752874 w 850261"/>
              <a:gd name="connsiteY49" fmla="*/ 386483 h 850262"/>
              <a:gd name="connsiteX50" fmla="*/ 752874 w 850261"/>
              <a:gd name="connsiteY50" fmla="*/ 463779 h 850262"/>
              <a:gd name="connsiteX51" fmla="*/ 675464 w 850261"/>
              <a:gd name="connsiteY51" fmla="*/ 463779 h 850262"/>
              <a:gd name="connsiteX52" fmla="*/ 559349 w 850261"/>
              <a:gd name="connsiteY52" fmla="*/ 386483 h 850262"/>
              <a:gd name="connsiteX53" fmla="*/ 636759 w 850261"/>
              <a:gd name="connsiteY53" fmla="*/ 386483 h 850262"/>
              <a:gd name="connsiteX54" fmla="*/ 636759 w 850261"/>
              <a:gd name="connsiteY54" fmla="*/ 463779 h 850262"/>
              <a:gd name="connsiteX55" fmla="*/ 559349 w 850261"/>
              <a:gd name="connsiteY55" fmla="*/ 463779 h 850262"/>
              <a:gd name="connsiteX56" fmla="*/ 444483 w 850261"/>
              <a:gd name="connsiteY56" fmla="*/ 386483 h 850262"/>
              <a:gd name="connsiteX57" fmla="*/ 515637 w 850261"/>
              <a:gd name="connsiteY57" fmla="*/ 386483 h 850262"/>
              <a:gd name="connsiteX58" fmla="*/ 521893 w 850261"/>
              <a:gd name="connsiteY58" fmla="*/ 386483 h 850262"/>
              <a:gd name="connsiteX59" fmla="*/ 521893 w 850261"/>
              <a:gd name="connsiteY59" fmla="*/ 419139 h 850262"/>
              <a:gd name="connsiteX60" fmla="*/ 521893 w 850261"/>
              <a:gd name="connsiteY60" fmla="*/ 463779 h 850262"/>
              <a:gd name="connsiteX61" fmla="*/ 489001 w 850261"/>
              <a:gd name="connsiteY61" fmla="*/ 463779 h 850262"/>
              <a:gd name="connsiteX62" fmla="*/ 451073 w 850261"/>
              <a:gd name="connsiteY62" fmla="*/ 463779 h 850262"/>
              <a:gd name="connsiteX63" fmla="*/ 444483 w 850261"/>
              <a:gd name="connsiteY63" fmla="*/ 463779 h 850262"/>
              <a:gd name="connsiteX64" fmla="*/ 328368 w 850261"/>
              <a:gd name="connsiteY64" fmla="*/ 386483 h 850262"/>
              <a:gd name="connsiteX65" fmla="*/ 405778 w 850261"/>
              <a:gd name="connsiteY65" fmla="*/ 386483 h 850262"/>
              <a:gd name="connsiteX66" fmla="*/ 405778 w 850261"/>
              <a:gd name="connsiteY66" fmla="*/ 463779 h 850262"/>
              <a:gd name="connsiteX67" fmla="*/ 328368 w 850261"/>
              <a:gd name="connsiteY67" fmla="*/ 463779 h 850262"/>
              <a:gd name="connsiteX68" fmla="*/ 212253 w 850261"/>
              <a:gd name="connsiteY68" fmla="*/ 386483 h 850262"/>
              <a:gd name="connsiteX69" fmla="*/ 289663 w 850261"/>
              <a:gd name="connsiteY69" fmla="*/ 386483 h 850262"/>
              <a:gd name="connsiteX70" fmla="*/ 289663 w 850261"/>
              <a:gd name="connsiteY70" fmla="*/ 463779 h 850262"/>
              <a:gd name="connsiteX71" fmla="*/ 212253 w 850261"/>
              <a:gd name="connsiteY71" fmla="*/ 463779 h 850262"/>
              <a:gd name="connsiteX72" fmla="*/ 96138 w 850261"/>
              <a:gd name="connsiteY72" fmla="*/ 386483 h 850262"/>
              <a:gd name="connsiteX73" fmla="*/ 173548 w 850261"/>
              <a:gd name="connsiteY73" fmla="*/ 386483 h 850262"/>
              <a:gd name="connsiteX74" fmla="*/ 173548 w 850261"/>
              <a:gd name="connsiteY74" fmla="*/ 463779 h 850262"/>
              <a:gd name="connsiteX75" fmla="*/ 96138 w 850261"/>
              <a:gd name="connsiteY75" fmla="*/ 463779 h 850262"/>
              <a:gd name="connsiteX76" fmla="*/ 37457 w 850261"/>
              <a:gd name="connsiteY76" fmla="*/ 309186 h 850262"/>
              <a:gd name="connsiteX77" fmla="*/ 37457 w 850261"/>
              <a:gd name="connsiteY77" fmla="*/ 771719 h 850262"/>
              <a:gd name="connsiteX78" fmla="*/ 77410 w 850261"/>
              <a:gd name="connsiteY78" fmla="*/ 810367 h 850262"/>
              <a:gd name="connsiteX79" fmla="*/ 772851 w 850261"/>
              <a:gd name="connsiteY79" fmla="*/ 810367 h 850262"/>
              <a:gd name="connsiteX80" fmla="*/ 810307 w 850261"/>
              <a:gd name="connsiteY80" fmla="*/ 771719 h 850262"/>
              <a:gd name="connsiteX81" fmla="*/ 810307 w 850261"/>
              <a:gd name="connsiteY81" fmla="*/ 309186 h 850262"/>
              <a:gd name="connsiteX82" fmla="*/ 602909 w 850261"/>
              <a:gd name="connsiteY82" fmla="*/ 309186 h 850262"/>
              <a:gd name="connsiteX83" fmla="*/ 580201 w 850261"/>
              <a:gd name="connsiteY83" fmla="*/ 309186 h 850262"/>
              <a:gd name="connsiteX84" fmla="*/ 77410 w 850261"/>
              <a:gd name="connsiteY84" fmla="*/ 115945 h 850262"/>
              <a:gd name="connsiteX85" fmla="*/ 37457 w 850261"/>
              <a:gd name="connsiteY85" fmla="*/ 155840 h 850262"/>
              <a:gd name="connsiteX86" fmla="*/ 37457 w 850261"/>
              <a:gd name="connsiteY86" fmla="*/ 270538 h 850262"/>
              <a:gd name="connsiteX87" fmla="*/ 612483 w 850261"/>
              <a:gd name="connsiteY87" fmla="*/ 270538 h 850262"/>
              <a:gd name="connsiteX88" fmla="*/ 631385 w 850261"/>
              <a:gd name="connsiteY88" fmla="*/ 270538 h 850262"/>
              <a:gd name="connsiteX89" fmla="*/ 810307 w 850261"/>
              <a:gd name="connsiteY89" fmla="*/ 270538 h 850262"/>
              <a:gd name="connsiteX90" fmla="*/ 810307 w 850261"/>
              <a:gd name="connsiteY90" fmla="*/ 155840 h 850262"/>
              <a:gd name="connsiteX91" fmla="*/ 772851 w 850261"/>
              <a:gd name="connsiteY91" fmla="*/ 115945 h 850262"/>
              <a:gd name="connsiteX92" fmla="*/ 745293 w 850261"/>
              <a:gd name="connsiteY92" fmla="*/ 115945 h 850262"/>
              <a:gd name="connsiteX93" fmla="*/ 741610 w 850261"/>
              <a:gd name="connsiteY93" fmla="*/ 115945 h 850262"/>
              <a:gd name="connsiteX94" fmla="*/ 695441 w 850261"/>
              <a:gd name="connsiteY94" fmla="*/ 115945 h 850262"/>
              <a:gd name="connsiteX95" fmla="*/ 695441 w 850261"/>
              <a:gd name="connsiteY95" fmla="*/ 171219 h 850262"/>
              <a:gd name="connsiteX96" fmla="*/ 695441 w 850261"/>
              <a:gd name="connsiteY96" fmla="*/ 174541 h 850262"/>
              <a:gd name="connsiteX97" fmla="*/ 689666 w 850261"/>
              <a:gd name="connsiteY97" fmla="*/ 187631 h 850262"/>
              <a:gd name="connsiteX98" fmla="*/ 677826 w 850261"/>
              <a:gd name="connsiteY98" fmla="*/ 192308 h 850262"/>
              <a:gd name="connsiteX99" fmla="*/ 675464 w 850261"/>
              <a:gd name="connsiteY99" fmla="*/ 193241 h 850262"/>
              <a:gd name="connsiteX100" fmla="*/ 656736 w 850261"/>
              <a:gd name="connsiteY100" fmla="*/ 174541 h 850262"/>
              <a:gd name="connsiteX101" fmla="*/ 656736 w 850261"/>
              <a:gd name="connsiteY101" fmla="*/ 115945 h 850262"/>
              <a:gd name="connsiteX102" fmla="*/ 192276 w 850261"/>
              <a:gd name="connsiteY102" fmla="*/ 115945 h 850262"/>
              <a:gd name="connsiteX103" fmla="*/ 192276 w 850261"/>
              <a:gd name="connsiteY103" fmla="*/ 174541 h 850262"/>
              <a:gd name="connsiteX104" fmla="*/ 173548 w 850261"/>
              <a:gd name="connsiteY104" fmla="*/ 193241 h 850262"/>
              <a:gd name="connsiteX105" fmla="*/ 153572 w 850261"/>
              <a:gd name="connsiteY105" fmla="*/ 174541 h 850262"/>
              <a:gd name="connsiteX106" fmla="*/ 153572 w 850261"/>
              <a:gd name="connsiteY106" fmla="*/ 115945 h 850262"/>
              <a:gd name="connsiteX107" fmla="*/ 173548 w 850261"/>
              <a:gd name="connsiteY107" fmla="*/ 0 h 850262"/>
              <a:gd name="connsiteX108" fmla="*/ 192276 w 850261"/>
              <a:gd name="connsiteY108" fmla="*/ 19948 h 850262"/>
              <a:gd name="connsiteX109" fmla="*/ 192276 w 850261"/>
              <a:gd name="connsiteY109" fmla="*/ 78543 h 850262"/>
              <a:gd name="connsiteX110" fmla="*/ 656736 w 850261"/>
              <a:gd name="connsiteY110" fmla="*/ 78543 h 850262"/>
              <a:gd name="connsiteX111" fmla="*/ 656736 w 850261"/>
              <a:gd name="connsiteY111" fmla="*/ 19948 h 850262"/>
              <a:gd name="connsiteX112" fmla="*/ 675464 w 850261"/>
              <a:gd name="connsiteY112" fmla="*/ 0 h 850262"/>
              <a:gd name="connsiteX113" fmla="*/ 695441 w 850261"/>
              <a:gd name="connsiteY113" fmla="*/ 19948 h 850262"/>
              <a:gd name="connsiteX114" fmla="*/ 695441 w 850261"/>
              <a:gd name="connsiteY114" fmla="*/ 78543 h 850262"/>
              <a:gd name="connsiteX115" fmla="*/ 772851 w 850261"/>
              <a:gd name="connsiteY115" fmla="*/ 78543 h 850262"/>
              <a:gd name="connsiteX116" fmla="*/ 850261 w 850261"/>
              <a:gd name="connsiteY116" fmla="*/ 155840 h 850262"/>
              <a:gd name="connsiteX117" fmla="*/ 850261 w 850261"/>
              <a:gd name="connsiteY117" fmla="*/ 771719 h 850262"/>
              <a:gd name="connsiteX118" fmla="*/ 772851 w 850261"/>
              <a:gd name="connsiteY118" fmla="*/ 850262 h 850262"/>
              <a:gd name="connsiteX119" fmla="*/ 77410 w 850261"/>
              <a:gd name="connsiteY119" fmla="*/ 850262 h 850262"/>
              <a:gd name="connsiteX120" fmla="*/ 0 w 850261"/>
              <a:gd name="connsiteY120" fmla="*/ 771719 h 850262"/>
              <a:gd name="connsiteX121" fmla="*/ 0 w 850261"/>
              <a:gd name="connsiteY121" fmla="*/ 155840 h 850262"/>
              <a:gd name="connsiteX122" fmla="*/ 77410 w 850261"/>
              <a:gd name="connsiteY122" fmla="*/ 78543 h 850262"/>
              <a:gd name="connsiteX123" fmla="*/ 153572 w 850261"/>
              <a:gd name="connsiteY123" fmla="*/ 78543 h 850262"/>
              <a:gd name="connsiteX124" fmla="*/ 153572 w 850261"/>
              <a:gd name="connsiteY124" fmla="*/ 19948 h 850262"/>
              <a:gd name="connsiteX125" fmla="*/ 173548 w 850261"/>
              <a:gd name="connsiteY125" fmla="*/ 0 h 850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850261" h="850262">
                <a:moveTo>
                  <a:pt x="444483" y="657021"/>
                </a:moveTo>
                <a:lnTo>
                  <a:pt x="521893" y="657021"/>
                </a:lnTo>
                <a:lnTo>
                  <a:pt x="521893" y="734317"/>
                </a:lnTo>
                <a:lnTo>
                  <a:pt x="444483" y="734317"/>
                </a:lnTo>
                <a:close/>
                <a:moveTo>
                  <a:pt x="328368" y="657021"/>
                </a:moveTo>
                <a:lnTo>
                  <a:pt x="346617" y="657021"/>
                </a:lnTo>
                <a:lnTo>
                  <a:pt x="405778" y="657021"/>
                </a:lnTo>
                <a:lnTo>
                  <a:pt x="405778" y="734317"/>
                </a:lnTo>
                <a:lnTo>
                  <a:pt x="328368" y="734317"/>
                </a:lnTo>
                <a:lnTo>
                  <a:pt x="328368" y="681787"/>
                </a:lnTo>
                <a:close/>
                <a:moveTo>
                  <a:pt x="212253" y="657021"/>
                </a:moveTo>
                <a:lnTo>
                  <a:pt x="289663" y="657021"/>
                </a:lnTo>
                <a:lnTo>
                  <a:pt x="289663" y="735564"/>
                </a:lnTo>
                <a:lnTo>
                  <a:pt x="212253" y="735564"/>
                </a:lnTo>
                <a:close/>
                <a:moveTo>
                  <a:pt x="96138" y="657021"/>
                </a:moveTo>
                <a:lnTo>
                  <a:pt x="173548" y="657021"/>
                </a:lnTo>
                <a:lnTo>
                  <a:pt x="173548" y="734317"/>
                </a:lnTo>
                <a:lnTo>
                  <a:pt x="96138" y="734317"/>
                </a:lnTo>
                <a:close/>
                <a:moveTo>
                  <a:pt x="675464" y="521129"/>
                </a:moveTo>
                <a:lnTo>
                  <a:pt x="752874" y="521129"/>
                </a:lnTo>
                <a:lnTo>
                  <a:pt x="752874" y="599672"/>
                </a:lnTo>
                <a:lnTo>
                  <a:pt x="675464" y="599672"/>
                </a:lnTo>
                <a:close/>
                <a:moveTo>
                  <a:pt x="559349" y="521129"/>
                </a:moveTo>
                <a:lnTo>
                  <a:pt x="636759" y="521129"/>
                </a:lnTo>
                <a:lnTo>
                  <a:pt x="636759" y="599672"/>
                </a:lnTo>
                <a:lnTo>
                  <a:pt x="559349" y="599672"/>
                </a:lnTo>
                <a:close/>
                <a:moveTo>
                  <a:pt x="444483" y="521129"/>
                </a:moveTo>
                <a:lnTo>
                  <a:pt x="446745" y="521129"/>
                </a:lnTo>
                <a:lnTo>
                  <a:pt x="521893" y="521129"/>
                </a:lnTo>
                <a:lnTo>
                  <a:pt x="521893" y="599672"/>
                </a:lnTo>
                <a:lnTo>
                  <a:pt x="444483" y="599672"/>
                </a:lnTo>
                <a:lnTo>
                  <a:pt x="444483" y="524198"/>
                </a:lnTo>
                <a:close/>
                <a:moveTo>
                  <a:pt x="328368" y="521129"/>
                </a:moveTo>
                <a:lnTo>
                  <a:pt x="403170" y="521129"/>
                </a:lnTo>
                <a:lnTo>
                  <a:pt x="405778" y="521129"/>
                </a:lnTo>
                <a:lnTo>
                  <a:pt x="405778" y="576728"/>
                </a:lnTo>
                <a:lnTo>
                  <a:pt x="405778" y="599672"/>
                </a:lnTo>
                <a:lnTo>
                  <a:pt x="388873" y="599672"/>
                </a:lnTo>
                <a:lnTo>
                  <a:pt x="337565" y="599672"/>
                </a:lnTo>
                <a:lnTo>
                  <a:pt x="328368" y="599672"/>
                </a:lnTo>
                <a:close/>
                <a:moveTo>
                  <a:pt x="212253" y="521129"/>
                </a:moveTo>
                <a:lnTo>
                  <a:pt x="289663" y="521129"/>
                </a:lnTo>
                <a:lnTo>
                  <a:pt x="289663" y="599672"/>
                </a:lnTo>
                <a:lnTo>
                  <a:pt x="212253" y="599672"/>
                </a:lnTo>
                <a:close/>
                <a:moveTo>
                  <a:pt x="96138" y="521129"/>
                </a:moveTo>
                <a:lnTo>
                  <a:pt x="173548" y="521129"/>
                </a:lnTo>
                <a:lnTo>
                  <a:pt x="173548" y="599672"/>
                </a:lnTo>
                <a:lnTo>
                  <a:pt x="96138" y="599672"/>
                </a:lnTo>
                <a:close/>
                <a:moveTo>
                  <a:pt x="675464" y="386483"/>
                </a:moveTo>
                <a:lnTo>
                  <a:pt x="752874" y="386483"/>
                </a:lnTo>
                <a:lnTo>
                  <a:pt x="752874" y="463779"/>
                </a:lnTo>
                <a:lnTo>
                  <a:pt x="675464" y="463779"/>
                </a:lnTo>
                <a:close/>
                <a:moveTo>
                  <a:pt x="559349" y="386483"/>
                </a:moveTo>
                <a:lnTo>
                  <a:pt x="636759" y="386483"/>
                </a:lnTo>
                <a:lnTo>
                  <a:pt x="636759" y="463779"/>
                </a:lnTo>
                <a:lnTo>
                  <a:pt x="559349" y="463779"/>
                </a:lnTo>
                <a:close/>
                <a:moveTo>
                  <a:pt x="444483" y="386483"/>
                </a:moveTo>
                <a:lnTo>
                  <a:pt x="515637" y="386483"/>
                </a:lnTo>
                <a:lnTo>
                  <a:pt x="521893" y="386483"/>
                </a:lnTo>
                <a:lnTo>
                  <a:pt x="521893" y="419139"/>
                </a:lnTo>
                <a:lnTo>
                  <a:pt x="521893" y="463779"/>
                </a:lnTo>
                <a:lnTo>
                  <a:pt x="489001" y="463779"/>
                </a:lnTo>
                <a:lnTo>
                  <a:pt x="451073" y="463779"/>
                </a:lnTo>
                <a:lnTo>
                  <a:pt x="444483" y="463779"/>
                </a:lnTo>
                <a:close/>
                <a:moveTo>
                  <a:pt x="328368" y="386483"/>
                </a:moveTo>
                <a:lnTo>
                  <a:pt x="405778" y="386483"/>
                </a:lnTo>
                <a:lnTo>
                  <a:pt x="405778" y="463779"/>
                </a:lnTo>
                <a:lnTo>
                  <a:pt x="328368" y="463779"/>
                </a:lnTo>
                <a:close/>
                <a:moveTo>
                  <a:pt x="212253" y="386483"/>
                </a:moveTo>
                <a:lnTo>
                  <a:pt x="289663" y="386483"/>
                </a:lnTo>
                <a:lnTo>
                  <a:pt x="289663" y="463779"/>
                </a:lnTo>
                <a:lnTo>
                  <a:pt x="212253" y="463779"/>
                </a:lnTo>
                <a:close/>
                <a:moveTo>
                  <a:pt x="96138" y="386483"/>
                </a:moveTo>
                <a:lnTo>
                  <a:pt x="173548" y="386483"/>
                </a:lnTo>
                <a:lnTo>
                  <a:pt x="173548" y="463779"/>
                </a:lnTo>
                <a:lnTo>
                  <a:pt x="96138" y="463779"/>
                </a:lnTo>
                <a:close/>
                <a:moveTo>
                  <a:pt x="37457" y="309186"/>
                </a:moveTo>
                <a:lnTo>
                  <a:pt x="37457" y="771719"/>
                </a:lnTo>
                <a:cubicBezTo>
                  <a:pt x="37457" y="792913"/>
                  <a:pt x="54936" y="810367"/>
                  <a:pt x="77410" y="810367"/>
                </a:cubicBezTo>
                <a:lnTo>
                  <a:pt x="772851" y="810367"/>
                </a:lnTo>
                <a:cubicBezTo>
                  <a:pt x="794076" y="810367"/>
                  <a:pt x="810307" y="792913"/>
                  <a:pt x="810307" y="771719"/>
                </a:cubicBezTo>
                <a:lnTo>
                  <a:pt x="810307" y="309186"/>
                </a:lnTo>
                <a:lnTo>
                  <a:pt x="602909" y="309186"/>
                </a:lnTo>
                <a:lnTo>
                  <a:pt x="580201" y="309186"/>
                </a:lnTo>
                <a:close/>
                <a:moveTo>
                  <a:pt x="77410" y="115945"/>
                </a:moveTo>
                <a:cubicBezTo>
                  <a:pt x="54936" y="115945"/>
                  <a:pt x="37457" y="133399"/>
                  <a:pt x="37457" y="155840"/>
                </a:cubicBezTo>
                <a:lnTo>
                  <a:pt x="37457" y="270538"/>
                </a:lnTo>
                <a:lnTo>
                  <a:pt x="612483" y="270538"/>
                </a:lnTo>
                <a:lnTo>
                  <a:pt x="631385" y="270538"/>
                </a:lnTo>
                <a:lnTo>
                  <a:pt x="810307" y="270538"/>
                </a:lnTo>
                <a:lnTo>
                  <a:pt x="810307" y="155840"/>
                </a:lnTo>
                <a:cubicBezTo>
                  <a:pt x="810307" y="133399"/>
                  <a:pt x="794076" y="115945"/>
                  <a:pt x="772851" y="115945"/>
                </a:cubicBezTo>
                <a:lnTo>
                  <a:pt x="745293" y="115945"/>
                </a:lnTo>
                <a:lnTo>
                  <a:pt x="741610" y="115945"/>
                </a:lnTo>
                <a:lnTo>
                  <a:pt x="695441" y="115945"/>
                </a:lnTo>
                <a:lnTo>
                  <a:pt x="695441" y="171219"/>
                </a:lnTo>
                <a:lnTo>
                  <a:pt x="695441" y="174541"/>
                </a:lnTo>
                <a:cubicBezTo>
                  <a:pt x="695441" y="179527"/>
                  <a:pt x="693256" y="184203"/>
                  <a:pt x="689666" y="187631"/>
                </a:cubicBezTo>
                <a:lnTo>
                  <a:pt x="677826" y="192308"/>
                </a:lnTo>
                <a:lnTo>
                  <a:pt x="675464" y="193241"/>
                </a:lnTo>
                <a:cubicBezTo>
                  <a:pt x="665476" y="193241"/>
                  <a:pt x="656736" y="184514"/>
                  <a:pt x="656736" y="174541"/>
                </a:cubicBezTo>
                <a:lnTo>
                  <a:pt x="656736" y="115945"/>
                </a:lnTo>
                <a:lnTo>
                  <a:pt x="192276" y="115945"/>
                </a:lnTo>
                <a:lnTo>
                  <a:pt x="192276" y="174541"/>
                </a:lnTo>
                <a:cubicBezTo>
                  <a:pt x="192276" y="184514"/>
                  <a:pt x="183537" y="193241"/>
                  <a:pt x="173548" y="193241"/>
                </a:cubicBezTo>
                <a:cubicBezTo>
                  <a:pt x="162311" y="193241"/>
                  <a:pt x="153572" y="184514"/>
                  <a:pt x="153572" y="174541"/>
                </a:cubicBezTo>
                <a:lnTo>
                  <a:pt x="153572" y="115945"/>
                </a:lnTo>
                <a:close/>
                <a:moveTo>
                  <a:pt x="173548" y="0"/>
                </a:moveTo>
                <a:cubicBezTo>
                  <a:pt x="183537" y="0"/>
                  <a:pt x="192276" y="9974"/>
                  <a:pt x="192276" y="19948"/>
                </a:cubicBezTo>
                <a:lnTo>
                  <a:pt x="192276" y="78543"/>
                </a:lnTo>
                <a:lnTo>
                  <a:pt x="656736" y="78543"/>
                </a:lnTo>
                <a:lnTo>
                  <a:pt x="656736" y="19948"/>
                </a:lnTo>
                <a:cubicBezTo>
                  <a:pt x="656736" y="9974"/>
                  <a:pt x="665476" y="0"/>
                  <a:pt x="675464" y="0"/>
                </a:cubicBezTo>
                <a:cubicBezTo>
                  <a:pt x="686701" y="0"/>
                  <a:pt x="695441" y="9974"/>
                  <a:pt x="695441" y="19948"/>
                </a:cubicBezTo>
                <a:lnTo>
                  <a:pt x="695441" y="78543"/>
                </a:lnTo>
                <a:lnTo>
                  <a:pt x="772851" y="78543"/>
                </a:lnTo>
                <a:cubicBezTo>
                  <a:pt x="815301" y="78543"/>
                  <a:pt x="850261" y="112205"/>
                  <a:pt x="850261" y="155840"/>
                </a:cubicBezTo>
                <a:lnTo>
                  <a:pt x="850261" y="771719"/>
                </a:lnTo>
                <a:cubicBezTo>
                  <a:pt x="850261" y="815354"/>
                  <a:pt x="815301" y="850262"/>
                  <a:pt x="772851" y="850262"/>
                </a:cubicBezTo>
                <a:lnTo>
                  <a:pt x="77410" y="850262"/>
                </a:lnTo>
                <a:cubicBezTo>
                  <a:pt x="33711" y="850262"/>
                  <a:pt x="0" y="815354"/>
                  <a:pt x="0" y="771719"/>
                </a:cubicBezTo>
                <a:lnTo>
                  <a:pt x="0" y="155840"/>
                </a:lnTo>
                <a:cubicBezTo>
                  <a:pt x="0" y="112205"/>
                  <a:pt x="33711" y="78543"/>
                  <a:pt x="77410" y="78543"/>
                </a:cubicBezTo>
                <a:lnTo>
                  <a:pt x="153572" y="78543"/>
                </a:lnTo>
                <a:lnTo>
                  <a:pt x="153572" y="19948"/>
                </a:lnTo>
                <a:cubicBezTo>
                  <a:pt x="153572" y="9974"/>
                  <a:pt x="162311" y="0"/>
                  <a:pt x="173548" y="0"/>
                </a:cubicBezTo>
                <a:close/>
              </a:path>
            </a:pathLst>
          </a:custGeom>
          <a:solidFill>
            <a:schemeClr val="bg1"/>
          </a:solidFill>
          <a:ln>
            <a:noFill/>
          </a:ln>
          <a:effectLst/>
        </p:spPr>
        <p:txBody>
          <a:bodyPr wrap="square" anchor="ctr">
            <a:noAutofit/>
          </a:bodyPr>
          <a:lstStyle/>
          <a:p>
            <a:endParaRPr lang="en-US" sz="3265" dirty="0">
              <a:latin typeface="Inter Light" panose="02000503000000020004" pitchFamily="2" charset="0"/>
            </a:endParaRPr>
          </a:p>
        </p:txBody>
      </p:sp>
    </p:spTree>
    <p:extLst>
      <p:ext uri="{BB962C8B-B14F-4D97-AF65-F5344CB8AC3E}">
        <p14:creationId xmlns:p14="http://schemas.microsoft.com/office/powerpoint/2010/main" val="21032528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50</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9" name="ZoneTexte 8">
            <a:extLst>
              <a:ext uri="{FF2B5EF4-FFF2-40B4-BE49-F238E27FC236}">
                <a16:creationId xmlns:a16="http://schemas.microsoft.com/office/drawing/2014/main" xmlns="" id="{9A8C5775-A2D3-F7E8-B990-5736F78D0388}"/>
              </a:ext>
            </a:extLst>
          </p:cNvPr>
          <p:cNvSpPr txBox="1"/>
          <p:nvPr/>
        </p:nvSpPr>
        <p:spPr>
          <a:xfrm>
            <a:off x="2102069" y="1387365"/>
            <a:ext cx="8471338" cy="4312912"/>
          </a:xfrm>
          <a:prstGeom prst="rect">
            <a:avLst/>
          </a:prstGeom>
          <a:noFill/>
        </p:spPr>
        <p:txBody>
          <a:bodyPr wrap="square">
            <a:spAutoFit/>
          </a:bodyPr>
          <a:lstStyle/>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Chiffres clés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Recettes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Dépenses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latin typeface="Book Antiqua" panose="02040602050305030304" pitchFamily="18" charset="0"/>
                <a:ea typeface="Calibri" panose="020F0502020204030204" pitchFamily="34" charset="0"/>
                <a:cs typeface="Times New Roman" panose="02020603050405020304" pitchFamily="18" charset="0"/>
              </a:rPr>
              <a:t>S</a:t>
            </a: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ituation des adhésions, des cotisations des membres et de l’état des arriérés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spcAft>
                <a:spcPts val="1000"/>
              </a:spcAft>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Les points relevés par l’audit 2023</a:t>
            </a: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5103288"/>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Tree>
    <p:extLst>
      <p:ext uri="{BB962C8B-B14F-4D97-AF65-F5344CB8AC3E}">
        <p14:creationId xmlns:p14="http://schemas.microsoft.com/office/powerpoint/2010/main" val="12285630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3A587514-63E9-01B0-0112-44BDD7F02836}"/>
              </a:ext>
            </a:extLst>
          </p:cNvPr>
          <p:cNvPicPr>
            <a:picLocks noChangeAspect="1"/>
          </p:cNvPicPr>
          <p:nvPr/>
        </p:nvPicPr>
        <p:blipFill>
          <a:blip r:embed="rId2"/>
          <a:stretch>
            <a:fillRect/>
          </a:stretch>
        </p:blipFill>
        <p:spPr>
          <a:xfrm>
            <a:off x="1309266" y="0"/>
            <a:ext cx="9573468" cy="6858000"/>
          </a:xfrm>
          <a:prstGeom prst="rect">
            <a:avLst/>
          </a:prstGeom>
        </p:spPr>
      </p:pic>
    </p:spTree>
    <p:extLst>
      <p:ext uri="{BB962C8B-B14F-4D97-AF65-F5344CB8AC3E}">
        <p14:creationId xmlns:p14="http://schemas.microsoft.com/office/powerpoint/2010/main" val="420430254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B5C6BFB-AF93-B9DD-8CC7-1740707111F8}"/>
            </a:ext>
          </a:extLst>
        </p:cNvPr>
        <p:cNvGrpSpPr/>
        <p:nvPr/>
      </p:nvGrpSpPr>
      <p:grpSpPr>
        <a:xfrm>
          <a:off x="0" y="0"/>
          <a:ext cx="0" cy="0"/>
          <a:chOff x="0" y="0"/>
          <a:chExt cx="0" cy="0"/>
        </a:xfrm>
      </p:grpSpPr>
      <p:graphicFrame>
        <p:nvGraphicFramePr>
          <p:cNvPr id="4" name="Objet 3">
            <a:extLst>
              <a:ext uri="{FF2B5EF4-FFF2-40B4-BE49-F238E27FC236}">
                <a16:creationId xmlns:a16="http://schemas.microsoft.com/office/drawing/2014/main" xmlns="" id="{BB73CEFF-46E6-74C9-D7E8-1C66675EAD9E}"/>
              </a:ext>
            </a:extLst>
          </p:cNvPr>
          <p:cNvGraphicFramePr>
            <a:graphicFrameLocks noChangeAspect="1"/>
          </p:cNvGraphicFramePr>
          <p:nvPr>
            <p:extLst>
              <p:ext uri="{D42A27DB-BD31-4B8C-83A1-F6EECF244321}">
                <p14:modId xmlns:p14="http://schemas.microsoft.com/office/powerpoint/2010/main" val="1858015284"/>
              </p:ext>
            </p:extLst>
          </p:nvPr>
        </p:nvGraphicFramePr>
        <p:xfrm>
          <a:off x="1031875" y="1357313"/>
          <a:ext cx="10128250" cy="4140200"/>
        </p:xfrm>
        <a:graphic>
          <a:graphicData uri="http://schemas.openxmlformats.org/presentationml/2006/ole">
            <mc:AlternateContent xmlns:mc="http://schemas.openxmlformats.org/markup-compatibility/2006">
              <mc:Choice xmlns:v="urn:schemas-microsoft-com:vml" Requires="v">
                <p:oleObj spid="_x0000_s2051" name="Worksheet" r:id="rId3" imgW="10128435" imgH="4140025" progId="Excel.Sheet.12">
                  <p:embed/>
                </p:oleObj>
              </mc:Choice>
              <mc:Fallback>
                <p:oleObj name="Worksheet" r:id="rId3" imgW="10128435" imgH="4140025" progId="Excel.Sheet.12">
                  <p:embed/>
                  <p:pic>
                    <p:nvPicPr>
                      <p:cNvPr id="4" name="Objet 3">
                        <a:extLst>
                          <a:ext uri="{FF2B5EF4-FFF2-40B4-BE49-F238E27FC236}">
                            <a16:creationId xmlns:a16="http://schemas.microsoft.com/office/drawing/2014/main" xmlns="" id="{BB73CEFF-46E6-74C9-D7E8-1C66675EAD9E}"/>
                          </a:ext>
                        </a:extLst>
                      </p:cNvPr>
                      <p:cNvPicPr/>
                      <p:nvPr/>
                    </p:nvPicPr>
                    <p:blipFill>
                      <a:blip r:embed="rId4"/>
                      <a:stretch>
                        <a:fillRect/>
                      </a:stretch>
                    </p:blipFill>
                    <p:spPr>
                      <a:xfrm>
                        <a:off x="1031875" y="1357313"/>
                        <a:ext cx="10128250" cy="4140200"/>
                      </a:xfrm>
                      <a:prstGeom prst="rect">
                        <a:avLst/>
                      </a:prstGeom>
                    </p:spPr>
                  </p:pic>
                </p:oleObj>
              </mc:Fallback>
            </mc:AlternateContent>
          </a:graphicData>
        </a:graphic>
      </p:graphicFrame>
    </p:spTree>
    <p:extLst>
      <p:ext uri="{BB962C8B-B14F-4D97-AF65-F5344CB8AC3E}">
        <p14:creationId xmlns:p14="http://schemas.microsoft.com/office/powerpoint/2010/main" val="207188812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phique 1">
            <a:extLst>
              <a:ext uri="{FF2B5EF4-FFF2-40B4-BE49-F238E27FC236}">
                <a16:creationId xmlns:a16="http://schemas.microsoft.com/office/drawing/2014/main" xmlns="" id="{320ED165-B981-93CB-A20B-38BFA8CFD704}"/>
              </a:ext>
            </a:extLst>
          </p:cNvPr>
          <p:cNvGraphicFramePr>
            <a:graphicFrameLocks/>
          </p:cNvGraphicFramePr>
          <p:nvPr>
            <p:extLst>
              <p:ext uri="{D42A27DB-BD31-4B8C-83A1-F6EECF244321}">
                <p14:modId xmlns:p14="http://schemas.microsoft.com/office/powerpoint/2010/main" val="605739223"/>
              </p:ext>
            </p:extLst>
          </p:nvPr>
        </p:nvGraphicFramePr>
        <p:xfrm>
          <a:off x="2280492" y="793214"/>
          <a:ext cx="7293166" cy="44177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001633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54</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9" name="ZoneTexte 8">
            <a:extLst>
              <a:ext uri="{FF2B5EF4-FFF2-40B4-BE49-F238E27FC236}">
                <a16:creationId xmlns:a16="http://schemas.microsoft.com/office/drawing/2014/main" xmlns="" id="{9A8C5775-A2D3-F7E8-B990-5736F78D0388}"/>
              </a:ext>
            </a:extLst>
          </p:cNvPr>
          <p:cNvSpPr txBox="1"/>
          <p:nvPr/>
        </p:nvSpPr>
        <p:spPr>
          <a:xfrm>
            <a:off x="2102069" y="1387365"/>
            <a:ext cx="8471338" cy="4312912"/>
          </a:xfrm>
          <a:prstGeom prst="rect">
            <a:avLst/>
          </a:prstGeom>
          <a:noFill/>
        </p:spPr>
        <p:txBody>
          <a:bodyPr wrap="square">
            <a:spAutoFit/>
          </a:bodyPr>
          <a:lstStyle/>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Chiffres clés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Recettes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Dépenses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buFont typeface="+mj-lt"/>
              <a:buAutoNum type="romanLcPeriod"/>
            </a:pPr>
            <a:r>
              <a:rPr lang="fr-FR" sz="2400" b="1" dirty="0">
                <a:latin typeface="Book Antiqua" panose="02040602050305030304" pitchFamily="18" charset="0"/>
                <a:ea typeface="Calibri" panose="020F0502020204030204" pitchFamily="34" charset="0"/>
                <a:cs typeface="Times New Roman" panose="02020603050405020304" pitchFamily="18" charset="0"/>
              </a:rPr>
              <a:t>S</a:t>
            </a: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ituation des adhésions, des cotisations des membres et de l’état des arriérés </a:t>
            </a:r>
          </a:p>
          <a:p>
            <a:pPr marL="514350" lvl="0" indent="-514350" algn="just">
              <a:lnSpc>
                <a:spcPct val="115000"/>
              </a:lnSpc>
              <a:buFont typeface="+mj-lt"/>
              <a:buAutoNum type="romanLcPeriod"/>
            </a:pP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a:p>
            <a:pPr marL="514350" lvl="0" indent="-514350" algn="just">
              <a:lnSpc>
                <a:spcPct val="115000"/>
              </a:lnSpc>
              <a:spcAft>
                <a:spcPts val="1000"/>
              </a:spcAft>
              <a:buFont typeface="+mj-lt"/>
              <a:buAutoNum type="romanLcPeriod"/>
            </a:pPr>
            <a:r>
              <a:rPr lang="fr-FR" sz="2400" b="1" dirty="0">
                <a:effectLst/>
                <a:latin typeface="Book Antiqua" panose="02040602050305030304" pitchFamily="18" charset="0"/>
                <a:ea typeface="Calibri" panose="020F0502020204030204" pitchFamily="34" charset="0"/>
                <a:cs typeface="Times New Roman" panose="02020603050405020304" pitchFamily="18" charset="0"/>
              </a:rPr>
              <a:t>Les points relevés par l’audit 2023</a:t>
            </a:r>
            <a:endParaRPr lang="fr-FR" sz="2400" dirty="0">
              <a:effectLst/>
              <a:latin typeface="Microsoft Sans Serif" panose="020B0604020202020204" pitchFamily="34" charset="0"/>
              <a:ea typeface="Calibri" panose="020F0502020204030204" pitchFamily="34" charset="0"/>
              <a:cs typeface="Times New Roman" panose="02020603050405020304" pitchFamily="18" charset="0"/>
            </a:endParaRPr>
          </a:p>
        </p:txBody>
      </p:sp>
      <p:sp>
        <p:nvSpPr>
          <p:cNvPr id="12" name="Text Placeholder 2">
            <a:extLst>
              <a:ext uri="{FF2B5EF4-FFF2-40B4-BE49-F238E27FC236}">
                <a16:creationId xmlns:a16="http://schemas.microsoft.com/office/drawing/2014/main" xmlns="" id="{3FE59258-9B60-E13B-50E4-511DBD0342CF}"/>
              </a:ext>
            </a:extLst>
          </p:cNvPr>
          <p:cNvSpPr txBox="1">
            <a:spLocks/>
          </p:cNvSpPr>
          <p:nvPr/>
        </p:nvSpPr>
        <p:spPr>
          <a:xfrm>
            <a:off x="2025226" y="136721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1</a:t>
            </a:r>
          </a:p>
        </p:txBody>
      </p:sp>
      <p:sp>
        <p:nvSpPr>
          <p:cNvPr id="13" name="Text Placeholder 2">
            <a:extLst>
              <a:ext uri="{FF2B5EF4-FFF2-40B4-BE49-F238E27FC236}">
                <a16:creationId xmlns:a16="http://schemas.microsoft.com/office/drawing/2014/main" xmlns="" id="{7B8E7631-4628-E4BB-535C-18738659C9EE}"/>
              </a:ext>
            </a:extLst>
          </p:cNvPr>
          <p:cNvSpPr txBox="1">
            <a:spLocks/>
          </p:cNvSpPr>
          <p:nvPr/>
        </p:nvSpPr>
        <p:spPr>
          <a:xfrm>
            <a:off x="2025224" y="2206377"/>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2</a:t>
            </a:r>
          </a:p>
        </p:txBody>
      </p:sp>
      <p:sp>
        <p:nvSpPr>
          <p:cNvPr id="14" name="Text Placeholder 2">
            <a:extLst>
              <a:ext uri="{FF2B5EF4-FFF2-40B4-BE49-F238E27FC236}">
                <a16:creationId xmlns:a16="http://schemas.microsoft.com/office/drawing/2014/main" xmlns="" id="{25833627-EC03-6291-9A3D-1F9F6B42D681}"/>
              </a:ext>
            </a:extLst>
          </p:cNvPr>
          <p:cNvSpPr txBox="1">
            <a:spLocks/>
          </p:cNvSpPr>
          <p:nvPr/>
        </p:nvSpPr>
        <p:spPr>
          <a:xfrm>
            <a:off x="2025225" y="3043229"/>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3</a:t>
            </a:r>
          </a:p>
        </p:txBody>
      </p:sp>
      <p:sp>
        <p:nvSpPr>
          <p:cNvPr id="15" name="Text Placeholder 2">
            <a:extLst>
              <a:ext uri="{FF2B5EF4-FFF2-40B4-BE49-F238E27FC236}">
                <a16:creationId xmlns:a16="http://schemas.microsoft.com/office/drawing/2014/main" xmlns="" id="{BEA6A76F-8914-49DD-BBD2-E0755C8E9089}"/>
              </a:ext>
            </a:extLst>
          </p:cNvPr>
          <p:cNvSpPr txBox="1">
            <a:spLocks/>
          </p:cNvSpPr>
          <p:nvPr/>
        </p:nvSpPr>
        <p:spPr>
          <a:xfrm>
            <a:off x="2025226" y="3973026"/>
            <a:ext cx="589781" cy="596152"/>
          </a:xfrm>
          <a:prstGeom prst="ellipse">
            <a:avLst/>
          </a:prstGeom>
          <a:solidFill>
            <a:schemeClr val="accent6">
              <a:lumMod val="75000"/>
            </a:schemeClr>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4</a:t>
            </a:r>
          </a:p>
        </p:txBody>
      </p:sp>
      <p:sp>
        <p:nvSpPr>
          <p:cNvPr id="16" name="Text Placeholder 2">
            <a:extLst>
              <a:ext uri="{FF2B5EF4-FFF2-40B4-BE49-F238E27FC236}">
                <a16:creationId xmlns:a16="http://schemas.microsoft.com/office/drawing/2014/main" xmlns="" id="{F0CBC691-808F-C08A-E1B4-11369A26FD5E}"/>
              </a:ext>
            </a:extLst>
          </p:cNvPr>
          <p:cNvSpPr txBox="1">
            <a:spLocks/>
          </p:cNvSpPr>
          <p:nvPr/>
        </p:nvSpPr>
        <p:spPr>
          <a:xfrm>
            <a:off x="2002523" y="5103288"/>
            <a:ext cx="589781" cy="596152"/>
          </a:xfrm>
          <a:prstGeom prst="ellipse">
            <a:avLst/>
          </a:prstGeom>
          <a:solidFill>
            <a:schemeClr val="accent2"/>
          </a:solidFill>
          <a:ln>
            <a:noFill/>
          </a:ln>
        </p:spPr>
        <p:txBody>
          <a:bodyPr vert="horz" lIns="0" tIns="0" rIns="0" bIns="0" rtlCol="0" anchor="ctr">
            <a:noAutofit/>
          </a:bodyPr>
          <a:lstStyle>
            <a:defPPr>
              <a:defRPr lang="aa-ET"/>
            </a:defPPr>
            <a:lvl1pPr indent="0" algn="ctr">
              <a:lnSpc>
                <a:spcPct val="105000"/>
              </a:lnSpc>
              <a:spcBef>
                <a:spcPts val="0"/>
              </a:spcBef>
              <a:spcAft>
                <a:spcPts val="600"/>
              </a:spcAft>
              <a:buFont typeface="Arial" panose="020B0604020202020204" pitchFamily="34" charset="0"/>
              <a:buNone/>
              <a:tabLst/>
              <a:defRPr sz="3200" b="1" baseline="0">
                <a:solidFill>
                  <a:prstClr val="white"/>
                </a:solidFill>
                <a:cs typeface="Calibri" panose="020F0502020204030204" pitchFamily="34" charset="0"/>
              </a:defRPr>
            </a:lvl1pPr>
            <a:lvl2pPr marL="0" indent="0">
              <a:lnSpc>
                <a:spcPct val="105000"/>
              </a:lnSpc>
              <a:spcBef>
                <a:spcPts val="0"/>
              </a:spcBef>
              <a:spcAft>
                <a:spcPts val="600"/>
              </a:spcAft>
              <a:buFont typeface="Arial" panose="020B0604020202020204" pitchFamily="34" charset="0"/>
              <a:buNone/>
              <a:tabLst/>
              <a:defRPr sz="4650">
                <a:solidFill>
                  <a:schemeClr val="bg1"/>
                </a:solidFill>
              </a:defRPr>
            </a:lvl2pPr>
            <a:lvl3pPr marL="0" indent="0">
              <a:lnSpc>
                <a:spcPct val="105000"/>
              </a:lnSpc>
              <a:spcBef>
                <a:spcPts val="0"/>
              </a:spcBef>
              <a:spcAft>
                <a:spcPts val="600"/>
              </a:spcAft>
              <a:buFont typeface="Arial" panose="020B0604020202020204" pitchFamily="34" charset="0"/>
              <a:buNone/>
              <a:tabLst/>
              <a:defRPr sz="4650">
                <a:solidFill>
                  <a:schemeClr val="bg1"/>
                </a:solidFill>
              </a:defRPr>
            </a:lvl3pPr>
            <a:lvl4pPr marL="0" indent="0">
              <a:lnSpc>
                <a:spcPct val="105000"/>
              </a:lnSpc>
              <a:spcBef>
                <a:spcPts val="0"/>
              </a:spcBef>
              <a:spcAft>
                <a:spcPts val="600"/>
              </a:spcAft>
              <a:buFont typeface="Arial" panose="020B0604020202020204" pitchFamily="34" charset="0"/>
              <a:buNone/>
              <a:tabLst/>
              <a:defRPr sz="4650">
                <a:solidFill>
                  <a:schemeClr val="bg1"/>
                </a:solidFill>
              </a:defRPr>
            </a:lvl4pPr>
            <a:lvl5pPr marL="0" indent="0">
              <a:lnSpc>
                <a:spcPct val="110000"/>
              </a:lnSpc>
              <a:spcBef>
                <a:spcPts val="0"/>
              </a:spcBef>
              <a:spcAft>
                <a:spcPts val="600"/>
              </a:spcAft>
              <a:buFont typeface="Arial" panose="020B0604020202020204" pitchFamily="34" charset="0"/>
              <a:buNone/>
              <a:tabLst/>
              <a:defRPr sz="4650">
                <a:solidFill>
                  <a:schemeClr val="bg1"/>
                </a:solidFill>
              </a:defRPr>
            </a:lvl5pPr>
            <a:lvl6pPr marL="432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6pPr>
            <a:lvl7pPr marL="648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7pPr>
            <a:lvl8pPr marL="864000" indent="-216000">
              <a:lnSpc>
                <a:spcPct val="110000"/>
              </a:lnSpc>
              <a:spcBef>
                <a:spcPts val="0"/>
              </a:spcBef>
              <a:spcAft>
                <a:spcPts val="600"/>
              </a:spcAft>
              <a:buFont typeface="Arial" panose="020B0604020202020204" pitchFamily="34" charset="0"/>
              <a:buChar char="–"/>
              <a:defRPr sz="1400">
                <a:solidFill>
                  <a:schemeClr val="tx1">
                    <a:lumMod val="75000"/>
                    <a:lumOff val="25000"/>
                  </a:schemeClr>
                </a:solidFill>
              </a:defRPr>
            </a:lvl8pPr>
            <a:lvl9pPr marL="0" indent="0">
              <a:lnSpc>
                <a:spcPct val="110000"/>
              </a:lnSpc>
              <a:spcBef>
                <a:spcPts val="0"/>
              </a:spcBef>
              <a:spcAft>
                <a:spcPts val="600"/>
              </a:spcAft>
              <a:buFont typeface="Arial"/>
              <a:buNone/>
              <a:defRPr sz="2200">
                <a:solidFill>
                  <a:schemeClr val="tx1">
                    <a:lumMod val="75000"/>
                    <a:lumOff val="25000"/>
                  </a:schemeClr>
                </a:solidFill>
              </a:defRPr>
            </a:lvl9pPr>
          </a:lstStyle>
          <a:p>
            <a:r>
              <a:rPr lang="fr-FR" dirty="0"/>
              <a:t>5</a:t>
            </a:r>
          </a:p>
        </p:txBody>
      </p:sp>
    </p:spTree>
    <p:extLst>
      <p:ext uri="{BB962C8B-B14F-4D97-AF65-F5344CB8AC3E}">
        <p14:creationId xmlns:p14="http://schemas.microsoft.com/office/powerpoint/2010/main" val="16092847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19916413-3A34-688A-06C2-1BA25EAB65FB}"/>
              </a:ext>
            </a:extLst>
          </p:cNvPr>
          <p:cNvPicPr>
            <a:picLocks noChangeAspect="1"/>
          </p:cNvPicPr>
          <p:nvPr/>
        </p:nvPicPr>
        <p:blipFill>
          <a:blip r:embed="rId2"/>
          <a:stretch>
            <a:fillRect/>
          </a:stretch>
        </p:blipFill>
        <p:spPr>
          <a:xfrm>
            <a:off x="326933" y="1369936"/>
            <a:ext cx="11324363" cy="4118127"/>
          </a:xfrm>
          <a:prstGeom prst="rect">
            <a:avLst/>
          </a:prstGeom>
        </p:spPr>
      </p:pic>
    </p:spTree>
    <p:extLst>
      <p:ext uri="{BB962C8B-B14F-4D97-AF65-F5344CB8AC3E}">
        <p14:creationId xmlns:p14="http://schemas.microsoft.com/office/powerpoint/2010/main" val="167484249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5D43691F-1DC8-1C44-56C3-4E44B07296EE}"/>
              </a:ext>
            </a:extLst>
          </p:cNvPr>
          <p:cNvSpPr txBox="1"/>
          <p:nvPr/>
        </p:nvSpPr>
        <p:spPr>
          <a:xfrm>
            <a:off x="3047071" y="3244334"/>
            <a:ext cx="6094140" cy="646331"/>
          </a:xfrm>
          <a:prstGeom prst="rect">
            <a:avLst/>
          </a:prstGeom>
          <a:noFill/>
        </p:spPr>
        <p:txBody>
          <a:bodyPr wrap="square">
            <a:spAutoFit/>
          </a:bodyPr>
          <a:lstStyle/>
          <a:p>
            <a:pPr algn="ctr"/>
            <a:r>
              <a:rPr lang="fr-FR" sz="3600" b="1" dirty="0"/>
              <a:t>CONCLUSION</a:t>
            </a:r>
          </a:p>
        </p:txBody>
      </p:sp>
    </p:spTree>
    <p:extLst>
      <p:ext uri="{BB962C8B-B14F-4D97-AF65-F5344CB8AC3E}">
        <p14:creationId xmlns:p14="http://schemas.microsoft.com/office/powerpoint/2010/main" val="12893374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xmlns="" id="{66F9B881-A803-734A-8FCA-33C9C7968F9A}"/>
              </a:ext>
            </a:extLst>
          </p:cNvPr>
          <p:cNvCxnSpPr/>
          <p:nvPr/>
        </p:nvCxnSpPr>
        <p:spPr>
          <a:xfrm>
            <a:off x="821933" y="6277510"/>
            <a:ext cx="10417995" cy="0"/>
          </a:xfrm>
          <a:prstGeom prst="line">
            <a:avLst/>
          </a:prstGeom>
        </p:spPr>
        <p:style>
          <a:lnRef idx="3">
            <a:schemeClr val="accent4"/>
          </a:lnRef>
          <a:fillRef idx="0">
            <a:schemeClr val="accent4"/>
          </a:fillRef>
          <a:effectRef idx="2">
            <a:schemeClr val="accent4"/>
          </a:effectRef>
          <a:fontRef idx="minor">
            <a:schemeClr val="tx1"/>
          </a:fontRef>
        </p:style>
      </p:cxnSp>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57</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4" name="ZoneTexte 3">
            <a:extLst>
              <a:ext uri="{FF2B5EF4-FFF2-40B4-BE49-F238E27FC236}">
                <a16:creationId xmlns:a16="http://schemas.microsoft.com/office/drawing/2014/main" xmlns="" id="{A005DB28-A797-3E40-9260-E14D1A3F8FDA}"/>
              </a:ext>
            </a:extLst>
          </p:cNvPr>
          <p:cNvSpPr txBox="1"/>
          <p:nvPr/>
        </p:nvSpPr>
        <p:spPr>
          <a:xfrm>
            <a:off x="1072896" y="316992"/>
            <a:ext cx="1731264" cy="369332"/>
          </a:xfrm>
          <a:prstGeom prst="rect">
            <a:avLst/>
          </a:prstGeom>
          <a:noFill/>
        </p:spPr>
        <p:txBody>
          <a:bodyPr wrap="square" rtlCol="0">
            <a:spAutoFit/>
          </a:bodyPr>
          <a:lstStyle/>
          <a:p>
            <a:r>
              <a:rPr lang="aa-ET" dirty="0"/>
              <a:t>WE ARE </a:t>
            </a:r>
            <a:r>
              <a:rPr lang="fr-FR" dirty="0"/>
              <a:t>APPN</a:t>
            </a:r>
            <a:endParaRPr lang="aa-ET" dirty="0"/>
          </a:p>
        </p:txBody>
      </p:sp>
      <p:cxnSp>
        <p:nvCxnSpPr>
          <p:cNvPr id="9" name="Connecteur droit 8" descr=" ">
            <a:extLst>
              <a:ext uri="{FF2B5EF4-FFF2-40B4-BE49-F238E27FC236}">
                <a16:creationId xmlns:a16="http://schemas.microsoft.com/office/drawing/2014/main" xmlns="" id="{632BCA69-5CCE-4D43-BB21-2FA29FCF4017}"/>
              </a:ext>
            </a:extLst>
          </p:cNvPr>
          <p:cNvCxnSpPr/>
          <p:nvPr/>
        </p:nvCxnSpPr>
        <p:spPr>
          <a:xfrm>
            <a:off x="821933" y="739739"/>
            <a:ext cx="10417995" cy="0"/>
          </a:xfrm>
          <a:prstGeom prst="line">
            <a:avLst/>
          </a:prstGeom>
          <a:ln/>
        </p:spPr>
        <p:style>
          <a:lnRef idx="3">
            <a:schemeClr val="accent6"/>
          </a:lnRef>
          <a:fillRef idx="0">
            <a:schemeClr val="accent6"/>
          </a:fillRef>
          <a:effectRef idx="2">
            <a:schemeClr val="accent6"/>
          </a:effectRef>
          <a:fontRef idx="minor">
            <a:schemeClr val="tx1"/>
          </a:fontRef>
        </p:style>
      </p:cxnSp>
      <p:sp>
        <p:nvSpPr>
          <p:cNvPr id="3" name="ZoneTexte 2">
            <a:extLst>
              <a:ext uri="{FF2B5EF4-FFF2-40B4-BE49-F238E27FC236}">
                <a16:creationId xmlns:a16="http://schemas.microsoft.com/office/drawing/2014/main" xmlns="" id="{DF674759-B9F1-8F7B-E94D-F221F0C78488}"/>
              </a:ext>
            </a:extLst>
          </p:cNvPr>
          <p:cNvSpPr txBox="1"/>
          <p:nvPr/>
        </p:nvSpPr>
        <p:spPr>
          <a:xfrm>
            <a:off x="342196" y="979841"/>
            <a:ext cx="11713946" cy="5297669"/>
          </a:xfrm>
          <a:prstGeom prst="rect">
            <a:avLst/>
          </a:prstGeom>
          <a:noFill/>
        </p:spPr>
        <p:txBody>
          <a:bodyPr wrap="square">
            <a:spAutoFit/>
          </a:bodyPr>
          <a:lstStyle/>
          <a:p>
            <a:pPr algn="just">
              <a:lnSpc>
                <a:spcPct val="107000"/>
              </a:lnSpc>
              <a:spcBef>
                <a:spcPts val="600"/>
              </a:spcBef>
              <a:spcAft>
                <a:spcPts val="600"/>
              </a:spcAft>
            </a:pPr>
            <a:r>
              <a:rPr lang="fr-FR" sz="2800" dirty="0"/>
              <a:t>Pour assurer la viabilité du Réseau, il y a lieu:</a:t>
            </a:r>
          </a:p>
          <a:p>
            <a:pPr marL="457200" indent="-457200" algn="just">
              <a:lnSpc>
                <a:spcPct val="107000"/>
              </a:lnSpc>
              <a:spcBef>
                <a:spcPts val="600"/>
              </a:spcBef>
              <a:spcAft>
                <a:spcPts val="600"/>
              </a:spcAft>
              <a:buFont typeface="Wingdings" panose="05000000000000000000" pitchFamily="2" charset="2"/>
              <a:buChar char="§"/>
            </a:pPr>
            <a:r>
              <a:rPr lang="fr-FR" sz="2800" dirty="0"/>
              <a:t>d’adopter le manuel de procédures technique, administrative, comptables et financières du réseau;</a:t>
            </a:r>
          </a:p>
          <a:p>
            <a:pPr marL="457200" indent="-457200" algn="just">
              <a:lnSpc>
                <a:spcPct val="107000"/>
              </a:lnSpc>
              <a:spcBef>
                <a:spcPts val="600"/>
              </a:spcBef>
              <a:spcAft>
                <a:spcPts val="600"/>
              </a:spcAft>
              <a:buFont typeface="Wingdings" panose="05000000000000000000" pitchFamily="2" charset="2"/>
              <a:buChar char="§"/>
            </a:pPr>
            <a:r>
              <a:rPr lang="fr-FR" sz="2800" dirty="0"/>
              <a:t>de recruter un personnel minimum (assistant comptable, consultant chargé des opérations), aménager un local et l’équiper;</a:t>
            </a:r>
          </a:p>
          <a:p>
            <a:pPr marL="457200" indent="-457200" algn="just">
              <a:lnSpc>
                <a:spcPct val="107000"/>
              </a:lnSpc>
              <a:spcBef>
                <a:spcPts val="600"/>
              </a:spcBef>
              <a:spcAft>
                <a:spcPts val="600"/>
              </a:spcAft>
              <a:buFont typeface="Wingdings" panose="05000000000000000000" pitchFamily="2" charset="2"/>
              <a:buChar char="§"/>
            </a:pPr>
            <a:r>
              <a:rPr lang="fr-FR" sz="2800" dirty="0"/>
              <a:t>d’obtenir le soutien du plan d’action par les PTF (partenaires techniques et financiers), notamment la Banque Mondiale, la Banque Africaine de Développement, la Banque Islamique de Développement, l’AFD, GIZ et autres partenaires;</a:t>
            </a:r>
          </a:p>
          <a:p>
            <a:pPr marL="457200" indent="-457200" algn="just">
              <a:lnSpc>
                <a:spcPct val="107000"/>
              </a:lnSpc>
              <a:spcBef>
                <a:spcPts val="600"/>
              </a:spcBef>
              <a:spcAft>
                <a:spcPts val="600"/>
              </a:spcAft>
              <a:buFont typeface="Wingdings" panose="05000000000000000000" pitchFamily="2" charset="2"/>
              <a:buChar char="§"/>
            </a:pPr>
            <a:r>
              <a:rPr lang="fr-FR" sz="2800" dirty="0"/>
              <a:t>D’identifier des  appels à projets et y participer</a:t>
            </a:r>
          </a:p>
        </p:txBody>
      </p:sp>
    </p:spTree>
    <p:extLst>
      <p:ext uri="{BB962C8B-B14F-4D97-AF65-F5344CB8AC3E}">
        <p14:creationId xmlns:p14="http://schemas.microsoft.com/office/powerpoint/2010/main" val="353259499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xmlns="" id="{66F9B881-A803-734A-8FCA-33C9C7968F9A}"/>
              </a:ext>
            </a:extLst>
          </p:cNvPr>
          <p:cNvCxnSpPr/>
          <p:nvPr/>
        </p:nvCxnSpPr>
        <p:spPr>
          <a:xfrm>
            <a:off x="821933" y="6277510"/>
            <a:ext cx="10417995" cy="0"/>
          </a:xfrm>
          <a:prstGeom prst="line">
            <a:avLst/>
          </a:prstGeom>
        </p:spPr>
        <p:style>
          <a:lnRef idx="3">
            <a:schemeClr val="accent4"/>
          </a:lnRef>
          <a:fillRef idx="0">
            <a:schemeClr val="accent4"/>
          </a:fillRef>
          <a:effectRef idx="2">
            <a:schemeClr val="accent4"/>
          </a:effectRef>
          <a:fontRef idx="minor">
            <a:schemeClr val="tx1"/>
          </a:fontRef>
        </p:style>
      </p:cxnSp>
      <p:sp>
        <p:nvSpPr>
          <p:cNvPr id="6" name="Espace réservé du numéro de diapositive 5">
            <a:extLst>
              <a:ext uri="{FF2B5EF4-FFF2-40B4-BE49-F238E27FC236}">
                <a16:creationId xmlns:a16="http://schemas.microsoft.com/office/drawing/2014/main" xmlns="" id="{5A6CAD1D-4D82-7740-A844-95DDF4E3C955}"/>
              </a:ext>
            </a:extLst>
          </p:cNvPr>
          <p:cNvSpPr>
            <a:spLocks noGrp="1"/>
          </p:cNvSpPr>
          <p:nvPr>
            <p:ph type="sldNum" sz="quarter" idx="12"/>
          </p:nvPr>
        </p:nvSpPr>
        <p:spPr>
          <a:xfrm>
            <a:off x="6199169" y="6356350"/>
            <a:ext cx="460625" cy="365125"/>
          </a:xfrm>
        </p:spPr>
        <p:txBody>
          <a:bodyPr/>
          <a:lstStyle/>
          <a:p>
            <a:pPr algn="ctr"/>
            <a:fld id="{47986037-088E-4B40-8C78-53BD03220818}" type="slidenum">
              <a:rPr lang="aa-ET" b="1" smtClean="0">
                <a:solidFill>
                  <a:schemeClr val="tx1"/>
                </a:solidFill>
                <a:latin typeface="Gilroy" pitchFamily="2" charset="77"/>
              </a:rPr>
              <a:pPr algn="ctr"/>
              <a:t>58</a:t>
            </a:fld>
            <a:endParaRPr lang="aa-ET" b="1" dirty="0">
              <a:solidFill>
                <a:schemeClr val="tx1"/>
              </a:solidFill>
              <a:latin typeface="Gilroy" pitchFamily="2" charset="77"/>
            </a:endParaRPr>
          </a:p>
        </p:txBody>
      </p:sp>
      <p:sp>
        <p:nvSpPr>
          <p:cNvPr id="7" name="Espace réservé du numéro de diapositive 5">
            <a:extLst>
              <a:ext uri="{FF2B5EF4-FFF2-40B4-BE49-F238E27FC236}">
                <a16:creationId xmlns:a16="http://schemas.microsoft.com/office/drawing/2014/main" xmlns="" id="{9940CA9B-7EBF-8945-A987-A486B6C1A26C}"/>
              </a:ext>
            </a:extLst>
          </p:cNvPr>
          <p:cNvSpPr txBox="1">
            <a:spLocks/>
          </p:cNvSpPr>
          <p:nvPr/>
        </p:nvSpPr>
        <p:spPr>
          <a:xfrm>
            <a:off x="5532206" y="6356350"/>
            <a:ext cx="1127588" cy="365125"/>
          </a:xfrm>
          <a:prstGeom prst="rect">
            <a:avLst/>
          </a:prstGeom>
        </p:spPr>
        <p:txBody>
          <a:bodyPr vert="horz" lIns="91440" tIns="45720" rIns="91440" bIns="45720" rtlCol="0" anchor="ctr"/>
          <a:lstStyle>
            <a:defPPr>
              <a:defRPr lang="aa-E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a-ET" b="1" dirty="0">
                <a:solidFill>
                  <a:schemeClr val="tx1"/>
                </a:solidFill>
                <a:latin typeface="Gilroy" pitchFamily="2" charset="77"/>
              </a:rPr>
              <a:t>Page</a:t>
            </a:r>
          </a:p>
        </p:txBody>
      </p:sp>
      <p:sp>
        <p:nvSpPr>
          <p:cNvPr id="4" name="ZoneTexte 3">
            <a:extLst>
              <a:ext uri="{FF2B5EF4-FFF2-40B4-BE49-F238E27FC236}">
                <a16:creationId xmlns:a16="http://schemas.microsoft.com/office/drawing/2014/main" xmlns="" id="{A005DB28-A797-3E40-9260-E14D1A3F8FDA}"/>
              </a:ext>
            </a:extLst>
          </p:cNvPr>
          <p:cNvSpPr txBox="1"/>
          <p:nvPr/>
        </p:nvSpPr>
        <p:spPr>
          <a:xfrm>
            <a:off x="1072896" y="316992"/>
            <a:ext cx="1731264" cy="369332"/>
          </a:xfrm>
          <a:prstGeom prst="rect">
            <a:avLst/>
          </a:prstGeom>
          <a:noFill/>
        </p:spPr>
        <p:txBody>
          <a:bodyPr wrap="square" rtlCol="0">
            <a:spAutoFit/>
          </a:bodyPr>
          <a:lstStyle/>
          <a:p>
            <a:r>
              <a:rPr lang="aa-ET" dirty="0"/>
              <a:t>WE ARE </a:t>
            </a:r>
            <a:r>
              <a:rPr lang="fr-FR" dirty="0"/>
              <a:t>APPN</a:t>
            </a:r>
            <a:endParaRPr lang="aa-ET" dirty="0"/>
          </a:p>
        </p:txBody>
      </p:sp>
      <p:cxnSp>
        <p:nvCxnSpPr>
          <p:cNvPr id="9" name="Connecteur droit 8" descr=" ">
            <a:extLst>
              <a:ext uri="{FF2B5EF4-FFF2-40B4-BE49-F238E27FC236}">
                <a16:creationId xmlns:a16="http://schemas.microsoft.com/office/drawing/2014/main" xmlns="" id="{632BCA69-5CCE-4D43-BB21-2FA29FCF4017}"/>
              </a:ext>
            </a:extLst>
          </p:cNvPr>
          <p:cNvCxnSpPr/>
          <p:nvPr/>
        </p:nvCxnSpPr>
        <p:spPr>
          <a:xfrm>
            <a:off x="821933" y="739739"/>
            <a:ext cx="10417995" cy="0"/>
          </a:xfrm>
          <a:prstGeom prst="line">
            <a:avLst/>
          </a:prstGeom>
          <a:ln/>
        </p:spPr>
        <p:style>
          <a:lnRef idx="3">
            <a:schemeClr val="accent6"/>
          </a:lnRef>
          <a:fillRef idx="0">
            <a:schemeClr val="accent6"/>
          </a:fillRef>
          <a:effectRef idx="2">
            <a:schemeClr val="accent6"/>
          </a:effectRef>
          <a:fontRef idx="minor">
            <a:schemeClr val="tx1"/>
          </a:fontRef>
        </p:style>
      </p:cxnSp>
      <p:sp>
        <p:nvSpPr>
          <p:cNvPr id="3" name="ZoneTexte 2">
            <a:extLst>
              <a:ext uri="{FF2B5EF4-FFF2-40B4-BE49-F238E27FC236}">
                <a16:creationId xmlns:a16="http://schemas.microsoft.com/office/drawing/2014/main" xmlns="" id="{DF674759-B9F1-8F7B-E94D-F221F0C78488}"/>
              </a:ext>
            </a:extLst>
          </p:cNvPr>
          <p:cNvSpPr txBox="1"/>
          <p:nvPr/>
        </p:nvSpPr>
        <p:spPr>
          <a:xfrm>
            <a:off x="478054" y="1320814"/>
            <a:ext cx="11713946" cy="4375621"/>
          </a:xfrm>
          <a:prstGeom prst="rect">
            <a:avLst/>
          </a:prstGeom>
          <a:noFill/>
        </p:spPr>
        <p:txBody>
          <a:bodyPr wrap="square">
            <a:spAutoFit/>
          </a:bodyPr>
          <a:lstStyle/>
          <a:p>
            <a:pPr algn="just">
              <a:lnSpc>
                <a:spcPct val="107000"/>
              </a:lnSpc>
              <a:spcBef>
                <a:spcPts val="600"/>
              </a:spcBef>
              <a:spcAft>
                <a:spcPts val="600"/>
              </a:spcAft>
            </a:pPr>
            <a:r>
              <a:rPr lang="fr-FR" sz="2800" dirty="0"/>
              <a:t>Pour assurer la viabilité du Réseau il y a lieu de:</a:t>
            </a:r>
          </a:p>
          <a:p>
            <a:pPr marL="457200" indent="-457200" algn="just">
              <a:lnSpc>
                <a:spcPct val="107000"/>
              </a:lnSpc>
              <a:spcBef>
                <a:spcPts val="600"/>
              </a:spcBef>
              <a:spcAft>
                <a:spcPts val="600"/>
              </a:spcAft>
              <a:buFont typeface="Wingdings" panose="05000000000000000000" pitchFamily="2" charset="2"/>
              <a:buChar char="§"/>
            </a:pPr>
            <a:r>
              <a:rPr lang="fr-FR" sz="2800" dirty="0"/>
              <a:t>Renforcer le recouvrement des ressources internes et de créer des activités génératrices de revenus;</a:t>
            </a:r>
          </a:p>
          <a:p>
            <a:pPr marL="457200" indent="-457200" algn="just">
              <a:lnSpc>
                <a:spcPct val="107000"/>
              </a:lnSpc>
              <a:spcBef>
                <a:spcPts val="600"/>
              </a:spcBef>
              <a:spcAft>
                <a:spcPts val="600"/>
              </a:spcAft>
              <a:buFont typeface="Wingdings" panose="05000000000000000000" pitchFamily="2" charset="2"/>
              <a:buChar char="§"/>
            </a:pPr>
            <a:r>
              <a:rPr lang="fr-FR" sz="2800" dirty="0"/>
              <a:t>Continuer de bénéficier du soutien technique de la Banque Mondiale, de la BAD , la BID;</a:t>
            </a:r>
          </a:p>
          <a:p>
            <a:pPr marL="457200" indent="-457200" algn="just">
              <a:lnSpc>
                <a:spcPct val="107000"/>
              </a:lnSpc>
              <a:spcBef>
                <a:spcPts val="600"/>
              </a:spcBef>
              <a:spcAft>
                <a:spcPts val="600"/>
              </a:spcAft>
              <a:buFont typeface="Wingdings" panose="05000000000000000000" pitchFamily="2" charset="2"/>
              <a:buChar char="§"/>
            </a:pPr>
            <a:r>
              <a:rPr lang="fr-FR" sz="2800" dirty="0"/>
              <a:t>Développer de nouveaux partenariats et créer de nouveaux produits pour les pays ;</a:t>
            </a:r>
          </a:p>
          <a:p>
            <a:pPr marL="457200" indent="-457200" algn="just">
              <a:lnSpc>
                <a:spcPct val="107000"/>
              </a:lnSpc>
              <a:spcBef>
                <a:spcPts val="600"/>
              </a:spcBef>
              <a:spcAft>
                <a:spcPts val="600"/>
              </a:spcAft>
              <a:buFont typeface="Wingdings" panose="05000000000000000000" pitchFamily="2" charset="2"/>
              <a:buChar char="§"/>
            </a:pPr>
            <a:r>
              <a:rPr lang="fr-FR" sz="2800" dirty="0"/>
              <a:t>Mettre en œuvre les recommandations et la stratégie de communication</a:t>
            </a:r>
          </a:p>
        </p:txBody>
      </p:sp>
    </p:spTree>
    <p:extLst>
      <p:ext uri="{BB962C8B-B14F-4D97-AF65-F5344CB8AC3E}">
        <p14:creationId xmlns:p14="http://schemas.microsoft.com/office/powerpoint/2010/main" val="10290373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B8D6ABE-A623-531B-F87C-0AE35D4F21AC}"/>
            </a:ext>
          </a:extLst>
        </p:cNvPr>
        <p:cNvGrpSpPr/>
        <p:nvPr/>
      </p:nvGrpSpPr>
      <p:grpSpPr>
        <a:xfrm>
          <a:off x="0" y="0"/>
          <a:ext cx="0" cy="0"/>
          <a:chOff x="0" y="0"/>
          <a:chExt cx="0" cy="0"/>
        </a:xfrm>
      </p:grpSpPr>
      <p:sp>
        <p:nvSpPr>
          <p:cNvPr id="5" name="Gráfico 3">
            <a:extLst>
              <a:ext uri="{FF2B5EF4-FFF2-40B4-BE49-F238E27FC236}">
                <a16:creationId xmlns:a16="http://schemas.microsoft.com/office/drawing/2014/main" xmlns="" id="{F6E91658-F62E-6C81-0884-CD56784E64F0}"/>
              </a:ext>
            </a:extLst>
          </p:cNvPr>
          <p:cNvSpPr/>
          <p:nvPr/>
        </p:nvSpPr>
        <p:spPr>
          <a:xfrm>
            <a:off x="7569200" y="570636"/>
            <a:ext cx="4630713" cy="6297113"/>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rgbClr val="92D050"/>
          </a:solidFill>
          <a:ln w="46900" cap="flat">
            <a:noFill/>
            <a:prstDash val="solid"/>
            <a:miter/>
          </a:ln>
        </p:spPr>
        <p:txBody>
          <a:bodyPr rtlCol="0" anchor="ctr"/>
          <a:lstStyle/>
          <a:p>
            <a:endParaRPr lang="es-SV" sz="900" dirty="0"/>
          </a:p>
        </p:txBody>
      </p:sp>
      <p:sp>
        <p:nvSpPr>
          <p:cNvPr id="6" name="Gráfico 3">
            <a:extLst>
              <a:ext uri="{FF2B5EF4-FFF2-40B4-BE49-F238E27FC236}">
                <a16:creationId xmlns:a16="http://schemas.microsoft.com/office/drawing/2014/main" xmlns="" id="{ED817768-FAB6-9515-2AA0-D595AFBE2BAA}"/>
              </a:ext>
            </a:extLst>
          </p:cNvPr>
          <p:cNvSpPr/>
          <p:nvPr/>
        </p:nvSpPr>
        <p:spPr>
          <a:xfrm rot="10800000">
            <a:off x="-484939" y="-698501"/>
            <a:ext cx="4868026" cy="6619825"/>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chemeClr val="accent2"/>
          </a:solidFill>
          <a:ln w="46900" cap="flat">
            <a:noFill/>
            <a:prstDash val="solid"/>
            <a:miter/>
          </a:ln>
        </p:spPr>
        <p:txBody>
          <a:bodyPr rtlCol="0" anchor="ctr"/>
          <a:lstStyle/>
          <a:p>
            <a:endParaRPr lang="es-SV" sz="900"/>
          </a:p>
        </p:txBody>
      </p:sp>
      <p:sp>
        <p:nvSpPr>
          <p:cNvPr id="7" name="Forma libre 6">
            <a:extLst>
              <a:ext uri="{FF2B5EF4-FFF2-40B4-BE49-F238E27FC236}">
                <a16:creationId xmlns:a16="http://schemas.microsoft.com/office/drawing/2014/main" xmlns="" id="{4263BB48-FCA6-6BE9-DB45-0E2AE0F8CB55}"/>
              </a:ext>
            </a:extLst>
          </p:cNvPr>
          <p:cNvSpPr/>
          <p:nvPr/>
        </p:nvSpPr>
        <p:spPr>
          <a:xfrm rot="20138402">
            <a:off x="-1825445" y="-262699"/>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8" name="Forma libre 7">
            <a:extLst>
              <a:ext uri="{FF2B5EF4-FFF2-40B4-BE49-F238E27FC236}">
                <a16:creationId xmlns:a16="http://schemas.microsoft.com/office/drawing/2014/main" xmlns="" id="{1BDF058D-DCB8-A903-CFE5-8E891088BEDE}"/>
              </a:ext>
            </a:extLst>
          </p:cNvPr>
          <p:cNvSpPr/>
          <p:nvPr/>
        </p:nvSpPr>
        <p:spPr>
          <a:xfrm rot="9900000">
            <a:off x="5945050" y="4589828"/>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2" name="TextBox 1">
            <a:extLst>
              <a:ext uri="{FF2B5EF4-FFF2-40B4-BE49-F238E27FC236}">
                <a16:creationId xmlns:a16="http://schemas.microsoft.com/office/drawing/2014/main" xmlns="" id="{BB0C2905-E3C3-4EB2-BCB2-A8E2D6E4AD24}"/>
              </a:ext>
            </a:extLst>
          </p:cNvPr>
          <p:cNvSpPr txBox="1"/>
          <p:nvPr/>
        </p:nvSpPr>
        <p:spPr>
          <a:xfrm>
            <a:off x="2752573" y="3799959"/>
            <a:ext cx="5334001" cy="1000260"/>
          </a:xfrm>
          <a:prstGeom prst="rect">
            <a:avLst/>
          </a:prstGeom>
        </p:spPr>
        <p:txBody>
          <a:bodyPr spcFirstLastPara="1" wrap="square" lIns="45713" tIns="45713" rIns="45713" bIns="45713" anchor="ctr"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pPr>
              <a:lnSpc>
                <a:spcPct val="100000"/>
              </a:lnSpc>
            </a:pPr>
            <a:r>
              <a:rPr lang="en-US" sz="5900" spc="-50" dirty="0">
                <a:solidFill>
                  <a:schemeClr val="tx1"/>
                </a:solidFill>
                <a:ea typeface="+mn-ea"/>
                <a:cs typeface="+mn-cs"/>
              </a:rPr>
              <a:t>Purposes</a:t>
            </a:r>
          </a:p>
        </p:txBody>
      </p:sp>
    </p:spTree>
    <p:extLst>
      <p:ext uri="{BB962C8B-B14F-4D97-AF65-F5344CB8AC3E}">
        <p14:creationId xmlns:p14="http://schemas.microsoft.com/office/powerpoint/2010/main" val="24746564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xmlns="" id="{3CD2E39E-B385-78F0-422A-FC136F4929C7}"/>
              </a:ext>
            </a:extLst>
          </p:cNvPr>
          <p:cNvSpPr txBox="1"/>
          <p:nvPr/>
        </p:nvSpPr>
        <p:spPr>
          <a:xfrm>
            <a:off x="1392643" y="1264596"/>
            <a:ext cx="9484468" cy="3789051"/>
          </a:xfrm>
          <a:prstGeom prst="rect">
            <a:avLst/>
          </a:prstGeom>
          <a:noFill/>
        </p:spPr>
        <p:txBody>
          <a:bodyPr wrap="square">
            <a:spAutoFit/>
          </a:bodyPr>
          <a:lstStyle/>
          <a:p>
            <a:pPr>
              <a:lnSpc>
                <a:spcPct val="107000"/>
              </a:lnSpc>
              <a:spcAft>
                <a:spcPts val="400"/>
              </a:spcAft>
            </a:pPr>
            <a:r>
              <a:rPr lang="fr-FR" dirty="0">
                <a:latin typeface="Calibri" panose="020F0502020204030204" pitchFamily="34" charset="0"/>
                <a:ea typeface="Calibri" panose="020F0502020204030204" pitchFamily="34" charset="0"/>
                <a:cs typeface="Times New Roman" panose="02020603050405020304" pitchFamily="18" charset="0"/>
              </a:rPr>
              <a:t> </a:t>
            </a:r>
            <a:endParaRPr lang="fr-FR" b="1" dirty="0">
              <a:latin typeface="Calibri" panose="020F0502020204030204" pitchFamily="34" charset="0"/>
              <a:ea typeface="Calibri" panose="020F0502020204030204" pitchFamily="34" charset="0"/>
              <a:cs typeface="Times New Roman" panose="02020603050405020304" pitchFamily="18" charset="0"/>
            </a:endParaRPr>
          </a:p>
          <a:p>
            <a:pPr marL="171450" indent="-171450" algn="just">
              <a:lnSpc>
                <a:spcPct val="107000"/>
              </a:lnSpc>
              <a:spcAft>
                <a:spcPts val="400"/>
              </a:spcAft>
              <a:buSzPts val="1000"/>
              <a:buFont typeface="Symbol" panose="05050102010706020507" pitchFamily="18" charset="2"/>
              <a:buChar char=""/>
              <a:tabLst>
                <a:tab pos="228600" algn="l"/>
              </a:tabLst>
            </a:pPr>
            <a:r>
              <a:rPr lang="en-US" sz="2400" b="1" dirty="0">
                <a:solidFill>
                  <a:schemeClr val="accent2"/>
                </a:solidFill>
                <a:latin typeface="Calibri" panose="020F0502020204030204" pitchFamily="34" charset="0"/>
                <a:ea typeface="Calibri" panose="020F0502020204030204" pitchFamily="34" charset="0"/>
                <a:cs typeface="Times New Roman" panose="02020603050405020304" pitchFamily="18" charset="0"/>
              </a:rPr>
              <a:t>Capacity Building</a:t>
            </a:r>
            <a:r>
              <a:rPr lang="en-US" sz="2400" dirty="0">
                <a:latin typeface="Calibri" panose="020F0502020204030204" pitchFamily="34" charset="0"/>
                <a:ea typeface="Calibri" panose="020F0502020204030204" pitchFamily="34" charset="0"/>
                <a:cs typeface="Times New Roman" panose="02020603050405020304" pitchFamily="18" charset="0"/>
              </a:rPr>
              <a:t>: Enhancing skills and knowledge of policymakers, regulators, and practitioners.</a:t>
            </a:r>
          </a:p>
          <a:p>
            <a:pPr marL="171450" indent="-171450" algn="just">
              <a:lnSpc>
                <a:spcPct val="107000"/>
              </a:lnSpc>
              <a:spcAft>
                <a:spcPts val="400"/>
              </a:spcAft>
              <a:buSzPts val="1000"/>
              <a:buFont typeface="Symbol" panose="05050102010706020507" pitchFamily="18" charset="2"/>
              <a:buChar char=""/>
              <a:tabLst>
                <a:tab pos="228600" algn="l"/>
              </a:tabLst>
            </a:pP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171450" indent="-171450" algn="just">
              <a:lnSpc>
                <a:spcPct val="107000"/>
              </a:lnSpc>
              <a:spcAft>
                <a:spcPts val="400"/>
              </a:spcAft>
              <a:buSzPts val="1000"/>
              <a:buFont typeface="Symbol" panose="05050102010706020507" pitchFamily="18" charset="2"/>
              <a:buChar char=""/>
              <a:tabLst>
                <a:tab pos="228600" algn="l"/>
              </a:tabLst>
            </a:pPr>
            <a:r>
              <a:rPr lang="en-US" sz="2400" b="1" dirty="0">
                <a:solidFill>
                  <a:schemeClr val="accent2"/>
                </a:solidFill>
                <a:latin typeface="Calibri" panose="020F0502020204030204" pitchFamily="34" charset="0"/>
                <a:ea typeface="Calibri" panose="020F0502020204030204" pitchFamily="34" charset="0"/>
                <a:cs typeface="Times New Roman" panose="02020603050405020304" pitchFamily="18" charset="0"/>
              </a:rPr>
              <a:t>Harmonization</a:t>
            </a:r>
            <a:r>
              <a:rPr lang="en-US" sz="2400" dirty="0">
                <a:latin typeface="Calibri" panose="020F0502020204030204" pitchFamily="34" charset="0"/>
                <a:ea typeface="Calibri" panose="020F0502020204030204" pitchFamily="34" charset="0"/>
                <a:cs typeface="Times New Roman" panose="02020603050405020304" pitchFamily="18" charset="0"/>
              </a:rPr>
              <a:t>: Coordinating diverse procurement systems across member countries.</a:t>
            </a:r>
          </a:p>
          <a:p>
            <a:pPr algn="just">
              <a:lnSpc>
                <a:spcPct val="107000"/>
              </a:lnSpc>
              <a:spcAft>
                <a:spcPts val="400"/>
              </a:spcAft>
              <a:buSzPts val="1000"/>
              <a:tabLst>
                <a:tab pos="228600" algn="l"/>
              </a:tabLst>
            </a:pP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171450" indent="-171450" algn="just">
              <a:lnSpc>
                <a:spcPct val="107000"/>
              </a:lnSpc>
              <a:spcAft>
                <a:spcPts val="400"/>
              </a:spcAft>
              <a:buSzPts val="1000"/>
              <a:buFont typeface="Symbol" panose="05050102010706020507" pitchFamily="18" charset="2"/>
              <a:buChar char=""/>
              <a:tabLst>
                <a:tab pos="228600" algn="l"/>
              </a:tabLst>
            </a:pPr>
            <a:r>
              <a:rPr lang="en-US" sz="2400" b="1" dirty="0">
                <a:solidFill>
                  <a:schemeClr val="accent2"/>
                </a:solidFill>
                <a:latin typeface="Calibri" panose="020F0502020204030204" pitchFamily="34" charset="0"/>
                <a:ea typeface="Calibri" panose="020F0502020204030204" pitchFamily="34" charset="0"/>
                <a:cs typeface="Times New Roman" panose="02020603050405020304" pitchFamily="18" charset="0"/>
              </a:rPr>
              <a:t>Transparency and Efficiency</a:t>
            </a:r>
            <a:r>
              <a:rPr lang="en-US" sz="2400" dirty="0">
                <a:latin typeface="Calibri" panose="020F0502020204030204" pitchFamily="34" charset="0"/>
                <a:ea typeface="Calibri" panose="020F0502020204030204" pitchFamily="34" charset="0"/>
                <a:cs typeface="Times New Roman" panose="02020603050405020304" pitchFamily="18" charset="0"/>
              </a:rPr>
              <a:t>: Addressing challenges related to corruption and inefficiencies.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2103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4FB0679-CE9D-81AD-153D-A34ACD174020}"/>
            </a:ext>
          </a:extLst>
        </p:cNvPr>
        <p:cNvGrpSpPr/>
        <p:nvPr/>
      </p:nvGrpSpPr>
      <p:grpSpPr>
        <a:xfrm>
          <a:off x="0" y="0"/>
          <a:ext cx="0" cy="0"/>
          <a:chOff x="0" y="0"/>
          <a:chExt cx="0" cy="0"/>
        </a:xfrm>
      </p:grpSpPr>
      <p:sp>
        <p:nvSpPr>
          <p:cNvPr id="5" name="Gráfico 3">
            <a:extLst>
              <a:ext uri="{FF2B5EF4-FFF2-40B4-BE49-F238E27FC236}">
                <a16:creationId xmlns:a16="http://schemas.microsoft.com/office/drawing/2014/main" xmlns="" id="{86229C1B-6561-2234-9534-078B669A19BC}"/>
              </a:ext>
            </a:extLst>
          </p:cNvPr>
          <p:cNvSpPr/>
          <p:nvPr/>
        </p:nvSpPr>
        <p:spPr>
          <a:xfrm>
            <a:off x="7569200" y="570636"/>
            <a:ext cx="4630713" cy="6297113"/>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rgbClr val="92D050"/>
          </a:solidFill>
          <a:ln w="46900" cap="flat">
            <a:noFill/>
            <a:prstDash val="solid"/>
            <a:miter/>
          </a:ln>
        </p:spPr>
        <p:txBody>
          <a:bodyPr rtlCol="0" anchor="ctr"/>
          <a:lstStyle/>
          <a:p>
            <a:endParaRPr lang="es-SV" sz="900" dirty="0"/>
          </a:p>
        </p:txBody>
      </p:sp>
      <p:sp>
        <p:nvSpPr>
          <p:cNvPr id="6" name="Gráfico 3">
            <a:extLst>
              <a:ext uri="{FF2B5EF4-FFF2-40B4-BE49-F238E27FC236}">
                <a16:creationId xmlns:a16="http://schemas.microsoft.com/office/drawing/2014/main" xmlns="" id="{231479F9-55C7-07CF-6A2D-30F0FE77E6A7}"/>
              </a:ext>
            </a:extLst>
          </p:cNvPr>
          <p:cNvSpPr/>
          <p:nvPr/>
        </p:nvSpPr>
        <p:spPr>
          <a:xfrm rot="10800000">
            <a:off x="-484939" y="-698501"/>
            <a:ext cx="4868026" cy="6619825"/>
          </a:xfrm>
          <a:custGeom>
            <a:avLst/>
            <a:gdLst>
              <a:gd name="connsiteX0" fmla="*/ 0 w 9261425"/>
              <a:gd name="connsiteY0" fmla="*/ 12453313 h 12594225"/>
              <a:gd name="connsiteX1" fmla="*/ 4007352 w 9261425"/>
              <a:gd name="connsiteY1" fmla="*/ 3930761 h 12594225"/>
              <a:gd name="connsiteX2" fmla="*/ 4211102 w 9261425"/>
              <a:gd name="connsiteY2" fmla="*/ 9864992 h 12594225"/>
              <a:gd name="connsiteX3" fmla="*/ 6286397 w 9261425"/>
              <a:gd name="connsiteY3" fmla="*/ 4182934 h 12594225"/>
              <a:gd name="connsiteX4" fmla="*/ 5799083 w 9261425"/>
              <a:gd name="connsiteY4" fmla="*/ 10113095 h 12594225"/>
              <a:gd name="connsiteX5" fmla="*/ 9261426 w 9261425"/>
              <a:gd name="connsiteY5" fmla="*/ 0 h 12594225"/>
              <a:gd name="connsiteX6" fmla="*/ 8121324 w 9261425"/>
              <a:gd name="connsiteY6" fmla="*/ 12594226 h 12594225"/>
              <a:gd name="connsiteX7" fmla="*/ 0 w 9261425"/>
              <a:gd name="connsiteY7" fmla="*/ 12453313 h 1259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1425" h="12594225">
                <a:moveTo>
                  <a:pt x="0" y="12453313"/>
                </a:moveTo>
                <a:cubicBezTo>
                  <a:pt x="1409357" y="9870408"/>
                  <a:pt x="2825030" y="6626034"/>
                  <a:pt x="4007352" y="3930761"/>
                </a:cubicBezTo>
                <a:cubicBezTo>
                  <a:pt x="4075267" y="5908851"/>
                  <a:pt x="4143187" y="7886945"/>
                  <a:pt x="4211102" y="9864992"/>
                </a:cubicBezTo>
                <a:cubicBezTo>
                  <a:pt x="4557253" y="7872675"/>
                  <a:pt x="5849423" y="6157190"/>
                  <a:pt x="6286397" y="4182934"/>
                </a:cubicBezTo>
                <a:cubicBezTo>
                  <a:pt x="6255574" y="6168352"/>
                  <a:pt x="6092776" y="8149460"/>
                  <a:pt x="5799083" y="10113095"/>
                </a:cubicBezTo>
                <a:lnTo>
                  <a:pt x="9261426" y="0"/>
                </a:lnTo>
                <a:cubicBezTo>
                  <a:pt x="9093889" y="4214738"/>
                  <a:pt x="8713355" y="8418239"/>
                  <a:pt x="8121324" y="12594226"/>
                </a:cubicBezTo>
                <a:cubicBezTo>
                  <a:pt x="5508767" y="12586031"/>
                  <a:pt x="0" y="12453313"/>
                  <a:pt x="0" y="12453313"/>
                </a:cubicBezTo>
                <a:close/>
              </a:path>
            </a:pathLst>
          </a:custGeom>
          <a:solidFill>
            <a:schemeClr val="accent2"/>
          </a:solidFill>
          <a:ln w="46900" cap="flat">
            <a:noFill/>
            <a:prstDash val="solid"/>
            <a:miter/>
          </a:ln>
        </p:spPr>
        <p:txBody>
          <a:bodyPr rtlCol="0" anchor="ctr"/>
          <a:lstStyle/>
          <a:p>
            <a:endParaRPr lang="es-SV" sz="900"/>
          </a:p>
        </p:txBody>
      </p:sp>
      <p:sp>
        <p:nvSpPr>
          <p:cNvPr id="7" name="Forma libre 6">
            <a:extLst>
              <a:ext uri="{FF2B5EF4-FFF2-40B4-BE49-F238E27FC236}">
                <a16:creationId xmlns:a16="http://schemas.microsoft.com/office/drawing/2014/main" xmlns="" id="{CCF757C5-4342-4794-DB04-C2D0BC422B38}"/>
              </a:ext>
            </a:extLst>
          </p:cNvPr>
          <p:cNvSpPr/>
          <p:nvPr/>
        </p:nvSpPr>
        <p:spPr>
          <a:xfrm rot="20138402">
            <a:off x="-1825445" y="-262699"/>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8" name="Forma libre 7">
            <a:extLst>
              <a:ext uri="{FF2B5EF4-FFF2-40B4-BE49-F238E27FC236}">
                <a16:creationId xmlns:a16="http://schemas.microsoft.com/office/drawing/2014/main" xmlns="" id="{7B692DDE-6822-B97E-07A2-2694B7A9EDBA}"/>
              </a:ext>
            </a:extLst>
          </p:cNvPr>
          <p:cNvSpPr/>
          <p:nvPr/>
        </p:nvSpPr>
        <p:spPr>
          <a:xfrm rot="9900000">
            <a:off x="5945050" y="4589828"/>
            <a:ext cx="7879013" cy="2662994"/>
          </a:xfrm>
          <a:custGeom>
            <a:avLst/>
            <a:gdLst>
              <a:gd name="connsiteX0" fmla="*/ 3866125 w 3894789"/>
              <a:gd name="connsiteY0" fmla="*/ 13486 h 1316383"/>
              <a:gd name="connsiteX1" fmla="*/ 3495958 w 3894789"/>
              <a:gd name="connsiteY1" fmla="*/ 913849 h 1316383"/>
              <a:gd name="connsiteX2" fmla="*/ 3135309 w 3894789"/>
              <a:gd name="connsiteY2" fmla="*/ 1157190 h 1316383"/>
              <a:gd name="connsiteX3" fmla="*/ 2712315 w 3894789"/>
              <a:gd name="connsiteY3" fmla="*/ 1191981 h 1316383"/>
              <a:gd name="connsiteX4" fmla="*/ 1939713 w 3894789"/>
              <a:gd name="connsiteY4" fmla="*/ 824307 h 1316383"/>
              <a:gd name="connsiteX5" fmla="*/ 1533471 w 3894789"/>
              <a:gd name="connsiteY5" fmla="*/ 678492 h 1316383"/>
              <a:gd name="connsiteX6" fmla="*/ 1040613 w 3894789"/>
              <a:gd name="connsiteY6" fmla="*/ 713473 h 1316383"/>
              <a:gd name="connsiteX7" fmla="*/ 121429 w 3894789"/>
              <a:gd name="connsiteY7" fmla="*/ 1210992 h 1316383"/>
              <a:gd name="connsiteX8" fmla="*/ 6448 w 3894789"/>
              <a:gd name="connsiteY8" fmla="*/ 1289317 h 1316383"/>
              <a:gd name="connsiteX9" fmla="*/ 20821 w 3894789"/>
              <a:gd name="connsiteY9" fmla="*/ 1313936 h 1316383"/>
              <a:gd name="connsiteX10" fmla="*/ 957137 w 3894789"/>
              <a:gd name="connsiteY10" fmla="*/ 769365 h 1316383"/>
              <a:gd name="connsiteX11" fmla="*/ 1459229 w 3894789"/>
              <a:gd name="connsiteY11" fmla="*/ 697884 h 1316383"/>
              <a:gd name="connsiteX12" fmla="*/ 1889266 w 3894789"/>
              <a:gd name="connsiteY12" fmla="*/ 830581 h 1316383"/>
              <a:gd name="connsiteX13" fmla="*/ 2664057 w 3894789"/>
              <a:gd name="connsiteY13" fmla="*/ 1210516 h 1316383"/>
              <a:gd name="connsiteX14" fmla="*/ 3083339 w 3894789"/>
              <a:gd name="connsiteY14" fmla="*/ 1204433 h 1316383"/>
              <a:gd name="connsiteX15" fmla="*/ 3457219 w 3894789"/>
              <a:gd name="connsiteY15" fmla="*/ 991034 h 1316383"/>
              <a:gd name="connsiteX16" fmla="*/ 3876881 w 3894789"/>
              <a:gd name="connsiteY16" fmla="*/ 141240 h 1316383"/>
              <a:gd name="connsiteX17" fmla="*/ 3894680 w 3894789"/>
              <a:gd name="connsiteY17" fmla="*/ 13581 h 1316383"/>
              <a:gd name="connsiteX18" fmla="*/ 3866125 w 3894789"/>
              <a:gd name="connsiteY18" fmla="*/ 13581 h 1316383"/>
              <a:gd name="connsiteX19" fmla="*/ 3866125 w 3894789"/>
              <a:gd name="connsiteY19" fmla="*/ 13581 h 131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94789" h="1316383">
                <a:moveTo>
                  <a:pt x="3866125" y="13486"/>
                </a:moveTo>
                <a:cubicBezTo>
                  <a:pt x="3827957" y="339811"/>
                  <a:pt x="3728681" y="671743"/>
                  <a:pt x="3495958" y="913849"/>
                </a:cubicBezTo>
                <a:cubicBezTo>
                  <a:pt x="3394969" y="1018980"/>
                  <a:pt x="3272468" y="1105956"/>
                  <a:pt x="3135309" y="1157190"/>
                </a:cubicBezTo>
                <a:cubicBezTo>
                  <a:pt x="2998150" y="1208425"/>
                  <a:pt x="2854423" y="1219832"/>
                  <a:pt x="2712315" y="1191981"/>
                </a:cubicBezTo>
                <a:cubicBezTo>
                  <a:pt x="2428860" y="1136278"/>
                  <a:pt x="2191187" y="955008"/>
                  <a:pt x="1939713" y="824307"/>
                </a:cubicBezTo>
                <a:cubicBezTo>
                  <a:pt x="1811692" y="757768"/>
                  <a:pt x="1676722" y="701210"/>
                  <a:pt x="1533471" y="678492"/>
                </a:cubicBezTo>
                <a:cubicBezTo>
                  <a:pt x="1368709" y="652352"/>
                  <a:pt x="1200711" y="668987"/>
                  <a:pt x="1040613" y="713473"/>
                </a:cubicBezTo>
                <a:cubicBezTo>
                  <a:pt x="700143" y="808148"/>
                  <a:pt x="408597" y="1013277"/>
                  <a:pt x="121429" y="1210992"/>
                </a:cubicBezTo>
                <a:cubicBezTo>
                  <a:pt x="83261" y="1237322"/>
                  <a:pt x="44902" y="1263462"/>
                  <a:pt x="6448" y="1289317"/>
                </a:cubicBezTo>
                <a:cubicBezTo>
                  <a:pt x="-8686" y="1299488"/>
                  <a:pt x="5591" y="1324202"/>
                  <a:pt x="20821" y="1313936"/>
                </a:cubicBezTo>
                <a:cubicBezTo>
                  <a:pt x="320743" y="1112514"/>
                  <a:pt x="611623" y="888279"/>
                  <a:pt x="957137" y="769365"/>
                </a:cubicBezTo>
                <a:cubicBezTo>
                  <a:pt x="1118092" y="713948"/>
                  <a:pt x="1288756" y="683245"/>
                  <a:pt x="1459229" y="697884"/>
                </a:cubicBezTo>
                <a:cubicBezTo>
                  <a:pt x="1610760" y="710906"/>
                  <a:pt x="1754011" y="763187"/>
                  <a:pt x="1889266" y="830581"/>
                </a:cubicBezTo>
                <a:cubicBezTo>
                  <a:pt x="2145594" y="958335"/>
                  <a:pt x="2381649" y="1141791"/>
                  <a:pt x="2664057" y="1210516"/>
                </a:cubicBezTo>
                <a:cubicBezTo>
                  <a:pt x="2802358" y="1244166"/>
                  <a:pt x="2946275" y="1244166"/>
                  <a:pt x="3083339" y="1204433"/>
                </a:cubicBezTo>
                <a:cubicBezTo>
                  <a:pt x="3220403" y="1164700"/>
                  <a:pt x="3349757" y="1087515"/>
                  <a:pt x="3457219" y="991034"/>
                </a:cubicBezTo>
                <a:cubicBezTo>
                  <a:pt x="3701363" y="771741"/>
                  <a:pt x="3824435" y="458915"/>
                  <a:pt x="3876881" y="141240"/>
                </a:cubicBezTo>
                <a:cubicBezTo>
                  <a:pt x="3883924" y="98846"/>
                  <a:pt x="3889731" y="56261"/>
                  <a:pt x="3894680" y="13581"/>
                </a:cubicBezTo>
                <a:cubicBezTo>
                  <a:pt x="3896774" y="-4575"/>
                  <a:pt x="3868219" y="-4479"/>
                  <a:pt x="3866125" y="13581"/>
                </a:cubicBezTo>
                <a:lnTo>
                  <a:pt x="3866125" y="13581"/>
                </a:lnTo>
                <a:close/>
              </a:path>
            </a:pathLst>
          </a:custGeom>
          <a:solidFill>
            <a:schemeClr val="accent1">
              <a:lumMod val="50000"/>
            </a:schemeClr>
          </a:solidFill>
          <a:ln w="0" cap="flat">
            <a:noFill/>
            <a:prstDash val="solid"/>
            <a:miter/>
          </a:ln>
        </p:spPr>
        <p:txBody>
          <a:bodyPr rtlCol="0" anchor="ctr"/>
          <a:lstStyle/>
          <a:p>
            <a:endParaRPr lang="es-SV" sz="900"/>
          </a:p>
        </p:txBody>
      </p:sp>
      <p:sp>
        <p:nvSpPr>
          <p:cNvPr id="2" name="TextBox 1">
            <a:extLst>
              <a:ext uri="{FF2B5EF4-FFF2-40B4-BE49-F238E27FC236}">
                <a16:creationId xmlns:a16="http://schemas.microsoft.com/office/drawing/2014/main" xmlns="" id="{F9AC06F5-BBF2-CAA0-D170-4ACF902D94DD}"/>
              </a:ext>
            </a:extLst>
          </p:cNvPr>
          <p:cNvSpPr txBox="1"/>
          <p:nvPr/>
        </p:nvSpPr>
        <p:spPr>
          <a:xfrm>
            <a:off x="2848266" y="2643273"/>
            <a:ext cx="5334001" cy="2816141"/>
          </a:xfrm>
          <a:prstGeom prst="rect">
            <a:avLst/>
          </a:prstGeom>
        </p:spPr>
        <p:txBody>
          <a:bodyPr spcFirstLastPara="1" wrap="square" lIns="45713" tIns="45713" rIns="45713" bIns="45713" anchor="ctr" anchorCtr="0">
            <a:spAutoFit/>
          </a:bodyPr>
          <a:lstStyle>
            <a:defPPr>
              <a:defRPr lang="en-US"/>
            </a:defPPr>
            <a:lvl1pPr algn="ctr">
              <a:lnSpc>
                <a:spcPct val="90000"/>
              </a:lnSpc>
              <a:spcBef>
                <a:spcPts val="0"/>
              </a:spcBef>
              <a:buNone/>
              <a:defRPr sz="7600" b="1" i="0" spc="-100" baseline="0">
                <a:solidFill>
                  <a:schemeClr val="tx2"/>
                </a:solidFill>
                <a:latin typeface="Kaisei Opti Medium"/>
                <a:ea typeface="Kaisei Opti Medium"/>
                <a:cs typeface="Kaisei Opti Medium"/>
              </a:defRPr>
            </a:lvl1pPr>
          </a:lstStyle>
          <a:p>
            <a:pPr>
              <a:lnSpc>
                <a:spcPct val="100000"/>
              </a:lnSpc>
            </a:pPr>
            <a:r>
              <a:rPr lang="en-US" sz="5900" spc="-50" dirty="0">
                <a:solidFill>
                  <a:schemeClr val="tx1"/>
                </a:solidFill>
                <a:ea typeface="+mn-ea"/>
                <a:cs typeface="+mn-cs"/>
              </a:rPr>
              <a:t>Enablers, Structure of APPN</a:t>
            </a:r>
          </a:p>
        </p:txBody>
      </p:sp>
    </p:spTree>
    <p:extLst>
      <p:ext uri="{BB962C8B-B14F-4D97-AF65-F5344CB8AC3E}">
        <p14:creationId xmlns:p14="http://schemas.microsoft.com/office/powerpoint/2010/main" val="24812751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xmlns="" id="{CE1ADB33-B756-6C47-B104-193546AAE6D3}"/>
              </a:ext>
            </a:extLst>
          </p:cNvPr>
          <p:cNvSpPr txBox="1"/>
          <p:nvPr/>
        </p:nvSpPr>
        <p:spPr>
          <a:xfrm>
            <a:off x="701979" y="1003746"/>
            <a:ext cx="11215992" cy="4201150"/>
          </a:xfrm>
          <a:prstGeom prst="rect">
            <a:avLst/>
          </a:prstGeom>
          <a:noFill/>
        </p:spPr>
        <p:txBody>
          <a:bodyPr wrap="square">
            <a:spAutoFit/>
          </a:bodyPr>
          <a:lstStyle/>
          <a:p>
            <a:pPr lvl="1"/>
            <a:endParaRPr lang="fr-FR" sz="900" dirty="0"/>
          </a:p>
          <a:p>
            <a:pPr lvl="1"/>
            <a:r>
              <a:rPr lang="fr-FR" sz="24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Learning Platform</a:t>
            </a:r>
            <a:r>
              <a:rPr lang="fr-FR" sz="2400" dirty="0">
                <a:latin typeface="Calibri" panose="020F0502020204030204" pitchFamily="34" charset="0"/>
                <a:ea typeface="Calibri" panose="020F0502020204030204" pitchFamily="34" charset="0"/>
                <a:cs typeface="Times New Roman" panose="02020603050405020304" pitchFamily="18" charset="0"/>
              </a:rPr>
              <a:t>: APPN </a:t>
            </a:r>
            <a:r>
              <a:rPr lang="fr-FR" sz="2400" dirty="0" err="1">
                <a:latin typeface="Calibri" panose="020F0502020204030204" pitchFamily="34" charset="0"/>
                <a:ea typeface="Calibri" panose="020F0502020204030204" pitchFamily="34" charset="0"/>
                <a:cs typeface="Times New Roman" panose="02020603050405020304" pitchFamily="18" charset="0"/>
              </a:rPr>
              <a:t>provides</a:t>
            </a:r>
            <a:r>
              <a:rPr lang="fr-FR" sz="2400" dirty="0">
                <a:latin typeface="Calibri" panose="020F0502020204030204" pitchFamily="34" charset="0"/>
                <a:ea typeface="Calibri" panose="020F0502020204030204" pitchFamily="34" charset="0"/>
                <a:cs typeface="Times New Roman" panose="02020603050405020304" pitchFamily="18" charset="0"/>
              </a:rPr>
              <a:t> a </a:t>
            </a:r>
            <a:r>
              <a:rPr lang="fr-FR" sz="2400" dirty="0" err="1">
                <a:latin typeface="Calibri" panose="020F0502020204030204" pitchFamily="34" charset="0"/>
                <a:ea typeface="Calibri" panose="020F0502020204030204" pitchFamily="34" charset="0"/>
                <a:cs typeface="Times New Roman" panose="02020603050405020304" pitchFamily="18" charset="0"/>
              </a:rPr>
              <a:t>space</a:t>
            </a:r>
            <a:r>
              <a:rPr lang="fr-FR" sz="2400" dirty="0">
                <a:latin typeface="Calibri" panose="020F0502020204030204" pitchFamily="34" charset="0"/>
                <a:ea typeface="Calibri" panose="020F0502020204030204" pitchFamily="34" charset="0"/>
                <a:cs typeface="Times New Roman" panose="02020603050405020304" pitchFamily="18" charset="0"/>
              </a:rPr>
              <a:t> for sharing </a:t>
            </a:r>
            <a:r>
              <a:rPr lang="fr-FR" sz="2400" dirty="0" err="1">
                <a:latin typeface="Calibri" panose="020F0502020204030204" pitchFamily="34" charset="0"/>
                <a:ea typeface="Calibri" panose="020F0502020204030204" pitchFamily="34" charset="0"/>
                <a:cs typeface="Times New Roman" panose="02020603050405020304" pitchFamily="18" charset="0"/>
              </a:rPr>
              <a:t>experiences</a:t>
            </a:r>
            <a:r>
              <a:rPr lang="fr-FR" sz="2400" dirty="0">
                <a:latin typeface="Calibri" panose="020F0502020204030204" pitchFamily="34" charset="0"/>
                <a:ea typeface="Calibri" panose="020F0502020204030204" pitchFamily="34" charset="0"/>
                <a:cs typeface="Times New Roman" panose="02020603050405020304" pitchFamily="18" charset="0"/>
              </a:rPr>
              <a:t> and </a:t>
            </a:r>
            <a:r>
              <a:rPr lang="fr-FR" sz="2400" dirty="0" err="1">
                <a:latin typeface="Calibri" panose="020F0502020204030204" pitchFamily="34" charset="0"/>
                <a:ea typeface="Calibri" panose="020F0502020204030204" pitchFamily="34" charset="0"/>
                <a:cs typeface="Times New Roman" panose="02020603050405020304" pitchFamily="18" charset="0"/>
              </a:rPr>
              <a:t>skills</a:t>
            </a:r>
            <a:r>
              <a:rPr lang="fr-FR" sz="2400" dirty="0">
                <a:latin typeface="Calibri" panose="020F0502020204030204" pitchFamily="34" charset="0"/>
                <a:ea typeface="Calibri" panose="020F0502020204030204" pitchFamily="34" charset="0"/>
                <a:cs typeface="Times New Roman" panose="02020603050405020304" pitchFamily="18" charset="0"/>
              </a:rPr>
              <a:t> enhancement</a:t>
            </a:r>
          </a:p>
          <a:p>
            <a:pPr lvl="1"/>
            <a:r>
              <a:rPr lang="fr-FR" sz="2400" dirty="0">
                <a:latin typeface="Calibri" panose="020F0502020204030204" pitchFamily="34" charset="0"/>
                <a:ea typeface="Calibri" panose="020F0502020204030204" pitchFamily="34" charset="0"/>
                <a:cs typeface="Times New Roman" panose="02020603050405020304" pitchFamily="18" charset="0"/>
              </a:rPr>
              <a:t>	</a:t>
            </a:r>
          </a:p>
          <a:p>
            <a:pPr lvl="1"/>
            <a:r>
              <a:rPr lang="fr-FR" sz="2400" b="1" dirty="0" err="1">
                <a:solidFill>
                  <a:srgbClr val="00B050"/>
                </a:solidFill>
                <a:latin typeface="Calibri" panose="020F0502020204030204" pitchFamily="34" charset="0"/>
                <a:ea typeface="Calibri" panose="020F0502020204030204" pitchFamily="34" charset="0"/>
                <a:cs typeface="Times New Roman" panose="02020603050405020304" pitchFamily="18" charset="0"/>
              </a:rPr>
              <a:t>Largest</a:t>
            </a:r>
            <a:r>
              <a:rPr lang="fr-FR" sz="24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 </a:t>
            </a:r>
            <a:r>
              <a:rPr lang="fr-FR" sz="2400" b="1" dirty="0" err="1">
                <a:solidFill>
                  <a:srgbClr val="00B050"/>
                </a:solidFill>
                <a:latin typeface="Calibri" panose="020F0502020204030204" pitchFamily="34" charset="0"/>
                <a:ea typeface="Calibri" panose="020F0502020204030204" pitchFamily="34" charset="0"/>
                <a:cs typeface="Times New Roman" panose="02020603050405020304" pitchFamily="18" charset="0"/>
              </a:rPr>
              <a:t>Formal</a:t>
            </a:r>
            <a:r>
              <a:rPr lang="fr-FR" sz="24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 Network</a:t>
            </a:r>
            <a:r>
              <a:rPr lang="fr-FR" sz="2400" dirty="0">
                <a:latin typeface="Calibri" panose="020F0502020204030204" pitchFamily="34" charset="0"/>
                <a:ea typeface="Calibri" panose="020F0502020204030204" pitchFamily="34" charset="0"/>
                <a:cs typeface="Times New Roman" panose="02020603050405020304" pitchFamily="18" charset="0"/>
              </a:rPr>
              <a:t>: </a:t>
            </a:r>
            <a:r>
              <a:rPr lang="fr-FR" sz="2400" dirty="0" err="1">
                <a:latin typeface="Calibri" panose="020F0502020204030204" pitchFamily="34" charset="0"/>
                <a:ea typeface="Calibri" panose="020F0502020204030204" pitchFamily="34" charset="0"/>
                <a:cs typeface="Times New Roman" panose="02020603050405020304" pitchFamily="18" charset="0"/>
              </a:rPr>
              <a:t>Includes</a:t>
            </a:r>
            <a:r>
              <a:rPr lang="fr-FR" sz="2400" dirty="0">
                <a:latin typeface="Calibri" panose="020F0502020204030204" pitchFamily="34" charset="0"/>
                <a:ea typeface="Calibri" panose="020F0502020204030204" pitchFamily="34" charset="0"/>
                <a:cs typeface="Times New Roman" panose="02020603050405020304" pitchFamily="18" charset="0"/>
              </a:rPr>
              <a:t> </a:t>
            </a:r>
            <a:r>
              <a:rPr lang="fr-FR" sz="2400" dirty="0" err="1">
                <a:latin typeface="Calibri" panose="020F0502020204030204" pitchFamily="34" charset="0"/>
                <a:ea typeface="Calibri" panose="020F0502020204030204" pitchFamily="34" charset="0"/>
                <a:cs typeface="Times New Roman" panose="02020603050405020304" pitchFamily="18" charset="0"/>
              </a:rPr>
              <a:t>almost</a:t>
            </a:r>
            <a:r>
              <a:rPr lang="fr-FR" sz="2400" dirty="0">
                <a:latin typeface="Calibri" panose="020F0502020204030204" pitchFamily="34" charset="0"/>
                <a:ea typeface="Calibri" panose="020F0502020204030204" pitchFamily="34" charset="0"/>
                <a:cs typeface="Times New Roman" panose="02020603050405020304" pitchFamily="18" charset="0"/>
              </a:rPr>
              <a:t> all </a:t>
            </a:r>
            <a:r>
              <a:rPr lang="fr-FR" sz="2400" dirty="0" err="1">
                <a:latin typeface="Calibri" panose="020F0502020204030204" pitchFamily="34" charset="0"/>
                <a:ea typeface="Calibri" panose="020F0502020204030204" pitchFamily="34" charset="0"/>
                <a:cs typeface="Times New Roman" panose="02020603050405020304" pitchFamily="18" charset="0"/>
              </a:rPr>
              <a:t>African</a:t>
            </a:r>
            <a:r>
              <a:rPr lang="fr-FR" sz="2400" dirty="0">
                <a:latin typeface="Calibri" panose="020F0502020204030204" pitchFamily="34" charset="0"/>
                <a:ea typeface="Calibri" panose="020F0502020204030204" pitchFamily="34" charset="0"/>
                <a:cs typeface="Times New Roman" panose="02020603050405020304" pitchFamily="18" charset="0"/>
              </a:rPr>
              <a:t> countries, </a:t>
            </a:r>
            <a:r>
              <a:rPr lang="fr-FR" sz="2400" dirty="0" err="1">
                <a:latin typeface="Calibri" panose="020F0502020204030204" pitchFamily="34" charset="0"/>
                <a:ea typeface="Calibri" panose="020F0502020204030204" pitchFamily="34" charset="0"/>
                <a:cs typeface="Times New Roman" panose="02020603050405020304" pitchFamily="18" charset="0"/>
              </a:rPr>
              <a:t>grouped</a:t>
            </a:r>
            <a:r>
              <a:rPr lang="fr-FR" sz="2400" dirty="0">
                <a:latin typeface="Calibri" panose="020F0502020204030204" pitchFamily="34" charset="0"/>
                <a:ea typeface="Calibri" panose="020F0502020204030204" pitchFamily="34" charset="0"/>
                <a:cs typeface="Times New Roman" panose="02020603050405020304" pitchFamily="18" charset="0"/>
              </a:rPr>
              <a:t> </a:t>
            </a:r>
            <a:r>
              <a:rPr lang="fr-FR" sz="2400" dirty="0" err="1">
                <a:latin typeface="Calibri" panose="020F0502020204030204" pitchFamily="34" charset="0"/>
                <a:ea typeface="Calibri" panose="020F0502020204030204" pitchFamily="34" charset="0"/>
                <a:cs typeface="Times New Roman" panose="02020603050405020304" pitchFamily="18" charset="0"/>
              </a:rPr>
              <a:t>into</a:t>
            </a:r>
            <a:r>
              <a:rPr lang="fr-FR" sz="2400" dirty="0">
                <a:latin typeface="Calibri" panose="020F0502020204030204" pitchFamily="34" charset="0"/>
                <a:ea typeface="Calibri" panose="020F0502020204030204" pitchFamily="34" charset="0"/>
                <a:cs typeface="Times New Roman" panose="02020603050405020304" pitchFamily="18" charset="0"/>
              </a:rPr>
              <a:t> five </a:t>
            </a:r>
            <a:r>
              <a:rPr lang="fr-FR" sz="2400" dirty="0" err="1">
                <a:latin typeface="Calibri" panose="020F0502020204030204" pitchFamily="34" charset="0"/>
                <a:ea typeface="Calibri" panose="020F0502020204030204" pitchFamily="34" charset="0"/>
                <a:cs typeface="Times New Roman" panose="02020603050405020304" pitchFamily="18" charset="0"/>
              </a:rPr>
              <a:t>sub-regional</a:t>
            </a:r>
            <a:r>
              <a:rPr lang="fr-FR" sz="2400" dirty="0">
                <a:latin typeface="Calibri" panose="020F0502020204030204" pitchFamily="34" charset="0"/>
                <a:ea typeface="Calibri" panose="020F0502020204030204" pitchFamily="34" charset="0"/>
                <a:cs typeface="Times New Roman" panose="02020603050405020304" pitchFamily="18" charset="0"/>
              </a:rPr>
              <a:t> networks</a:t>
            </a:r>
          </a:p>
          <a:p>
            <a:pPr lvl="1"/>
            <a:endParaRPr lang="fr-FR" sz="2400" dirty="0">
              <a:latin typeface="Calibri" panose="020F0502020204030204" pitchFamily="34" charset="0"/>
              <a:ea typeface="Calibri" panose="020F0502020204030204" pitchFamily="34" charset="0"/>
              <a:cs typeface="Times New Roman" panose="02020603050405020304" pitchFamily="18" charset="0"/>
            </a:endParaRPr>
          </a:p>
          <a:p>
            <a:pPr lvl="1"/>
            <a:r>
              <a:rPr lang="fr-FR" sz="24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Partnership</a:t>
            </a:r>
            <a:r>
              <a:rPr lang="fr-FR" sz="2400" dirty="0">
                <a:latin typeface="Calibri" panose="020F0502020204030204" pitchFamily="34" charset="0"/>
                <a:ea typeface="Calibri" panose="020F0502020204030204" pitchFamily="34" charset="0"/>
                <a:cs typeface="Times New Roman" panose="02020603050405020304" pitchFamily="18" charset="0"/>
              </a:rPr>
              <a:t>: Support from the World Bank, </a:t>
            </a:r>
            <a:r>
              <a:rPr lang="fr-FR" sz="2400" dirty="0" err="1">
                <a:latin typeface="Calibri" panose="020F0502020204030204" pitchFamily="34" charset="0"/>
                <a:ea typeface="Calibri" panose="020F0502020204030204" pitchFamily="34" charset="0"/>
                <a:cs typeface="Times New Roman" panose="02020603050405020304" pitchFamily="18" charset="0"/>
              </a:rPr>
              <a:t>African</a:t>
            </a:r>
            <a:r>
              <a:rPr lang="fr-FR" sz="2400" dirty="0">
                <a:latin typeface="Calibri" panose="020F0502020204030204" pitchFamily="34" charset="0"/>
                <a:ea typeface="Calibri" panose="020F0502020204030204" pitchFamily="34" charset="0"/>
                <a:cs typeface="Times New Roman" panose="02020603050405020304" pitchFamily="18" charset="0"/>
              </a:rPr>
              <a:t> </a:t>
            </a:r>
            <a:r>
              <a:rPr lang="fr-FR" sz="2400" dirty="0" err="1">
                <a:latin typeface="Calibri" panose="020F0502020204030204" pitchFamily="34" charset="0"/>
                <a:ea typeface="Calibri" panose="020F0502020204030204" pitchFamily="34" charset="0"/>
                <a:cs typeface="Times New Roman" panose="02020603050405020304" pitchFamily="18" charset="0"/>
              </a:rPr>
              <a:t>Development</a:t>
            </a:r>
            <a:r>
              <a:rPr lang="fr-FR" sz="2400" dirty="0">
                <a:latin typeface="Calibri" panose="020F0502020204030204" pitchFamily="34" charset="0"/>
                <a:ea typeface="Calibri" panose="020F0502020204030204" pitchFamily="34" charset="0"/>
                <a:cs typeface="Times New Roman" panose="02020603050405020304" pitchFamily="18" charset="0"/>
              </a:rPr>
              <a:t> Bank and </a:t>
            </a:r>
            <a:r>
              <a:rPr lang="fr-FR" sz="2400" dirty="0" err="1">
                <a:latin typeface="Calibri" panose="020F0502020204030204" pitchFamily="34" charset="0"/>
                <a:ea typeface="Calibri" panose="020F0502020204030204" pitchFamily="34" charset="0"/>
                <a:cs typeface="Times New Roman" panose="02020603050405020304" pitchFamily="18" charset="0"/>
              </a:rPr>
              <a:t>Islamic</a:t>
            </a:r>
            <a:r>
              <a:rPr lang="fr-FR" sz="2400" dirty="0">
                <a:latin typeface="Calibri" panose="020F0502020204030204" pitchFamily="34" charset="0"/>
                <a:ea typeface="Calibri" panose="020F0502020204030204" pitchFamily="34" charset="0"/>
                <a:cs typeface="Times New Roman" panose="02020603050405020304" pitchFamily="18" charset="0"/>
              </a:rPr>
              <a:t> </a:t>
            </a:r>
            <a:r>
              <a:rPr lang="fr-FR" sz="2400" dirty="0" err="1">
                <a:latin typeface="Calibri" panose="020F0502020204030204" pitchFamily="34" charset="0"/>
                <a:ea typeface="Calibri" panose="020F0502020204030204" pitchFamily="34" charset="0"/>
                <a:cs typeface="Times New Roman" panose="02020603050405020304" pitchFamily="18" charset="0"/>
              </a:rPr>
              <a:t>Development</a:t>
            </a:r>
            <a:r>
              <a:rPr lang="fr-FR" sz="2400" dirty="0">
                <a:latin typeface="Calibri" panose="020F0502020204030204" pitchFamily="34" charset="0"/>
                <a:ea typeface="Calibri" panose="020F0502020204030204" pitchFamily="34" charset="0"/>
                <a:cs typeface="Times New Roman" panose="02020603050405020304" pitchFamily="18" charset="0"/>
              </a:rPr>
              <a:t> Bank</a:t>
            </a:r>
          </a:p>
          <a:p>
            <a:pPr lvl="1"/>
            <a:endParaRPr lang="fr-FR" sz="2400" dirty="0">
              <a:latin typeface="Calibri" panose="020F0502020204030204" pitchFamily="34" charset="0"/>
              <a:ea typeface="Calibri" panose="020F0502020204030204" pitchFamily="34" charset="0"/>
              <a:cs typeface="Times New Roman" panose="02020603050405020304" pitchFamily="18" charset="0"/>
            </a:endParaRPr>
          </a:p>
          <a:p>
            <a:pPr lvl="1"/>
            <a:r>
              <a:rPr lang="fr-FR" sz="2400" b="1" dirty="0" err="1">
                <a:solidFill>
                  <a:srgbClr val="00B050"/>
                </a:solidFill>
                <a:latin typeface="Calibri" panose="020F0502020204030204" pitchFamily="34" charset="0"/>
                <a:ea typeface="Calibri" panose="020F0502020204030204" pitchFamily="34" charset="0"/>
                <a:cs typeface="Times New Roman" panose="02020603050405020304" pitchFamily="18" charset="0"/>
              </a:rPr>
              <a:t>Membership</a:t>
            </a:r>
            <a:r>
              <a:rPr lang="fr-FR" sz="2400" dirty="0">
                <a:latin typeface="Calibri" panose="020F0502020204030204" pitchFamily="34" charset="0"/>
                <a:ea typeface="Calibri" panose="020F0502020204030204" pitchFamily="34" charset="0"/>
                <a:cs typeface="Times New Roman" panose="02020603050405020304" pitchFamily="18" charset="0"/>
              </a:rPr>
              <a:t> : </a:t>
            </a:r>
            <a:r>
              <a:rPr lang="fr-FR" sz="2400" dirty="0" err="1">
                <a:latin typeface="Calibri" panose="020F0502020204030204" pitchFamily="34" charset="0"/>
                <a:ea typeface="Calibri" panose="020F0502020204030204" pitchFamily="34" charset="0"/>
                <a:cs typeface="Times New Roman" panose="02020603050405020304" pitchFamily="18" charset="0"/>
              </a:rPr>
              <a:t>Subscription</a:t>
            </a:r>
            <a:r>
              <a:rPr lang="fr-FR" sz="2400" dirty="0">
                <a:latin typeface="Calibri" panose="020F0502020204030204" pitchFamily="34" charset="0"/>
                <a:ea typeface="Calibri" panose="020F0502020204030204" pitchFamily="34" charset="0"/>
                <a:cs typeface="Times New Roman" panose="02020603050405020304" pitchFamily="18" charset="0"/>
              </a:rPr>
              <a:t> and </a:t>
            </a:r>
            <a:r>
              <a:rPr lang="fr-FR" sz="2400" dirty="0" err="1">
                <a:latin typeface="Calibri" panose="020F0502020204030204" pitchFamily="34" charset="0"/>
                <a:ea typeface="Calibri" panose="020F0502020204030204" pitchFamily="34" charset="0"/>
                <a:cs typeface="Times New Roman" panose="02020603050405020304" pitchFamily="18" charset="0"/>
              </a:rPr>
              <a:t>Membership</a:t>
            </a:r>
            <a:r>
              <a:rPr lang="fr-FR" sz="2400" dirty="0">
                <a:latin typeface="Calibri" panose="020F0502020204030204" pitchFamily="34" charset="0"/>
                <a:ea typeface="Calibri" panose="020F0502020204030204" pitchFamily="34" charset="0"/>
                <a:cs typeface="Times New Roman" panose="02020603050405020304" pitchFamily="18" charset="0"/>
              </a:rPr>
              <a:t> </a:t>
            </a:r>
            <a:r>
              <a:rPr lang="fr-FR" sz="2400" dirty="0" err="1">
                <a:latin typeface="Calibri" panose="020F0502020204030204" pitchFamily="34" charset="0"/>
                <a:ea typeface="Calibri" panose="020F0502020204030204" pitchFamily="34" charset="0"/>
                <a:cs typeface="Times New Roman" panose="02020603050405020304" pitchFamily="18" charset="0"/>
              </a:rPr>
              <a:t>Fees</a:t>
            </a:r>
            <a:r>
              <a:rPr lang="fr-FR" sz="2400" dirty="0">
                <a:latin typeface="Calibri" panose="020F0502020204030204" pitchFamily="34" charset="0"/>
                <a:ea typeface="Calibri" panose="020F0502020204030204" pitchFamily="34" charset="0"/>
                <a:cs typeface="Times New Roman" panose="02020603050405020304" pitchFamily="18" charset="0"/>
              </a:rPr>
              <a:t> from </a:t>
            </a:r>
            <a:r>
              <a:rPr lang="fr-FR" sz="2400" dirty="0" err="1">
                <a:latin typeface="Calibri" panose="020F0502020204030204" pitchFamily="34" charset="0"/>
                <a:ea typeface="Calibri" panose="020F0502020204030204" pitchFamily="34" charset="0"/>
                <a:cs typeface="Times New Roman" panose="02020603050405020304" pitchFamily="18" charset="0"/>
              </a:rPr>
              <a:t>Member</a:t>
            </a:r>
            <a:r>
              <a:rPr lang="fr-FR" sz="2400" dirty="0">
                <a:latin typeface="Calibri" panose="020F0502020204030204" pitchFamily="34" charset="0"/>
                <a:ea typeface="Calibri" panose="020F0502020204030204" pitchFamily="34" charset="0"/>
                <a:cs typeface="Times New Roman" panose="02020603050405020304" pitchFamily="18" charset="0"/>
              </a:rPr>
              <a:t> Countries </a:t>
            </a:r>
          </a:p>
          <a:p>
            <a:endParaRPr lang="fr-FR" sz="900" dirty="0"/>
          </a:p>
          <a:p>
            <a:endParaRPr lang="fr-FR" sz="900" dirty="0"/>
          </a:p>
        </p:txBody>
      </p:sp>
      <p:sp>
        <p:nvSpPr>
          <p:cNvPr id="7" name="ZoneTexte 6">
            <a:extLst>
              <a:ext uri="{FF2B5EF4-FFF2-40B4-BE49-F238E27FC236}">
                <a16:creationId xmlns:a16="http://schemas.microsoft.com/office/drawing/2014/main" xmlns="" id="{27C638CC-9039-E921-34B5-D82C677C8217}"/>
              </a:ext>
            </a:extLst>
          </p:cNvPr>
          <p:cNvSpPr txBox="1"/>
          <p:nvPr/>
        </p:nvSpPr>
        <p:spPr>
          <a:xfrm>
            <a:off x="1122701" y="378303"/>
            <a:ext cx="6094378" cy="600164"/>
          </a:xfrm>
          <a:prstGeom prst="rect">
            <a:avLst/>
          </a:prstGeom>
          <a:noFill/>
        </p:spPr>
        <p:txBody>
          <a:bodyPr wrap="square">
            <a:spAutoFit/>
          </a:bodyPr>
          <a:lstStyle/>
          <a:p>
            <a:r>
              <a:rPr lang="fr-FR" sz="3300" dirty="0">
                <a:solidFill>
                  <a:schemeClr val="accent2"/>
                </a:solidFill>
              </a:rPr>
              <a:t>Enablers</a:t>
            </a:r>
          </a:p>
        </p:txBody>
      </p:sp>
    </p:spTree>
    <p:extLst>
      <p:ext uri="{BB962C8B-B14F-4D97-AF65-F5344CB8AC3E}">
        <p14:creationId xmlns:p14="http://schemas.microsoft.com/office/powerpoint/2010/main" val="3639932187"/>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12113</TotalTime>
  <Words>1962</Words>
  <Application>Microsoft Office PowerPoint</Application>
  <PresentationFormat>Widescreen</PresentationFormat>
  <Paragraphs>382</Paragraphs>
  <Slides>58</Slides>
  <Notes>1</Notes>
  <HiddenSlides>0</HiddenSlides>
  <MMClips>0</MMClips>
  <ScaleCrop>false</ScaleCrop>
  <HeadingPairs>
    <vt:vector size="8" baseType="variant">
      <vt:variant>
        <vt:lpstr>Fonts Used</vt:lpstr>
      </vt:variant>
      <vt:variant>
        <vt:i4>18</vt:i4>
      </vt: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78" baseType="lpstr">
      <vt:lpstr>Arial</vt:lpstr>
      <vt:lpstr>Book Antiqua</vt:lpstr>
      <vt:lpstr>Bookman Old Style</vt:lpstr>
      <vt:lpstr>Calibri</vt:lpstr>
      <vt:lpstr>Calibri </vt:lpstr>
      <vt:lpstr>Calibri Light</vt:lpstr>
      <vt:lpstr>Cormorant Garamond</vt:lpstr>
      <vt:lpstr>Cormorant Garamond SemiBold</vt:lpstr>
      <vt:lpstr>Gilroy</vt:lpstr>
      <vt:lpstr>HFZHWY+Raleway-SemiBold</vt:lpstr>
      <vt:lpstr>Inter Light</vt:lpstr>
      <vt:lpstr>Kaisei Opti Medium</vt:lpstr>
      <vt:lpstr>Microsoft Sans Serif</vt:lpstr>
      <vt:lpstr>Raleway</vt:lpstr>
      <vt:lpstr>Raleway Medium</vt:lpstr>
      <vt:lpstr>Symbol</vt:lpstr>
      <vt:lpstr>Times New Roman</vt:lpstr>
      <vt:lpstr>Wingdings</vt:lpstr>
      <vt:lpstr>Thème Office</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Microsoft Office User</dc:creator>
  <cp:lastModifiedBy>Microsoft account</cp:lastModifiedBy>
  <cp:revision>84</cp:revision>
  <dcterms:created xsi:type="dcterms:W3CDTF">2022-10-25T17:59:59Z</dcterms:created>
  <dcterms:modified xsi:type="dcterms:W3CDTF">2024-11-14T12:03:14Z</dcterms:modified>
</cp:coreProperties>
</file>